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4"/>
  </p:sldMasterIdLst>
  <p:notesMasterIdLst>
    <p:notesMasterId r:id="rId13"/>
  </p:notesMasterIdLst>
  <p:sldIdLst>
    <p:sldId id="359" r:id="rId5"/>
    <p:sldId id="442" r:id="rId6"/>
    <p:sldId id="454" r:id="rId7"/>
    <p:sldId id="447" r:id="rId8"/>
    <p:sldId id="433" r:id="rId9"/>
    <p:sldId id="449" r:id="rId10"/>
    <p:sldId id="451" r:id="rId11"/>
    <p:sldId id="436" r:id="rId12"/>
  </p:sldIdLst>
  <p:sldSz cx="12192000" cy="8624888"/>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16">
          <p15:clr>
            <a:srgbClr val="A4A3A4"/>
          </p15:clr>
        </p15:guide>
        <p15:guide id="2" pos="38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01BE62C-3096-FBE1-1E10-147E70599225}" name="Pratheeba Vimalnath" initials="PV" userId="S::pv302@cam.ac.uk::db56d1dd-ad9e-4f64-be91-9f7084568d85" providerId="AD"/>
  <p188:author id="{64710ED7-0FDC-7737-54F6-ADEE6B73E3DC}" name="Frank Tietze" initials="FT" userId="Frank Tietze"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Frank Tietze" initials="FT" lastIdx="8" clrIdx="0"/>
  <p:cmAuthor id="2" name="Pratheeba Vimalnath" initials="PV" lastIdx="20" clrIdx="1"/>
  <p:cmAuthor id="3" name="Akriti" initials="Akriti" lastIdx="6" clrIdx="2"/>
  <p:cmAuthor id="4" name="Viola.Prifti" initials="Vi" lastIdx="11" clrIdx="3"/>
  <p:cmAuthor id="5" name="Ashley Pennington" initials="AP" lastIdx="8"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91B44A"/>
    <a:srgbClr val="E6E0EC"/>
    <a:srgbClr val="DCE6F2"/>
    <a:srgbClr val="B7DEE8"/>
    <a:srgbClr val="F79646"/>
    <a:srgbClr val="8064A2"/>
    <a:srgbClr val="F3F6F5"/>
    <a:srgbClr val="77933C"/>
    <a:srgbClr val="19A1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B97CF6-FEBA-6F45-AFDA-281BDFF64A37}" v="6" dt="2022-05-04T17:32:54.40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652" autoAdjust="0"/>
    <p:restoredTop sz="96197" autoAdjust="0"/>
  </p:normalViewPr>
  <p:slideViewPr>
    <p:cSldViewPr snapToGrid="0" snapToObjects="1">
      <p:cViewPr varScale="1">
        <p:scale>
          <a:sx n="94" d="100"/>
          <a:sy n="94" d="100"/>
        </p:scale>
        <p:origin x="1616" y="200"/>
      </p:cViewPr>
      <p:guideLst>
        <p:guide orient="horz" pos="2716"/>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ximilian Elsen" userId="54add240-814d-4e11-a531-104d01eb759e" providerId="ADAL" clId="{1BB97CF6-FEBA-6F45-AFDA-281BDFF64A37}"/>
    <pc:docChg chg="custSel delSld modSld modMainMaster">
      <pc:chgData name="Maximilian Elsen" userId="54add240-814d-4e11-a531-104d01eb759e" providerId="ADAL" clId="{1BB97CF6-FEBA-6F45-AFDA-281BDFF64A37}" dt="2022-05-04T17:41:22.188" v="20" actId="20577"/>
      <pc:docMkLst>
        <pc:docMk/>
      </pc:docMkLst>
      <pc:sldChg chg="modSp mod">
        <pc:chgData name="Maximilian Elsen" userId="54add240-814d-4e11-a531-104d01eb759e" providerId="ADAL" clId="{1BB97CF6-FEBA-6F45-AFDA-281BDFF64A37}" dt="2022-05-04T17:33:00.924" v="9" actId="14100"/>
        <pc:sldMkLst>
          <pc:docMk/>
          <pc:sldMk cId="437260407" sldId="359"/>
        </pc:sldMkLst>
        <pc:spChg chg="mod">
          <ac:chgData name="Maximilian Elsen" userId="54add240-814d-4e11-a531-104d01eb759e" providerId="ADAL" clId="{1BB97CF6-FEBA-6F45-AFDA-281BDFF64A37}" dt="2022-05-04T17:33:00.924" v="9" actId="14100"/>
          <ac:spMkLst>
            <pc:docMk/>
            <pc:sldMk cId="437260407" sldId="359"/>
            <ac:spMk id="4" creationId="{79D5C5D1-D7B5-46BC-8575-1EE3E43F1A11}"/>
          </ac:spMkLst>
        </pc:spChg>
        <pc:spChg chg="mod">
          <ac:chgData name="Maximilian Elsen" userId="54add240-814d-4e11-a531-104d01eb759e" providerId="ADAL" clId="{1BB97CF6-FEBA-6F45-AFDA-281BDFF64A37}" dt="2022-05-04T17:32:16.517" v="1" actId="20577"/>
          <ac:spMkLst>
            <pc:docMk/>
            <pc:sldMk cId="437260407" sldId="359"/>
            <ac:spMk id="18" creationId="{D41648B6-75B0-43B4-8DDE-FC69620628BF}"/>
          </ac:spMkLst>
        </pc:spChg>
      </pc:sldChg>
      <pc:sldChg chg="modSp mod">
        <pc:chgData name="Maximilian Elsen" userId="54add240-814d-4e11-a531-104d01eb759e" providerId="ADAL" clId="{1BB97CF6-FEBA-6F45-AFDA-281BDFF64A37}" dt="2022-05-04T17:41:22.188" v="20" actId="20577"/>
        <pc:sldMkLst>
          <pc:docMk/>
          <pc:sldMk cId="1060508753" sldId="436"/>
        </pc:sldMkLst>
        <pc:spChg chg="mod">
          <ac:chgData name="Maximilian Elsen" userId="54add240-814d-4e11-a531-104d01eb759e" providerId="ADAL" clId="{1BB97CF6-FEBA-6F45-AFDA-281BDFF64A37}" dt="2022-05-04T17:41:22.188" v="20" actId="20577"/>
          <ac:spMkLst>
            <pc:docMk/>
            <pc:sldMk cId="1060508753" sldId="436"/>
            <ac:spMk id="4" creationId="{79D5C5D1-D7B5-46BC-8575-1EE3E43F1A11}"/>
          </ac:spMkLst>
        </pc:spChg>
      </pc:sldChg>
      <pc:sldChg chg="del">
        <pc:chgData name="Maximilian Elsen" userId="54add240-814d-4e11-a531-104d01eb759e" providerId="ADAL" clId="{1BB97CF6-FEBA-6F45-AFDA-281BDFF64A37}" dt="2022-05-04T17:33:13.471" v="11" actId="2696"/>
        <pc:sldMkLst>
          <pc:docMk/>
          <pc:sldMk cId="3482674672" sldId="453"/>
        </pc:sldMkLst>
      </pc:sldChg>
      <pc:sldMasterChg chg="addSp delSp modSp mod">
        <pc:chgData name="Maximilian Elsen" userId="54add240-814d-4e11-a531-104d01eb759e" providerId="ADAL" clId="{1BB97CF6-FEBA-6F45-AFDA-281BDFF64A37}" dt="2022-05-04T17:32:54.399" v="8"/>
        <pc:sldMasterMkLst>
          <pc:docMk/>
          <pc:sldMasterMk cId="884726442" sldId="2147483720"/>
        </pc:sldMasterMkLst>
        <pc:spChg chg="del">
          <ac:chgData name="Maximilian Elsen" userId="54add240-814d-4e11-a531-104d01eb759e" providerId="ADAL" clId="{1BB97CF6-FEBA-6F45-AFDA-281BDFF64A37}" dt="2022-05-04T17:32:28.128" v="2" actId="478"/>
          <ac:spMkLst>
            <pc:docMk/>
            <pc:sldMasterMk cId="884726442" sldId="2147483720"/>
            <ac:spMk id="9" creationId="{B8CDADA6-C3B2-446D-9747-94CE64009C66}"/>
          </ac:spMkLst>
        </pc:spChg>
        <pc:spChg chg="add mod">
          <ac:chgData name="Maximilian Elsen" userId="54add240-814d-4e11-a531-104d01eb759e" providerId="ADAL" clId="{1BB97CF6-FEBA-6F45-AFDA-281BDFF64A37}" dt="2022-05-04T17:32:28.353" v="3"/>
          <ac:spMkLst>
            <pc:docMk/>
            <pc:sldMasterMk cId="884726442" sldId="2147483720"/>
            <ac:spMk id="10" creationId="{9557E164-C95C-B5C8-17C1-100EF0F4FDBF}"/>
          </ac:spMkLst>
        </pc:spChg>
        <pc:spChg chg="add del mod">
          <ac:chgData name="Maximilian Elsen" userId="54add240-814d-4e11-a531-104d01eb759e" providerId="ADAL" clId="{1BB97CF6-FEBA-6F45-AFDA-281BDFF64A37}" dt="2022-05-04T17:32:47.441" v="5"/>
          <ac:spMkLst>
            <pc:docMk/>
            <pc:sldMasterMk cId="884726442" sldId="2147483720"/>
            <ac:spMk id="11" creationId="{824FDEAA-667D-D8B2-926C-D97F07EB839B}"/>
          </ac:spMkLst>
        </pc:spChg>
        <pc:spChg chg="add del mod">
          <ac:chgData name="Maximilian Elsen" userId="54add240-814d-4e11-a531-104d01eb759e" providerId="ADAL" clId="{1BB97CF6-FEBA-6F45-AFDA-281BDFF64A37}" dt="2022-05-04T17:32:54.354" v="7"/>
          <ac:spMkLst>
            <pc:docMk/>
            <pc:sldMasterMk cId="884726442" sldId="2147483720"/>
            <ac:spMk id="12" creationId="{7C2CF58E-8B43-6C2C-AACB-D4E83E56DC8F}"/>
          </ac:spMkLst>
        </pc:spChg>
        <pc:spChg chg="add mod">
          <ac:chgData name="Maximilian Elsen" userId="54add240-814d-4e11-a531-104d01eb759e" providerId="ADAL" clId="{1BB97CF6-FEBA-6F45-AFDA-281BDFF64A37}" dt="2022-05-04T17:32:54.399" v="8"/>
          <ac:spMkLst>
            <pc:docMk/>
            <pc:sldMasterMk cId="884726442" sldId="2147483720"/>
            <ac:spMk id="13" creationId="{ABF8D3C4-0061-19BF-48FF-D8D59DF842F6}"/>
          </ac:spMkLst>
        </pc:sp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E:\IISc%20work_Pendrive_18%20Dec%202021\IISc%20Desktop\IPACST\Data%20collection%20&amp;%20Analysis\Case%20Development%20&amp;%20Analysis\3_Ather%20energy\1_Desk%20Research%20&amp;%20company%20data\Ather%20patents_trademark_designrights_IP%20India.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1"/>
          <c:order val="1"/>
          <c:tx>
            <c:strRef>
              <c:f>Sheet1!$B$1</c:f>
              <c:strCache>
                <c:ptCount val="1"/>
                <c:pt idx="0">
                  <c:v>No of tradmneark filings</c:v>
                </c:pt>
              </c:strCache>
            </c:strRef>
          </c:tx>
          <c:spPr>
            <a:ln w="28575" cap="rnd">
              <a:solidFill>
                <a:schemeClr val="accent2"/>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Sheet1!$A$2:$A$5</c:f>
              <c:numCache>
                <c:formatCode>General</c:formatCode>
                <c:ptCount val="4"/>
                <c:pt idx="0">
                  <c:v>2015</c:v>
                </c:pt>
                <c:pt idx="1">
                  <c:v>2016</c:v>
                </c:pt>
                <c:pt idx="2">
                  <c:v>2017</c:v>
                </c:pt>
                <c:pt idx="3">
                  <c:v>2018</c:v>
                </c:pt>
              </c:numCache>
            </c:numRef>
          </c:cat>
          <c:val>
            <c:numRef>
              <c:f>Sheet1!$B$2:$B$5</c:f>
              <c:numCache>
                <c:formatCode>General</c:formatCode>
                <c:ptCount val="4"/>
                <c:pt idx="0">
                  <c:v>11</c:v>
                </c:pt>
                <c:pt idx="1">
                  <c:v>12</c:v>
                </c:pt>
                <c:pt idx="2">
                  <c:v>40</c:v>
                </c:pt>
                <c:pt idx="3">
                  <c:v>46</c:v>
                </c:pt>
              </c:numCache>
            </c:numRef>
          </c:val>
          <c:smooth val="0"/>
          <c:extLst>
            <c:ext xmlns:c16="http://schemas.microsoft.com/office/drawing/2014/chart" uri="{C3380CC4-5D6E-409C-BE32-E72D297353CC}">
              <c16:uniqueId val="{00000000-7F91-FD4D-891B-67C8A37268D4}"/>
            </c:ext>
          </c:extLst>
        </c:ser>
        <c:dLbls>
          <c:dLblPos val="t"/>
          <c:showLegendKey val="0"/>
          <c:showVal val="1"/>
          <c:showCatName val="0"/>
          <c:showSerName val="0"/>
          <c:showPercent val="0"/>
          <c:showBubbleSize val="0"/>
        </c:dLbls>
        <c:smooth val="0"/>
        <c:axId val="418810352"/>
        <c:axId val="418808000"/>
        <c:extLst>
          <c:ext xmlns:c15="http://schemas.microsoft.com/office/drawing/2012/chart" uri="{02D57815-91ED-43cb-92C2-25804820EDAC}">
            <c15:filteredLineSeries>
              <c15:ser>
                <c:idx val="0"/>
                <c:order val="0"/>
                <c:tx>
                  <c:strRef>
                    <c:extLst>
                      <c:ext uri="{02D57815-91ED-43cb-92C2-25804820EDAC}">
                        <c15:formulaRef>
                          <c15:sqref>Sheet1!$A$1</c15:sqref>
                        </c15:formulaRef>
                      </c:ext>
                    </c:extLst>
                    <c:strCache>
                      <c:ptCount val="1"/>
                      <c:pt idx="0">
                        <c:v>Year</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Sheet1!$A$2:$A$5</c15:sqref>
                        </c15:formulaRef>
                      </c:ext>
                    </c:extLst>
                    <c:numCache>
                      <c:formatCode>General</c:formatCode>
                      <c:ptCount val="4"/>
                      <c:pt idx="0">
                        <c:v>2015</c:v>
                      </c:pt>
                      <c:pt idx="1">
                        <c:v>2016</c:v>
                      </c:pt>
                      <c:pt idx="2">
                        <c:v>2017</c:v>
                      </c:pt>
                      <c:pt idx="3">
                        <c:v>2018</c:v>
                      </c:pt>
                    </c:numCache>
                  </c:numRef>
                </c:cat>
                <c:val>
                  <c:numRef>
                    <c:extLst>
                      <c:ext uri="{02D57815-91ED-43cb-92C2-25804820EDAC}">
                        <c15:formulaRef>
                          <c15:sqref>Sheet1!$A$2:$A$5</c15:sqref>
                        </c15:formulaRef>
                      </c:ext>
                    </c:extLst>
                    <c:numCache>
                      <c:formatCode>General</c:formatCode>
                      <c:ptCount val="4"/>
                      <c:pt idx="0">
                        <c:v>2015</c:v>
                      </c:pt>
                      <c:pt idx="1">
                        <c:v>2016</c:v>
                      </c:pt>
                      <c:pt idx="2">
                        <c:v>2017</c:v>
                      </c:pt>
                      <c:pt idx="3">
                        <c:v>2018</c:v>
                      </c:pt>
                    </c:numCache>
                  </c:numRef>
                </c:val>
                <c:smooth val="0"/>
                <c:extLst>
                  <c:ext xmlns:c16="http://schemas.microsoft.com/office/drawing/2014/chart" uri="{C3380CC4-5D6E-409C-BE32-E72D297353CC}">
                    <c16:uniqueId val="{00000001-7F91-FD4D-891B-67C8A37268D4}"/>
                  </c:ext>
                </c:extLst>
              </c15:ser>
            </c15:filteredLineSeries>
          </c:ext>
        </c:extLst>
      </c:lineChart>
      <c:catAx>
        <c:axId val="418810352"/>
        <c:scaling>
          <c:orientation val="minMax"/>
        </c:scaling>
        <c:delete val="1"/>
        <c:axPos val="b"/>
        <c:numFmt formatCode="General" sourceLinked="1"/>
        <c:majorTickMark val="out"/>
        <c:minorTickMark val="none"/>
        <c:tickLblPos val="nextTo"/>
        <c:crossAx val="418808000"/>
        <c:crosses val="autoZero"/>
        <c:auto val="1"/>
        <c:lblAlgn val="ctr"/>
        <c:lblOffset val="100"/>
        <c:noMultiLvlLbl val="0"/>
      </c:catAx>
      <c:valAx>
        <c:axId val="418808000"/>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8810352"/>
        <c:crosses val="autoZero"/>
        <c:crossBetween val="between"/>
      </c:valAx>
      <c:spPr>
        <a:noFill/>
        <a:ln>
          <a:noFill/>
        </a:ln>
        <a:effectLst/>
      </c:spPr>
    </c:plotArea>
    <c:legend>
      <c:legendPos val="t"/>
      <c:layout>
        <c:manualLayout>
          <c:xMode val="edge"/>
          <c:yMode val="edge"/>
          <c:x val="0.35014128269741573"/>
          <c:y val="1.6665551255755848E-2"/>
          <c:w val="0.31654882798829476"/>
          <c:h val="0.25511925961392123"/>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1-30T17:22:19.253"/>
    </inkml:context>
    <inkml:brush xml:id="br0">
      <inkml:brushProperty name="width" value="0.05" units="cm"/>
      <inkml:brushProperty name="height" value="0.05" units="cm"/>
      <inkml:brushProperty name="ignorePressure" value="1"/>
    </inkml:brush>
  </inkml:definitions>
  <inkml:trace contextRef="#ctx0" brushRef="#br0">1 1,'4'4,"1"7,4 3,13 21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8056"/>
          </a:xfrm>
          <a:prstGeom prst="rect">
            <a:avLst/>
          </a:prstGeom>
        </p:spPr>
        <p:txBody>
          <a:bodyPr vert="horz" lIns="91294" tIns="45647" rIns="91294" bIns="45647"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294" tIns="45647" rIns="91294" bIns="45647" rtlCol="0"/>
          <a:lstStyle>
            <a:lvl1pPr algn="r">
              <a:defRPr sz="1200"/>
            </a:lvl1pPr>
          </a:lstStyle>
          <a:p>
            <a:fld id="{217F01A3-FAE5-EE4A-BD9F-DBD50D6506D3}" type="datetimeFigureOut">
              <a:rPr lang="en-US" smtClean="0"/>
              <a:t>5/4/22</a:t>
            </a:fld>
            <a:endParaRPr lang="en-US"/>
          </a:p>
        </p:txBody>
      </p:sp>
      <p:sp>
        <p:nvSpPr>
          <p:cNvPr id="4" name="Slide Image Placeholder 3"/>
          <p:cNvSpPr>
            <a:spLocks noGrp="1" noRot="1" noChangeAspect="1"/>
          </p:cNvSpPr>
          <p:nvPr>
            <p:ph type="sldImg" idx="2"/>
          </p:nvPr>
        </p:nvSpPr>
        <p:spPr>
          <a:xfrm>
            <a:off x="1031875" y="1241425"/>
            <a:ext cx="4733925" cy="3349625"/>
          </a:xfrm>
          <a:prstGeom prst="rect">
            <a:avLst/>
          </a:prstGeom>
          <a:noFill/>
          <a:ln w="12700">
            <a:solidFill>
              <a:prstClr val="black"/>
            </a:solidFill>
          </a:ln>
        </p:spPr>
        <p:txBody>
          <a:bodyPr vert="horz" lIns="91294" tIns="45647" rIns="91294" bIns="45647" rtlCol="0" anchor="ctr"/>
          <a:lstStyle/>
          <a:p>
            <a:endParaRPr lang="en-US"/>
          </a:p>
        </p:txBody>
      </p:sp>
      <p:sp>
        <p:nvSpPr>
          <p:cNvPr id="5" name="Notes Placeholder 4"/>
          <p:cNvSpPr>
            <a:spLocks noGrp="1"/>
          </p:cNvSpPr>
          <p:nvPr>
            <p:ph type="body" sz="quarter" idx="3"/>
          </p:nvPr>
        </p:nvSpPr>
        <p:spPr>
          <a:xfrm>
            <a:off x="679768" y="4777195"/>
            <a:ext cx="5438140" cy="3908613"/>
          </a:xfrm>
          <a:prstGeom prst="rect">
            <a:avLst/>
          </a:prstGeom>
        </p:spPr>
        <p:txBody>
          <a:bodyPr vert="horz" lIns="91294" tIns="45647" rIns="91294" bIns="4564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428585"/>
            <a:ext cx="2945659" cy="498055"/>
          </a:xfrm>
          <a:prstGeom prst="rect">
            <a:avLst/>
          </a:prstGeom>
        </p:spPr>
        <p:txBody>
          <a:bodyPr vert="horz" lIns="91294" tIns="45647" rIns="91294" bIns="45647"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5"/>
            <a:ext cx="2945659" cy="498055"/>
          </a:xfrm>
          <a:prstGeom prst="rect">
            <a:avLst/>
          </a:prstGeom>
        </p:spPr>
        <p:txBody>
          <a:bodyPr vert="horz" lIns="91294" tIns="45647" rIns="91294" bIns="45647" rtlCol="0" anchor="b"/>
          <a:lstStyle>
            <a:lvl1pPr algn="r">
              <a:defRPr sz="1200"/>
            </a:lvl1pPr>
          </a:lstStyle>
          <a:p>
            <a:fld id="{9321B13C-7178-6949-A9FA-276AFA515548}" type="slidenum">
              <a:rPr lang="en-US" smtClean="0"/>
              <a:t>‹#›</a:t>
            </a:fld>
            <a:endParaRPr lang="en-US"/>
          </a:p>
        </p:txBody>
      </p:sp>
    </p:spTree>
    <p:extLst>
      <p:ext uri="{BB962C8B-B14F-4D97-AF65-F5344CB8AC3E}">
        <p14:creationId xmlns:p14="http://schemas.microsoft.com/office/powerpoint/2010/main" val="474049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11527"/>
            <a:ext cx="9144000" cy="3002739"/>
          </a:xfrm>
        </p:spPr>
        <p:txBody>
          <a:bodyPr anchor="b"/>
          <a:lstStyle>
            <a:lvl1pPr algn="ctr">
              <a:defRPr sz="6000"/>
            </a:lvl1pPr>
          </a:lstStyle>
          <a:p>
            <a:r>
              <a:rPr lang="en-US"/>
              <a:t>Click to edit Master title style</a:t>
            </a:r>
            <a:endParaRPr lang="en-IN"/>
          </a:p>
        </p:txBody>
      </p:sp>
      <p:sp>
        <p:nvSpPr>
          <p:cNvPr id="3" name="Subtitle 2"/>
          <p:cNvSpPr>
            <a:spLocks noGrp="1"/>
          </p:cNvSpPr>
          <p:nvPr>
            <p:ph type="subTitle" idx="1"/>
          </p:nvPr>
        </p:nvSpPr>
        <p:spPr>
          <a:xfrm>
            <a:off x="1524000" y="4530063"/>
            <a:ext cx="9144000" cy="2082351"/>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B431F697-DE37-084E-8042-8359BC59CAEA}" type="datetimeFigureOut">
              <a:rPr lang="en-US" smtClean="0"/>
              <a:t>5/4/22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62FF1-2816-5948-8263-066F20EC666F}" type="slidenum">
              <a:rPr lang="en-US" smtClean="0"/>
              <a:t>‹#›</a:t>
            </a:fld>
            <a:endParaRPr lang="en-US"/>
          </a:p>
        </p:txBody>
      </p:sp>
    </p:spTree>
    <p:extLst>
      <p:ext uri="{BB962C8B-B14F-4D97-AF65-F5344CB8AC3E}">
        <p14:creationId xmlns:p14="http://schemas.microsoft.com/office/powerpoint/2010/main" val="2351087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B431F697-DE37-084E-8042-8359BC59CAEA}" type="datetimeFigureOut">
              <a:rPr lang="en-US" smtClean="0"/>
              <a:t>5/4/22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62FF1-2816-5948-8263-066F20EC666F}" type="slidenum">
              <a:rPr lang="en-US" smtClean="0"/>
              <a:t>‹#›</a:t>
            </a:fld>
            <a:endParaRPr lang="en-US"/>
          </a:p>
        </p:txBody>
      </p:sp>
    </p:spTree>
    <p:extLst>
      <p:ext uri="{BB962C8B-B14F-4D97-AF65-F5344CB8AC3E}">
        <p14:creationId xmlns:p14="http://schemas.microsoft.com/office/powerpoint/2010/main" val="3468769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459195"/>
            <a:ext cx="2628900" cy="7309194"/>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838200" y="459195"/>
            <a:ext cx="7734300" cy="730919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B431F697-DE37-084E-8042-8359BC59CAEA}" type="datetimeFigureOut">
              <a:rPr lang="en-US" smtClean="0"/>
              <a:t>5/4/22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62FF1-2816-5948-8263-066F20EC666F}" type="slidenum">
              <a:rPr lang="en-US" smtClean="0"/>
              <a:t>‹#›</a:t>
            </a:fld>
            <a:endParaRPr lang="en-US"/>
          </a:p>
        </p:txBody>
      </p:sp>
    </p:spTree>
    <p:extLst>
      <p:ext uri="{BB962C8B-B14F-4D97-AF65-F5344CB8AC3E}">
        <p14:creationId xmlns:p14="http://schemas.microsoft.com/office/powerpoint/2010/main" val="4131356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B431F697-DE37-084E-8042-8359BC59CAEA}" type="datetimeFigureOut">
              <a:rPr lang="en-US" smtClean="0"/>
              <a:t>5/4/22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62FF1-2816-5948-8263-066F20EC666F}" type="slidenum">
              <a:rPr lang="en-US" smtClean="0"/>
              <a:t>‹#›</a:t>
            </a:fld>
            <a:endParaRPr lang="en-US"/>
          </a:p>
        </p:txBody>
      </p:sp>
    </p:spTree>
    <p:extLst>
      <p:ext uri="{BB962C8B-B14F-4D97-AF65-F5344CB8AC3E}">
        <p14:creationId xmlns:p14="http://schemas.microsoft.com/office/powerpoint/2010/main" val="2462470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2150234"/>
            <a:ext cx="10515600" cy="3587713"/>
          </a:xfrm>
        </p:spPr>
        <p:txBody>
          <a:bodyPr anchor="b"/>
          <a:lstStyle>
            <a:lvl1pPr>
              <a:defRPr sz="6000"/>
            </a:lvl1pPr>
          </a:lstStyle>
          <a:p>
            <a:r>
              <a:rPr lang="en-US"/>
              <a:t>Click to edit Master title style</a:t>
            </a:r>
            <a:endParaRPr lang="en-IN"/>
          </a:p>
        </p:txBody>
      </p:sp>
      <p:sp>
        <p:nvSpPr>
          <p:cNvPr id="3" name="Text Placeholder 2"/>
          <p:cNvSpPr>
            <a:spLocks noGrp="1"/>
          </p:cNvSpPr>
          <p:nvPr>
            <p:ph type="body" idx="1"/>
          </p:nvPr>
        </p:nvSpPr>
        <p:spPr>
          <a:xfrm>
            <a:off x="831850" y="5771888"/>
            <a:ext cx="10515600" cy="188669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431F697-DE37-084E-8042-8359BC59CAEA}" type="datetimeFigureOut">
              <a:rPr lang="en-US" smtClean="0"/>
              <a:t>5/4/22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62FF1-2816-5948-8263-066F20EC666F}" type="slidenum">
              <a:rPr lang="en-US" smtClean="0"/>
              <a:t>‹#›</a:t>
            </a:fld>
            <a:endParaRPr lang="en-US"/>
          </a:p>
        </p:txBody>
      </p:sp>
    </p:spTree>
    <p:extLst>
      <p:ext uri="{BB962C8B-B14F-4D97-AF65-F5344CB8AC3E}">
        <p14:creationId xmlns:p14="http://schemas.microsoft.com/office/powerpoint/2010/main" val="27308478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838200" y="2295977"/>
            <a:ext cx="5181600" cy="54724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72200" y="2295977"/>
            <a:ext cx="5181600" cy="54724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B431F697-DE37-084E-8042-8359BC59CAEA}" type="datetimeFigureOut">
              <a:rPr lang="en-US" smtClean="0"/>
              <a:t>5/4/22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362FF1-2816-5948-8263-066F20EC666F}" type="slidenum">
              <a:rPr lang="en-US" smtClean="0"/>
              <a:t>‹#›</a:t>
            </a:fld>
            <a:endParaRPr lang="en-US"/>
          </a:p>
        </p:txBody>
      </p:sp>
    </p:spTree>
    <p:extLst>
      <p:ext uri="{BB962C8B-B14F-4D97-AF65-F5344CB8AC3E}">
        <p14:creationId xmlns:p14="http://schemas.microsoft.com/office/powerpoint/2010/main" val="2945185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9196"/>
            <a:ext cx="10515600" cy="1667080"/>
          </a:xfrm>
        </p:spPr>
        <p:txBody>
          <a:bodyPr/>
          <a:lstStyle/>
          <a:p>
            <a:r>
              <a:rPr lang="en-US"/>
              <a:t>Click to edit Master title style</a:t>
            </a:r>
            <a:endParaRPr lang="en-IN"/>
          </a:p>
        </p:txBody>
      </p:sp>
      <p:sp>
        <p:nvSpPr>
          <p:cNvPr id="3" name="Text Placeholder 2"/>
          <p:cNvSpPr>
            <a:spLocks noGrp="1"/>
          </p:cNvSpPr>
          <p:nvPr>
            <p:ph type="body" idx="1"/>
          </p:nvPr>
        </p:nvSpPr>
        <p:spPr>
          <a:xfrm>
            <a:off x="839789" y="2114296"/>
            <a:ext cx="5157787" cy="103618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3150480"/>
            <a:ext cx="5157787" cy="4633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72200" y="2114296"/>
            <a:ext cx="5183188" cy="103618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150480"/>
            <a:ext cx="5183188" cy="4633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B431F697-DE37-084E-8042-8359BC59CAEA}" type="datetimeFigureOut">
              <a:rPr lang="en-US" smtClean="0"/>
              <a:t>5/4/22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362FF1-2816-5948-8263-066F20EC666F}" type="slidenum">
              <a:rPr lang="en-US" smtClean="0"/>
              <a:t>‹#›</a:t>
            </a:fld>
            <a:endParaRPr lang="en-US"/>
          </a:p>
        </p:txBody>
      </p:sp>
    </p:spTree>
    <p:extLst>
      <p:ext uri="{BB962C8B-B14F-4D97-AF65-F5344CB8AC3E}">
        <p14:creationId xmlns:p14="http://schemas.microsoft.com/office/powerpoint/2010/main" val="2537088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B431F697-DE37-084E-8042-8359BC59CAEA}" type="datetimeFigureOut">
              <a:rPr lang="en-US" smtClean="0"/>
              <a:t>5/4/22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362FF1-2816-5948-8263-066F20EC666F}" type="slidenum">
              <a:rPr lang="en-US" smtClean="0"/>
              <a:t>‹#›</a:t>
            </a:fld>
            <a:endParaRPr lang="en-US"/>
          </a:p>
        </p:txBody>
      </p:sp>
    </p:spTree>
    <p:extLst>
      <p:ext uri="{BB962C8B-B14F-4D97-AF65-F5344CB8AC3E}">
        <p14:creationId xmlns:p14="http://schemas.microsoft.com/office/powerpoint/2010/main" val="2477652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31F697-DE37-084E-8042-8359BC59CAEA}" type="datetimeFigureOut">
              <a:rPr lang="en-US" smtClean="0"/>
              <a:t>5/4/22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362FF1-2816-5948-8263-066F20EC666F}" type="slidenum">
              <a:rPr lang="en-US" smtClean="0"/>
              <a:t>‹#›</a:t>
            </a:fld>
            <a:endParaRPr lang="en-US"/>
          </a:p>
        </p:txBody>
      </p:sp>
    </p:spTree>
    <p:extLst>
      <p:ext uri="{BB962C8B-B14F-4D97-AF65-F5344CB8AC3E}">
        <p14:creationId xmlns:p14="http://schemas.microsoft.com/office/powerpoint/2010/main" val="26263445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574992"/>
            <a:ext cx="3932237" cy="2012474"/>
          </a:xfrm>
        </p:spPr>
        <p:txBody>
          <a:bodyPr anchor="b"/>
          <a:lstStyle>
            <a:lvl1pPr>
              <a:defRPr sz="3200"/>
            </a:lvl1pPr>
          </a:lstStyle>
          <a:p>
            <a:r>
              <a:rPr lang="en-US"/>
              <a:t>Click to edit Master title style</a:t>
            </a:r>
            <a:endParaRPr lang="en-IN"/>
          </a:p>
        </p:txBody>
      </p:sp>
      <p:sp>
        <p:nvSpPr>
          <p:cNvPr id="3" name="Content Placeholder 2"/>
          <p:cNvSpPr>
            <a:spLocks noGrp="1"/>
          </p:cNvSpPr>
          <p:nvPr>
            <p:ph idx="1"/>
          </p:nvPr>
        </p:nvSpPr>
        <p:spPr>
          <a:xfrm>
            <a:off x="5183188" y="1241825"/>
            <a:ext cx="6172200" cy="612926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839789" y="2587466"/>
            <a:ext cx="3932237" cy="479360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431F697-DE37-084E-8042-8359BC59CAEA}" type="datetimeFigureOut">
              <a:rPr lang="en-US" smtClean="0"/>
              <a:t>5/4/22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362FF1-2816-5948-8263-066F20EC666F}" type="slidenum">
              <a:rPr lang="en-US" smtClean="0"/>
              <a:t>‹#›</a:t>
            </a:fld>
            <a:endParaRPr lang="en-US"/>
          </a:p>
        </p:txBody>
      </p:sp>
    </p:spTree>
    <p:extLst>
      <p:ext uri="{BB962C8B-B14F-4D97-AF65-F5344CB8AC3E}">
        <p14:creationId xmlns:p14="http://schemas.microsoft.com/office/powerpoint/2010/main" val="4201691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574992"/>
            <a:ext cx="3932237" cy="2012474"/>
          </a:xfrm>
        </p:spPr>
        <p:txBody>
          <a:bodyPr anchor="b"/>
          <a:lstStyle>
            <a:lvl1pPr>
              <a:defRPr sz="3200"/>
            </a:lvl1pPr>
          </a:lstStyle>
          <a:p>
            <a:r>
              <a:rPr lang="en-US"/>
              <a:t>Click to edit Master title style</a:t>
            </a:r>
            <a:endParaRPr lang="en-IN"/>
          </a:p>
        </p:txBody>
      </p:sp>
      <p:sp>
        <p:nvSpPr>
          <p:cNvPr id="3" name="Picture Placeholder 2"/>
          <p:cNvSpPr>
            <a:spLocks noGrp="1"/>
          </p:cNvSpPr>
          <p:nvPr>
            <p:ph type="pic" idx="1"/>
          </p:nvPr>
        </p:nvSpPr>
        <p:spPr>
          <a:xfrm>
            <a:off x="5183188" y="1241825"/>
            <a:ext cx="6172200" cy="612926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9" y="2587466"/>
            <a:ext cx="3932237" cy="479360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431F697-DE37-084E-8042-8359BC59CAEA}" type="datetimeFigureOut">
              <a:rPr lang="en-US" smtClean="0"/>
              <a:t>5/4/22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362FF1-2816-5948-8263-066F20EC666F}" type="slidenum">
              <a:rPr lang="en-US" smtClean="0"/>
              <a:t>‹#›</a:t>
            </a:fld>
            <a:endParaRPr lang="en-US"/>
          </a:p>
        </p:txBody>
      </p:sp>
    </p:spTree>
    <p:extLst>
      <p:ext uri="{BB962C8B-B14F-4D97-AF65-F5344CB8AC3E}">
        <p14:creationId xmlns:p14="http://schemas.microsoft.com/office/powerpoint/2010/main" val="2986656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59196"/>
            <a:ext cx="10515600" cy="1667080"/>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838200" y="2295977"/>
            <a:ext cx="10515600" cy="54724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838200" y="7993994"/>
            <a:ext cx="2743200" cy="459195"/>
          </a:xfrm>
          <a:prstGeom prst="rect">
            <a:avLst/>
          </a:prstGeom>
        </p:spPr>
        <p:txBody>
          <a:bodyPr vert="horz" lIns="91440" tIns="45720" rIns="91440" bIns="45720" rtlCol="0" anchor="ctr"/>
          <a:lstStyle>
            <a:lvl1pPr algn="l">
              <a:defRPr sz="1200">
                <a:solidFill>
                  <a:schemeClr val="tx1">
                    <a:tint val="75000"/>
                  </a:schemeClr>
                </a:solidFill>
              </a:defRPr>
            </a:lvl1pPr>
          </a:lstStyle>
          <a:p>
            <a:fld id="{6CABB1CA-361D-4F49-B58C-8DC0DA83F683}" type="datetimeFigureOut">
              <a:rPr lang="en-IN" smtClean="0"/>
              <a:t>04/05/22</a:t>
            </a:fld>
            <a:endParaRPr lang="en-IN"/>
          </a:p>
        </p:txBody>
      </p:sp>
      <p:sp>
        <p:nvSpPr>
          <p:cNvPr id="5" name="Footer Placeholder 4"/>
          <p:cNvSpPr>
            <a:spLocks noGrp="1"/>
          </p:cNvSpPr>
          <p:nvPr>
            <p:ph type="ftr" sz="quarter" idx="3"/>
          </p:nvPr>
        </p:nvSpPr>
        <p:spPr>
          <a:xfrm>
            <a:off x="4038600" y="7993994"/>
            <a:ext cx="4114800" cy="45919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7993994"/>
            <a:ext cx="2743200" cy="459195"/>
          </a:xfrm>
          <a:prstGeom prst="rect">
            <a:avLst/>
          </a:prstGeom>
        </p:spPr>
        <p:txBody>
          <a:bodyPr vert="horz" lIns="91440" tIns="45720" rIns="91440" bIns="45720" rtlCol="0" anchor="ctr"/>
          <a:lstStyle>
            <a:lvl1pPr algn="r">
              <a:defRPr sz="1200">
                <a:solidFill>
                  <a:schemeClr val="tx1">
                    <a:tint val="75000"/>
                  </a:schemeClr>
                </a:solidFill>
              </a:defRPr>
            </a:lvl1pPr>
          </a:lstStyle>
          <a:p>
            <a:fld id="{2C422460-7EE5-4C2E-A7BB-47F732631FA9}" type="slidenum">
              <a:rPr lang="en-IN" smtClean="0"/>
              <a:t>‹#›</a:t>
            </a:fld>
            <a:endParaRPr lang="en-IN"/>
          </a:p>
        </p:txBody>
      </p:sp>
      <p:pic>
        <p:nvPicPr>
          <p:cNvPr id="7" name="Picture 6">
            <a:extLst>
              <a:ext uri="{FF2B5EF4-FFF2-40B4-BE49-F238E27FC236}">
                <a16:creationId xmlns:a16="http://schemas.microsoft.com/office/drawing/2014/main" id="{6E3E678A-FF61-4175-A39D-AA0D0FA3C8E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55266" y="8030357"/>
            <a:ext cx="1296000" cy="413291"/>
          </a:xfrm>
          <a:prstGeom prst="rect">
            <a:avLst/>
          </a:prstGeom>
        </p:spPr>
      </p:pic>
      <p:pic>
        <p:nvPicPr>
          <p:cNvPr id="8" name="Picture 7" descr="A picture containing text&#10;&#10;Description automatically generated">
            <a:extLst>
              <a:ext uri="{FF2B5EF4-FFF2-40B4-BE49-F238E27FC236}">
                <a16:creationId xmlns:a16="http://schemas.microsoft.com/office/drawing/2014/main" id="{E180F3DE-821A-47B1-B84A-612D5A49980E}"/>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895320" y="8065107"/>
            <a:ext cx="1716664" cy="343791"/>
          </a:xfrm>
          <a:prstGeom prst="rect">
            <a:avLst/>
          </a:prstGeom>
        </p:spPr>
      </p:pic>
      <p:sp>
        <p:nvSpPr>
          <p:cNvPr id="10" name="TextBox 9">
            <a:extLst>
              <a:ext uri="{FF2B5EF4-FFF2-40B4-BE49-F238E27FC236}">
                <a16:creationId xmlns:a16="http://schemas.microsoft.com/office/drawing/2014/main" id="{9557E164-C95C-B5C8-17C1-100EF0F4FDBF}"/>
              </a:ext>
            </a:extLst>
          </p:cNvPr>
          <p:cNvSpPr txBox="1"/>
          <p:nvPr userDrawn="1"/>
        </p:nvSpPr>
        <p:spPr>
          <a:xfrm rot="16200000">
            <a:off x="10838340" y="1456380"/>
            <a:ext cx="2382921" cy="215444"/>
          </a:xfrm>
          <a:prstGeom prst="rect">
            <a:avLst/>
          </a:prstGeom>
          <a:noFill/>
        </p:spPr>
        <p:txBody>
          <a:bodyPr wrap="square" rtlCol="0">
            <a:spAutoFit/>
          </a:bodyPr>
          <a:lstStyle/>
          <a:p>
            <a:r>
              <a:rPr lang="en-US" sz="800" dirty="0">
                <a:solidFill>
                  <a:schemeClr val="bg1">
                    <a:lumMod val="50000"/>
                  </a:schemeClr>
                </a:solidFill>
              </a:rPr>
              <a:t>© Jain, </a:t>
            </a:r>
            <a:r>
              <a:rPr lang="en-US" sz="800" dirty="0" err="1">
                <a:solidFill>
                  <a:schemeClr val="bg1">
                    <a:lumMod val="50000"/>
                  </a:schemeClr>
                </a:solidFill>
              </a:rPr>
              <a:t>Gurtoo</a:t>
            </a:r>
            <a:r>
              <a:rPr lang="en-US" sz="800" dirty="0">
                <a:solidFill>
                  <a:schemeClr val="bg1">
                    <a:lumMod val="50000"/>
                  </a:schemeClr>
                </a:solidFill>
              </a:rPr>
              <a:t>, 2022</a:t>
            </a:r>
            <a:endParaRPr lang="en-GB" sz="800" dirty="0">
              <a:solidFill>
                <a:schemeClr val="bg1">
                  <a:lumMod val="50000"/>
                </a:schemeClr>
              </a:solidFill>
            </a:endParaRPr>
          </a:p>
        </p:txBody>
      </p:sp>
      <p:sp>
        <p:nvSpPr>
          <p:cNvPr id="13" name="Rectangle 12">
            <a:extLst>
              <a:ext uri="{FF2B5EF4-FFF2-40B4-BE49-F238E27FC236}">
                <a16:creationId xmlns:a16="http://schemas.microsoft.com/office/drawing/2014/main" id="{ABF8D3C4-0061-19BF-48FF-D8D59DF842F6}"/>
              </a:ext>
            </a:extLst>
          </p:cNvPr>
          <p:cNvSpPr/>
          <p:nvPr userDrawn="1"/>
        </p:nvSpPr>
        <p:spPr>
          <a:xfrm>
            <a:off x="1" y="0"/>
            <a:ext cx="346363" cy="8624888"/>
          </a:xfrm>
          <a:prstGeom prst="rect">
            <a:avLst/>
          </a:prstGeom>
          <a:solidFill>
            <a:srgbClr val="9BBB59">
              <a:lumMod val="20000"/>
              <a:lumOff val="80000"/>
            </a:srgbClr>
          </a:solidFill>
          <a:ln w="12700" cap="flat" cmpd="sng" algn="ctr">
            <a:noFill/>
            <a:prstDash val="solid"/>
            <a:miter lim="800000"/>
          </a:ln>
          <a:effectLst/>
        </p:spPr>
        <p:txBody>
          <a:bodyPr vert="vert27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a:ln>
                  <a:noFill/>
                </a:ln>
                <a:solidFill>
                  <a:prstClr val="black"/>
                </a:solidFill>
                <a:effectLst/>
                <a:uLnTx/>
                <a:uFillTx/>
                <a:latin typeface="Calibri" panose="020F0502020204030204"/>
                <a:ea typeface="+mn-ea"/>
                <a:cs typeface="+mn-cs"/>
              </a:rPr>
              <a:t>This content was produced within the context of the IPACST project (ip4sustainability.org)</a:t>
            </a:r>
          </a:p>
        </p:txBody>
      </p:sp>
    </p:spTree>
    <p:extLst>
      <p:ext uri="{BB962C8B-B14F-4D97-AF65-F5344CB8AC3E}">
        <p14:creationId xmlns:p14="http://schemas.microsoft.com/office/powerpoint/2010/main" val="884726442"/>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emf"/><Relationship Id="rId7" Type="http://schemas.openxmlformats.org/officeDocument/2006/relationships/image" Target="../media/image8.png"/><Relationship Id="rId2" Type="http://schemas.openxmlformats.org/officeDocument/2006/relationships/customXml" Target="../ink/ink1.xml"/><Relationship Id="rId1" Type="http://schemas.openxmlformats.org/officeDocument/2006/relationships/slideLayout" Target="../slideLayouts/slideLayout6.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png"/><Relationship Id="rId9" Type="http://schemas.microsoft.com/office/2007/relationships/hdphoto" Target="../media/hdphoto1.wdp"/></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hyperlink" Target="https://blog.atherenergy.com/soft-things-about-hard-things-e849aa2b62e6" TargetMode="External"/><Relationship Id="rId7" Type="http://schemas.openxmlformats.org/officeDocument/2006/relationships/chart" Target="../charts/chart1.xml"/><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image" Target="../media/image5.png"/><Relationship Id="rId16" Type="http://schemas.openxmlformats.org/officeDocument/2006/relationships/image" Target="../media/image18.png"/><Relationship Id="rId1" Type="http://schemas.openxmlformats.org/officeDocument/2006/relationships/slideLayout" Target="../slideLayouts/slideLayout6.xml"/><Relationship Id="rId6" Type="http://schemas.openxmlformats.org/officeDocument/2006/relationships/hyperlink" Target="https://www.atherenergy.com/trademarks" TargetMode="External"/><Relationship Id="rId11" Type="http://schemas.openxmlformats.org/officeDocument/2006/relationships/image" Target="../media/image13.png"/><Relationship Id="rId5" Type="http://schemas.openxmlformats.org/officeDocument/2006/relationships/hyperlink" Target="https://ipindiaservices.gov.in/PublicSearch/PublicationSearch/Search" TargetMode="External"/><Relationship Id="rId15" Type="http://schemas.openxmlformats.org/officeDocument/2006/relationships/image" Target="../media/image17.png"/><Relationship Id="rId10" Type="http://schemas.openxmlformats.org/officeDocument/2006/relationships/image" Target="../media/image12.png"/><Relationship Id="rId19" Type="http://schemas.openxmlformats.org/officeDocument/2006/relationships/image" Target="../media/image21.jpg"/><Relationship Id="rId4" Type="http://schemas.openxmlformats.org/officeDocument/2006/relationships/hyperlink" Target="https://www.quickcompany.in/design?utf8=%E2%9C%93&amp;q=ather+energy" TargetMode="External"/><Relationship Id="rId9" Type="http://schemas.openxmlformats.org/officeDocument/2006/relationships/image" Target="../media/image11.png"/><Relationship Id="rId1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hyperlink" Target="https://automotivedesignplanet.com/ather-energy-releasing-patents/" TargetMode="External"/><Relationship Id="rId2" Type="http://schemas.openxmlformats.org/officeDocument/2006/relationships/image" Target="../media/image5.png"/><Relationship Id="rId1" Type="http://schemas.openxmlformats.org/officeDocument/2006/relationships/slideLayout" Target="../slideLayouts/slideLayout6.xml"/><Relationship Id="rId5" Type="http://schemas.openxmlformats.org/officeDocument/2006/relationships/hyperlink" Target="https://assets.atherenergy.com/Ather_Energy's_Impact_Report_2020.pdf" TargetMode="External"/><Relationship Id="rId4" Type="http://schemas.openxmlformats.org/officeDocument/2006/relationships/hyperlink" Target="https://www.firstpost.com/tech/auto-tech/why-ather-energy-thinks-sharing-its-fast-charging-tech-will-boost-electric-two-wheeler-sales-in-india-9877051.html"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3" Type="http://schemas.openxmlformats.org/officeDocument/2006/relationships/image" Target="../media/image23.svg"/><Relationship Id="rId7" Type="http://schemas.openxmlformats.org/officeDocument/2006/relationships/hyperlink" Target="https://assets.atherenergy.com/Ather_Energy's_Impact_Report_2020.pdf" TargetMode="External"/><Relationship Id="rId12" Type="http://schemas.openxmlformats.org/officeDocument/2006/relationships/image" Target="../media/image30.svg"/><Relationship Id="rId2" Type="http://schemas.openxmlformats.org/officeDocument/2006/relationships/image" Target="../media/image22.png"/><Relationship Id="rId16" Type="http://schemas.openxmlformats.org/officeDocument/2006/relationships/image" Target="../media/image34.png"/><Relationship Id="rId1" Type="http://schemas.openxmlformats.org/officeDocument/2006/relationships/slideLayout" Target="../slideLayouts/slideLayout6.xml"/><Relationship Id="rId6" Type="http://schemas.openxmlformats.org/officeDocument/2006/relationships/image" Target="../media/image5.png"/><Relationship Id="rId11" Type="http://schemas.openxmlformats.org/officeDocument/2006/relationships/image" Target="../media/image29.png"/><Relationship Id="rId5" Type="http://schemas.openxmlformats.org/officeDocument/2006/relationships/image" Target="../media/image25.svg"/><Relationship Id="rId15" Type="http://schemas.openxmlformats.org/officeDocument/2006/relationships/image" Target="../media/image33.png"/><Relationship Id="rId10" Type="http://schemas.openxmlformats.org/officeDocument/2006/relationships/image" Target="../media/image28.png"/><Relationship Id="rId4" Type="http://schemas.openxmlformats.org/officeDocument/2006/relationships/image" Target="../media/image24.png"/><Relationship Id="rId9" Type="http://schemas.openxmlformats.org/officeDocument/2006/relationships/image" Target="../media/image27.png"/><Relationship Id="rId14" Type="http://schemas.openxmlformats.org/officeDocument/2006/relationships/image" Target="../media/image32.png"/></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hyperlink" Target="mailto:ft263@cam.ac.uk" TargetMode="External"/><Relationship Id="rId7" Type="http://schemas.openxmlformats.org/officeDocument/2006/relationships/image" Target="../media/image37.png"/><Relationship Id="rId12" Type="http://schemas.openxmlformats.org/officeDocument/2006/relationships/image" Target="../media/image3.jpg"/><Relationship Id="rId2" Type="http://schemas.openxmlformats.org/officeDocument/2006/relationships/hyperlink" Target="mailto:pv302@cam.ac.uk" TargetMode="External"/><Relationship Id="rId1" Type="http://schemas.openxmlformats.org/officeDocument/2006/relationships/slideLayout" Target="../slideLayouts/slideLayout2.xml"/><Relationship Id="rId6" Type="http://schemas.openxmlformats.org/officeDocument/2006/relationships/image" Target="../media/image36.png"/><Relationship Id="rId11" Type="http://schemas.openxmlformats.org/officeDocument/2006/relationships/image" Target="../media/image41.jpeg"/><Relationship Id="rId5" Type="http://schemas.openxmlformats.org/officeDocument/2006/relationships/image" Target="../media/image35.png"/><Relationship Id="rId10" Type="http://schemas.openxmlformats.org/officeDocument/2006/relationships/image" Target="../media/image40.jpeg"/><Relationship Id="rId4" Type="http://schemas.openxmlformats.org/officeDocument/2006/relationships/hyperlink" Target="mailto:mhce2@cam.ac.uk" TargetMode="External"/><Relationship Id="rId9"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hart, sunburst chart&#10;&#10;Description automatically generated">
            <a:extLst>
              <a:ext uri="{FF2B5EF4-FFF2-40B4-BE49-F238E27FC236}">
                <a16:creationId xmlns:a16="http://schemas.microsoft.com/office/drawing/2014/main" id="{A328E05D-BEE8-4385-926E-8ED78615BD92}"/>
              </a:ext>
            </a:extLst>
          </p:cNvPr>
          <p:cNvPicPr>
            <a:picLocks noChangeAspect="1"/>
          </p:cNvPicPr>
          <p:nvPr/>
        </p:nvPicPr>
        <p:blipFill>
          <a:blip r:embed="rId2"/>
          <a:stretch>
            <a:fillRect/>
          </a:stretch>
        </p:blipFill>
        <p:spPr>
          <a:xfrm>
            <a:off x="10345451" y="2277551"/>
            <a:ext cx="1825283" cy="1943625"/>
          </a:xfrm>
          <a:prstGeom prst="rect">
            <a:avLst/>
          </a:prstGeom>
        </p:spPr>
      </p:pic>
      <p:sp>
        <p:nvSpPr>
          <p:cNvPr id="4" name="Rectangle 3">
            <a:extLst>
              <a:ext uri="{FF2B5EF4-FFF2-40B4-BE49-F238E27FC236}">
                <a16:creationId xmlns:a16="http://schemas.microsoft.com/office/drawing/2014/main" id="{79D5C5D1-D7B5-46BC-8575-1EE3E43F1A11}"/>
              </a:ext>
            </a:extLst>
          </p:cNvPr>
          <p:cNvSpPr/>
          <p:nvPr/>
        </p:nvSpPr>
        <p:spPr>
          <a:xfrm>
            <a:off x="352697" y="2548268"/>
            <a:ext cx="9987530" cy="1461216"/>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2800" b="1" i="0" u="none" strike="noStrike" baseline="0" dirty="0">
                <a:solidFill>
                  <a:schemeClr val="bg1"/>
                </a:solidFill>
                <a:latin typeface="Arial" panose="020B0604020202020204" pitchFamily="34" charset="0"/>
                <a:cs typeface="Arial" panose="020B0604020202020204" pitchFamily="34" charset="0"/>
              </a:rPr>
              <a:t>Intellectual Property Strategy </a:t>
            </a:r>
            <a:r>
              <a:rPr lang="en-US" sz="2800" b="1" dirty="0">
                <a:solidFill>
                  <a:schemeClr val="bg1"/>
                </a:solidFill>
                <a:latin typeface="Arial" panose="020B0604020202020204" pitchFamily="34" charset="0"/>
                <a:cs typeface="Arial" panose="020B0604020202020204" pitchFamily="34" charset="0"/>
              </a:rPr>
              <a:t>T</a:t>
            </a:r>
            <a:r>
              <a:rPr lang="en-US" sz="2800" b="1" i="0" u="none" strike="noStrike" baseline="0" dirty="0">
                <a:solidFill>
                  <a:schemeClr val="bg1"/>
                </a:solidFill>
                <a:latin typeface="Arial" panose="020B0604020202020204" pitchFamily="34" charset="0"/>
                <a:cs typeface="Arial" panose="020B0604020202020204" pitchFamily="34" charset="0"/>
              </a:rPr>
              <a:t>ransforming </a:t>
            </a:r>
            <a:r>
              <a:rPr lang="en-US" sz="2800" b="1" dirty="0">
                <a:solidFill>
                  <a:schemeClr val="bg1"/>
                </a:solidFill>
                <a:latin typeface="Arial" panose="020B0604020202020204" pitchFamily="34" charset="0"/>
                <a:cs typeface="Arial" panose="020B0604020202020204" pitchFamily="34" charset="0"/>
              </a:rPr>
              <a:t>M</a:t>
            </a:r>
            <a:r>
              <a:rPr lang="en-US" sz="2800" b="1" i="0" u="none" strike="noStrike" baseline="0" dirty="0">
                <a:solidFill>
                  <a:schemeClr val="bg1"/>
                </a:solidFill>
                <a:latin typeface="Arial" panose="020B0604020202020204" pitchFamily="34" charset="0"/>
                <a:cs typeface="Arial" panose="020B0604020202020204" pitchFamily="34" charset="0"/>
              </a:rPr>
              <a:t>obility T</a:t>
            </a:r>
            <a:r>
              <a:rPr lang="en-US" sz="2800" b="1" dirty="0">
                <a:solidFill>
                  <a:schemeClr val="bg1"/>
                </a:solidFill>
                <a:latin typeface="Arial" panose="020B0604020202020204" pitchFamily="34" charset="0"/>
                <a:cs typeface="Arial" panose="020B0604020202020204" pitchFamily="34" charset="0"/>
              </a:rPr>
              <a:t>owards</a:t>
            </a:r>
            <a:r>
              <a:rPr lang="en-US" sz="2800" b="1" i="0" u="none" strike="noStrike" baseline="0" dirty="0">
                <a:solidFill>
                  <a:schemeClr val="bg1"/>
                </a:solidFill>
                <a:latin typeface="Arial" panose="020B0604020202020204" pitchFamily="34" charset="0"/>
                <a:cs typeface="Arial" panose="020B0604020202020204" pitchFamily="34" charset="0"/>
              </a:rPr>
              <a:t> Sustainability: </a:t>
            </a:r>
          </a:p>
          <a:p>
            <a:pPr algn="r"/>
            <a:r>
              <a:rPr lang="en-US" sz="2800" b="1" i="0" u="none" strike="noStrike" baseline="0" dirty="0">
                <a:solidFill>
                  <a:schemeClr val="bg1"/>
                </a:solidFill>
                <a:latin typeface="Arial" panose="020B0604020202020204" pitchFamily="34" charset="0"/>
                <a:cs typeface="Arial" panose="020B0604020202020204" pitchFamily="34" charset="0"/>
              </a:rPr>
              <a:t>An Environment</a:t>
            </a:r>
            <a:r>
              <a:rPr lang="en-US" sz="2800" b="1" i="0" u="none" strike="noStrike" dirty="0">
                <a:solidFill>
                  <a:schemeClr val="bg1"/>
                </a:solidFill>
                <a:latin typeface="Arial" panose="020B0604020202020204" pitchFamily="34" charset="0"/>
                <a:cs typeface="Arial" panose="020B0604020202020204" pitchFamily="34" charset="0"/>
              </a:rPr>
              <a:t> Impact</a:t>
            </a:r>
            <a:r>
              <a:rPr lang="en-US" sz="2800" b="1" i="0" u="none" strike="noStrike" baseline="0" dirty="0">
                <a:solidFill>
                  <a:schemeClr val="bg1"/>
                </a:solidFill>
                <a:latin typeface="Arial" panose="020B0604020202020204" pitchFamily="34" charset="0"/>
                <a:cs typeface="Arial" panose="020B0604020202020204" pitchFamily="34" charset="0"/>
              </a:rPr>
              <a:t> Case Study of </a:t>
            </a:r>
            <a:r>
              <a:rPr lang="en-US" sz="2800" b="1" i="0" u="none" strike="noStrike" baseline="0" dirty="0" err="1">
                <a:solidFill>
                  <a:schemeClr val="bg1"/>
                </a:solidFill>
                <a:latin typeface="Arial" panose="020B0604020202020204" pitchFamily="34" charset="0"/>
                <a:cs typeface="Arial" panose="020B0604020202020204" pitchFamily="34" charset="0"/>
              </a:rPr>
              <a:t>Ather</a:t>
            </a:r>
            <a:r>
              <a:rPr lang="en-US" sz="2800" b="1" i="0" u="none" strike="noStrike" baseline="0" dirty="0">
                <a:solidFill>
                  <a:schemeClr val="bg1"/>
                </a:solidFill>
                <a:latin typeface="Arial" panose="020B0604020202020204" pitchFamily="34" charset="0"/>
                <a:cs typeface="Arial" panose="020B0604020202020204" pitchFamily="34" charset="0"/>
              </a:rPr>
              <a:t> Energy</a:t>
            </a:r>
            <a:r>
              <a:rPr lang="en-US" sz="2800" b="1" baseline="30000" dirty="0">
                <a:solidFill>
                  <a:schemeClr val="bg1"/>
                </a:solidFill>
                <a:latin typeface="Arial" panose="020B0604020202020204" pitchFamily="34" charset="0"/>
                <a:cs typeface="Arial" panose="020B0604020202020204" pitchFamily="34" charset="0"/>
              </a:rPr>
              <a:t>  </a:t>
            </a:r>
            <a:r>
              <a:rPr lang="en-US" sz="2800" b="1" i="0" u="none" strike="noStrike" baseline="0" dirty="0">
                <a:solidFill>
                  <a:schemeClr val="bg1"/>
                </a:solidFill>
                <a:latin typeface="Arial" panose="020B0604020202020204" pitchFamily="34" charset="0"/>
                <a:cs typeface="Arial" panose="020B0604020202020204" pitchFamily="34" charset="0"/>
              </a:rPr>
              <a:t> </a:t>
            </a:r>
            <a:endParaRPr lang="en-US" sz="2800"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47E239C2-E036-4976-80A6-487808193AEE}"/>
              </a:ext>
            </a:extLst>
          </p:cNvPr>
          <p:cNvSpPr txBox="1"/>
          <p:nvPr/>
        </p:nvSpPr>
        <p:spPr>
          <a:xfrm>
            <a:off x="2854514" y="4062591"/>
            <a:ext cx="7485712" cy="1231106"/>
          </a:xfrm>
          <a:prstGeom prst="rect">
            <a:avLst/>
          </a:prstGeom>
          <a:noFill/>
        </p:spPr>
        <p:txBody>
          <a:bodyPr wrap="square" rtlCol="0">
            <a:spAutoFit/>
          </a:bodyPr>
          <a:lstStyle/>
          <a:p>
            <a:pPr algn="r"/>
            <a:r>
              <a:rPr lang="en-US" b="1" i="1" dirty="0" err="1"/>
              <a:t>Akriti</a:t>
            </a:r>
            <a:r>
              <a:rPr lang="en-US" b="1" i="1" dirty="0"/>
              <a:t> Jain, </a:t>
            </a:r>
            <a:r>
              <a:rPr lang="en-US" b="1" i="1" dirty="0" err="1"/>
              <a:t>Anjula</a:t>
            </a:r>
            <a:r>
              <a:rPr lang="en-US" b="1" i="1" dirty="0"/>
              <a:t> </a:t>
            </a:r>
            <a:r>
              <a:rPr lang="en-US" b="1" i="1" dirty="0" err="1"/>
              <a:t>Gurtoo</a:t>
            </a:r>
            <a:endParaRPr lang="en-US" b="1" i="1" dirty="0"/>
          </a:p>
          <a:p>
            <a:pPr algn="r"/>
            <a:r>
              <a:rPr lang="en-US" sz="1400" i="1" dirty="0"/>
              <a:t>Centre for Society and Policy (CSP)</a:t>
            </a:r>
          </a:p>
          <a:p>
            <a:pPr algn="r"/>
            <a:r>
              <a:rPr lang="en-US" sz="1400" i="1" dirty="0"/>
              <a:t>Indian Institute of Science - Bangalore, India</a:t>
            </a:r>
          </a:p>
          <a:p>
            <a:pPr algn="r"/>
            <a:endParaRPr lang="en-US" sz="1400" i="1" dirty="0"/>
          </a:p>
          <a:p>
            <a:pPr algn="r"/>
            <a:r>
              <a:rPr lang="en-US" sz="1400" i="1"/>
              <a:t>Version 3 (05.01.2022</a:t>
            </a:r>
            <a:r>
              <a:rPr lang="en-US" sz="1400" i="1" dirty="0"/>
              <a:t>)</a:t>
            </a:r>
            <a:endParaRPr lang="en-GB" sz="1400" i="1" dirty="0"/>
          </a:p>
        </p:txBody>
      </p:sp>
      <p:sp>
        <p:nvSpPr>
          <p:cNvPr id="5" name="TextBox 4">
            <a:extLst>
              <a:ext uri="{FF2B5EF4-FFF2-40B4-BE49-F238E27FC236}">
                <a16:creationId xmlns:a16="http://schemas.microsoft.com/office/drawing/2014/main" id="{8D862E0B-417E-4FEC-BC26-6391B5153FB6}"/>
              </a:ext>
            </a:extLst>
          </p:cNvPr>
          <p:cNvSpPr txBox="1"/>
          <p:nvPr/>
        </p:nvSpPr>
        <p:spPr>
          <a:xfrm>
            <a:off x="2501900" y="6549985"/>
            <a:ext cx="7034361" cy="600164"/>
          </a:xfrm>
          <a:prstGeom prst="rect">
            <a:avLst/>
          </a:prstGeom>
          <a:noFill/>
        </p:spPr>
        <p:txBody>
          <a:bodyPr wrap="square">
            <a:spAutoFit/>
          </a:bodyPr>
          <a:lstStyle/>
          <a:p>
            <a:pPr algn="r"/>
            <a:r>
              <a:rPr lang="en-US" sz="1100" b="0" i="0" dirty="0">
                <a:effectLst/>
                <a:latin typeface="Arial" panose="020B0604020202020204" pitchFamily="34" charset="0"/>
                <a:cs typeface="Arial" panose="020B0604020202020204" pitchFamily="34" charset="0"/>
              </a:rPr>
              <a:t>This is an open access publication distributed under the terms of the Creative Commons Attribution By License, which permits unrestricted use, distribution, and reproduction in any medium, provided the original authors and source are credited.</a:t>
            </a:r>
          </a:p>
        </p:txBody>
      </p:sp>
      <p:sp>
        <p:nvSpPr>
          <p:cNvPr id="8" name="TextBox 7">
            <a:extLst>
              <a:ext uri="{FF2B5EF4-FFF2-40B4-BE49-F238E27FC236}">
                <a16:creationId xmlns:a16="http://schemas.microsoft.com/office/drawing/2014/main" id="{AF4A2F39-F916-4E87-82BE-79C917872157}"/>
              </a:ext>
            </a:extLst>
          </p:cNvPr>
          <p:cNvSpPr txBox="1"/>
          <p:nvPr/>
        </p:nvSpPr>
        <p:spPr>
          <a:xfrm>
            <a:off x="3007687" y="7308005"/>
            <a:ext cx="7331765" cy="430887"/>
          </a:xfrm>
          <a:prstGeom prst="rect">
            <a:avLst/>
          </a:prstGeom>
          <a:noFill/>
        </p:spPr>
        <p:txBody>
          <a:bodyPr wrap="square">
            <a:spAutoFit/>
          </a:bodyPr>
          <a:lstStyle/>
          <a:p>
            <a:pPr algn="r"/>
            <a:r>
              <a:rPr lang="en-US" sz="1100" b="0" i="1" dirty="0">
                <a:effectLst/>
                <a:latin typeface="Arial" panose="020B0604020202020204" pitchFamily="34" charset="0"/>
                <a:cs typeface="Arial" panose="020B0604020202020204" pitchFamily="34" charset="0"/>
              </a:rPr>
              <a:t>Citation: Jain, A., &amp; </a:t>
            </a:r>
            <a:r>
              <a:rPr lang="en-US" sz="1100" b="0" i="1" dirty="0" err="1">
                <a:effectLst/>
                <a:latin typeface="Arial" panose="020B0604020202020204" pitchFamily="34" charset="0"/>
                <a:cs typeface="Arial" panose="020B0604020202020204" pitchFamily="34" charset="0"/>
              </a:rPr>
              <a:t>Gurtoo</a:t>
            </a:r>
            <a:r>
              <a:rPr lang="en-US" sz="1100" b="0" i="1" dirty="0">
                <a:effectLst/>
                <a:latin typeface="Arial" panose="020B0604020202020204" pitchFamily="34" charset="0"/>
                <a:cs typeface="Arial" panose="020B0604020202020204" pitchFamily="34" charset="0"/>
              </a:rPr>
              <a:t>, A. (2021). Intellectual Property Strategy transforming Mobility towards </a:t>
            </a:r>
            <a:r>
              <a:rPr lang="en-US" sz="1100" i="1" dirty="0">
                <a:latin typeface="Arial" panose="020B0604020202020204" pitchFamily="34" charset="0"/>
                <a:cs typeface="Arial" panose="020B0604020202020204" pitchFamily="34" charset="0"/>
              </a:rPr>
              <a:t>S</a:t>
            </a:r>
            <a:r>
              <a:rPr lang="en-US" sz="1100" b="0" i="1" dirty="0">
                <a:effectLst/>
                <a:latin typeface="Arial" panose="020B0604020202020204" pitchFamily="34" charset="0"/>
                <a:cs typeface="Arial" panose="020B0604020202020204" pitchFamily="34" charset="0"/>
              </a:rPr>
              <a:t>ustainability: An Environment Impact Case Study of </a:t>
            </a:r>
            <a:r>
              <a:rPr lang="en-US" sz="1100" b="0" i="1" dirty="0" err="1">
                <a:effectLst/>
                <a:latin typeface="Arial" panose="020B0604020202020204" pitchFamily="34" charset="0"/>
                <a:cs typeface="Arial" panose="020B0604020202020204" pitchFamily="34" charset="0"/>
              </a:rPr>
              <a:t>Ather</a:t>
            </a:r>
            <a:r>
              <a:rPr lang="en-US" sz="1100" b="0" i="1" dirty="0">
                <a:effectLst/>
                <a:latin typeface="Arial" panose="020B0604020202020204" pitchFamily="34" charset="0"/>
                <a:cs typeface="Arial" panose="020B0604020202020204" pitchFamily="34" charset="0"/>
              </a:rPr>
              <a:t> Energy. Indian Institute of Science – Bangalore , India.</a:t>
            </a:r>
          </a:p>
        </p:txBody>
      </p:sp>
      <p:pic>
        <p:nvPicPr>
          <p:cNvPr id="12" name="Picture 11">
            <a:extLst>
              <a:ext uri="{FF2B5EF4-FFF2-40B4-BE49-F238E27FC236}">
                <a16:creationId xmlns:a16="http://schemas.microsoft.com/office/drawing/2014/main" id="{0299EFE4-9DE5-4B5D-AE69-0B2238E951D7}"/>
              </a:ext>
            </a:extLst>
          </p:cNvPr>
          <p:cNvPicPr>
            <a:picLocks noChangeAspect="1"/>
          </p:cNvPicPr>
          <p:nvPr/>
        </p:nvPicPr>
        <p:blipFill>
          <a:blip r:embed="rId3"/>
          <a:stretch>
            <a:fillRect/>
          </a:stretch>
        </p:blipFill>
        <p:spPr>
          <a:xfrm>
            <a:off x="9536261" y="6525888"/>
            <a:ext cx="803965" cy="648359"/>
          </a:xfrm>
          <a:prstGeom prst="rect">
            <a:avLst/>
          </a:prstGeom>
        </p:spPr>
      </p:pic>
      <p:sp>
        <p:nvSpPr>
          <p:cNvPr id="15" name="Rectangle 14">
            <a:extLst>
              <a:ext uri="{FF2B5EF4-FFF2-40B4-BE49-F238E27FC236}">
                <a16:creationId xmlns:a16="http://schemas.microsoft.com/office/drawing/2014/main" id="{243A5CCC-8A13-410B-AE8A-FDBD8393F058}"/>
              </a:ext>
            </a:extLst>
          </p:cNvPr>
          <p:cNvSpPr/>
          <p:nvPr/>
        </p:nvSpPr>
        <p:spPr>
          <a:xfrm>
            <a:off x="11694695" y="770021"/>
            <a:ext cx="459997" cy="17622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D41648B6-75B0-43B4-8DDE-FC69620628BF}"/>
              </a:ext>
            </a:extLst>
          </p:cNvPr>
          <p:cNvSpPr txBox="1"/>
          <p:nvPr/>
        </p:nvSpPr>
        <p:spPr>
          <a:xfrm rot="16200000">
            <a:off x="10838340" y="1456380"/>
            <a:ext cx="2382921" cy="215444"/>
          </a:xfrm>
          <a:prstGeom prst="rect">
            <a:avLst/>
          </a:prstGeom>
          <a:noFill/>
        </p:spPr>
        <p:txBody>
          <a:bodyPr wrap="square" rtlCol="0">
            <a:spAutoFit/>
          </a:bodyPr>
          <a:lstStyle/>
          <a:p>
            <a:r>
              <a:rPr lang="en-US" sz="800" dirty="0">
                <a:solidFill>
                  <a:schemeClr val="bg1">
                    <a:lumMod val="50000"/>
                  </a:schemeClr>
                </a:solidFill>
              </a:rPr>
              <a:t>© Jain, </a:t>
            </a:r>
            <a:r>
              <a:rPr lang="en-US" sz="800" dirty="0" err="1">
                <a:solidFill>
                  <a:schemeClr val="bg1">
                    <a:lumMod val="50000"/>
                  </a:schemeClr>
                </a:solidFill>
              </a:rPr>
              <a:t>Gurtoo</a:t>
            </a:r>
            <a:r>
              <a:rPr lang="en-US" sz="800" dirty="0">
                <a:solidFill>
                  <a:schemeClr val="bg1">
                    <a:lumMod val="50000"/>
                  </a:schemeClr>
                </a:solidFill>
              </a:rPr>
              <a:t>, 2022</a:t>
            </a:r>
            <a:endParaRPr lang="en-GB" sz="800" dirty="0">
              <a:solidFill>
                <a:schemeClr val="bg1">
                  <a:lumMod val="50000"/>
                </a:schemeClr>
              </a:solidFill>
            </a:endParaRPr>
          </a:p>
        </p:txBody>
      </p:sp>
    </p:spTree>
    <p:extLst>
      <p:ext uri="{BB962C8B-B14F-4D97-AF65-F5344CB8AC3E}">
        <p14:creationId xmlns:p14="http://schemas.microsoft.com/office/powerpoint/2010/main" val="437260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ectangle 121">
            <a:extLst>
              <a:ext uri="{FF2B5EF4-FFF2-40B4-BE49-F238E27FC236}">
                <a16:creationId xmlns:a16="http://schemas.microsoft.com/office/drawing/2014/main" id="{1E8E1BCB-8221-49FA-9CC6-5C6D68696EC7}"/>
              </a:ext>
            </a:extLst>
          </p:cNvPr>
          <p:cNvSpPr/>
          <p:nvPr/>
        </p:nvSpPr>
        <p:spPr>
          <a:xfrm>
            <a:off x="-2094"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a:cs typeface="Calibri"/>
              </a:rPr>
              <a:t>About </a:t>
            </a:r>
            <a:r>
              <a:rPr lang="en-US" sz="3600" b="1" dirty="0" err="1">
                <a:cs typeface="Calibri"/>
              </a:rPr>
              <a:t>Ather</a:t>
            </a:r>
            <a:r>
              <a:rPr lang="en-US" sz="3600" b="1" dirty="0">
                <a:cs typeface="Calibri"/>
              </a:rPr>
              <a:t> Energy</a:t>
            </a:r>
            <a:endParaRPr lang="en-US" sz="3600" b="1" dirty="0"/>
          </a:p>
        </p:txBody>
      </p:sp>
      <p:sp>
        <p:nvSpPr>
          <p:cNvPr id="123" name="Rectangle 122">
            <a:extLst>
              <a:ext uri="{FF2B5EF4-FFF2-40B4-BE49-F238E27FC236}">
                <a16:creationId xmlns:a16="http://schemas.microsoft.com/office/drawing/2014/main" id="{96C318F2-40E7-4A08-8D62-FCF1BFCE9D3E}"/>
              </a:ext>
            </a:extLst>
          </p:cNvPr>
          <p:cNvSpPr/>
          <p:nvPr/>
        </p:nvSpPr>
        <p:spPr>
          <a:xfrm>
            <a:off x="4230487" y="2234349"/>
            <a:ext cx="6922173" cy="13022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just"/>
            <a:r>
              <a:rPr lang="en-IN" sz="1200" dirty="0">
                <a:solidFill>
                  <a:srgbClr val="000000"/>
                </a:solidFill>
                <a:latin typeface="Arial" panose="020B0604020202020204" pitchFamily="34" charset="0"/>
                <a:cs typeface="Arial" panose="020B0604020202020204" pitchFamily="34" charset="0"/>
              </a:rPr>
              <a:t>An institute spin-off turned India' leading Electric Vehicle (EV) manufacturer, </a:t>
            </a:r>
            <a:r>
              <a:rPr lang="en-IN" sz="1200" dirty="0" err="1">
                <a:solidFill>
                  <a:srgbClr val="000000"/>
                </a:solidFill>
                <a:latin typeface="Arial" panose="020B0604020202020204" pitchFamily="34" charset="0"/>
                <a:cs typeface="Arial" panose="020B0604020202020204" pitchFamily="34" charset="0"/>
              </a:rPr>
              <a:t>Ather</a:t>
            </a:r>
            <a:r>
              <a:rPr lang="en-IN" sz="1200" dirty="0">
                <a:solidFill>
                  <a:srgbClr val="000000"/>
                </a:solidFill>
                <a:latin typeface="Arial" panose="020B0604020202020204" pitchFamily="34" charset="0"/>
                <a:cs typeface="Arial" panose="020B0604020202020204" pitchFamily="34" charset="0"/>
              </a:rPr>
              <a:t> Energy, was founded in 2013 by two engineering graduates to transform India‘s automobile sector towards environmental sustainability. The company built its prototype of EV two-wheeler in 2016 at the Indian </a:t>
            </a:r>
            <a:r>
              <a:rPr lang="en-IN" sz="1200" dirty="0">
                <a:solidFill>
                  <a:schemeClr val="tx1"/>
                </a:solidFill>
                <a:latin typeface="Arial" panose="020B0604020202020204" pitchFamily="34" charset="0"/>
                <a:cs typeface="Arial" panose="020B0604020202020204" pitchFamily="34" charset="0"/>
              </a:rPr>
              <a:t>Institute of Technology - Madras Incubation Cell and has evolved to building its most extensive e-mobility infrastructure and ecosystem around charging, supply-chain, customer service across the country. Building on its intellectual capital (60+ patent applications, 110+ trademarks and 130+ design rights), human capital (800+ employees with 14% female employees), financial capital (90+ million USD raised</a:t>
            </a:r>
            <a:r>
              <a:rPr lang="en-IN" sz="1200" dirty="0">
                <a:solidFill>
                  <a:srgbClr val="000000"/>
                </a:solidFill>
                <a:latin typeface="Arial" panose="020B0604020202020204" pitchFamily="34" charset="0"/>
                <a:cs typeface="Arial" panose="020B0604020202020204" pitchFamily="34" charset="0"/>
              </a:rPr>
              <a:t>), and operational efficiency, the company has created an environmental impact by saving 7.5 metric tons of CO2 emissions. </a:t>
            </a:r>
            <a:endParaRPr lang="en-US" sz="1200" b="0" u="none" strike="noStrike" baseline="0" dirty="0">
              <a:solidFill>
                <a:srgbClr val="000000"/>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492F7390-6055-47A3-A146-22928CDEB653}"/>
              </a:ext>
            </a:extLst>
          </p:cNvPr>
          <p:cNvSpPr txBox="1"/>
          <p:nvPr/>
        </p:nvSpPr>
        <p:spPr>
          <a:xfrm>
            <a:off x="8959181" y="2065279"/>
            <a:ext cx="2618473" cy="200055"/>
          </a:xfrm>
          <a:prstGeom prst="rect">
            <a:avLst/>
          </a:prstGeom>
          <a:noFill/>
        </p:spPr>
        <p:txBody>
          <a:bodyPr wrap="square">
            <a:spAutoFit/>
          </a:bodyPr>
          <a:lstStyle>
            <a:defPPr>
              <a:defRPr lang="en-US"/>
            </a:defPPr>
            <a:lvl1pPr>
              <a:defRPr sz="700" i="1">
                <a:solidFill>
                  <a:schemeClr val="bg1">
                    <a:lumMod val="75000"/>
                  </a:schemeClr>
                </a:solidFill>
                <a:latin typeface="Arial" panose="020B0604020202020204" pitchFamily="34" charset="0"/>
                <a:cs typeface="Arial" panose="020B0604020202020204" pitchFamily="34" charset="0"/>
              </a:defRPr>
            </a:lvl1pPr>
          </a:lstStyle>
          <a:p>
            <a:pPr algn="ctr"/>
            <a:r>
              <a:rPr lang="en-US" dirty="0"/>
              <a:t>https://en.wikipedia.org/wiki/File:AtherLogo.jpg</a:t>
            </a:r>
          </a:p>
        </p:txBody>
      </p:sp>
      <p:sp>
        <p:nvSpPr>
          <p:cNvPr id="28" name="Rectangle 27">
            <a:extLst>
              <a:ext uri="{FF2B5EF4-FFF2-40B4-BE49-F238E27FC236}">
                <a16:creationId xmlns:a16="http://schemas.microsoft.com/office/drawing/2014/main" id="{4AE4F141-F34B-4742-BC3F-2B55294D2BA2}"/>
              </a:ext>
            </a:extLst>
          </p:cNvPr>
          <p:cNvSpPr/>
          <p:nvPr/>
        </p:nvSpPr>
        <p:spPr>
          <a:xfrm>
            <a:off x="743699" y="4082400"/>
            <a:ext cx="7272988" cy="20299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just"/>
            <a:r>
              <a:rPr lang="en-IN" sz="1200" b="1" dirty="0">
                <a:solidFill>
                  <a:schemeClr val="tx1"/>
                </a:solidFill>
                <a:latin typeface="Arial" panose="020B0604020202020204" pitchFamily="34" charset="0"/>
                <a:cs typeface="Arial" panose="020B0604020202020204" pitchFamily="34" charset="0"/>
              </a:rPr>
              <a:t>Sustainable Business Model (SBM) -</a:t>
            </a:r>
            <a:r>
              <a:rPr lang="en-IN" sz="1200" dirty="0">
                <a:solidFill>
                  <a:schemeClr val="tx1"/>
                </a:solidFill>
                <a:latin typeface="Arial" panose="020B0604020202020204" pitchFamily="34" charset="0"/>
                <a:cs typeface="Arial" panose="020B0604020202020204" pitchFamily="34" charset="0"/>
              </a:rPr>
              <a:t> </a:t>
            </a:r>
            <a:r>
              <a:rPr lang="en-IN" sz="1200" dirty="0" err="1">
                <a:solidFill>
                  <a:schemeClr val="tx1"/>
                </a:solidFill>
                <a:latin typeface="Arial" panose="020B0604020202020204" pitchFamily="34" charset="0"/>
                <a:cs typeface="Arial" panose="020B0604020202020204" pitchFamily="34" charset="0"/>
              </a:rPr>
              <a:t>Ather</a:t>
            </a:r>
            <a:r>
              <a:rPr lang="en-IN" sz="1200" dirty="0">
                <a:solidFill>
                  <a:schemeClr val="tx1"/>
                </a:solidFill>
                <a:latin typeface="Arial" panose="020B0604020202020204" pitchFamily="34" charset="0"/>
                <a:cs typeface="Arial" panose="020B0604020202020204" pitchFamily="34" charset="0"/>
              </a:rPr>
              <a:t> Energy's fundamental value proposition lies in reduced upfront cost and seamless experience of riding a sustainable energy-based, efficient, and </a:t>
            </a:r>
            <a:r>
              <a:rPr lang="en-IN" sz="1200" dirty="0" err="1">
                <a:solidFill>
                  <a:schemeClr val="tx1"/>
                </a:solidFill>
                <a:latin typeface="Arial" panose="020B0604020202020204" pitchFamily="34" charset="0"/>
                <a:cs typeface="Arial" panose="020B0604020202020204" pitchFamily="34" charset="0"/>
              </a:rPr>
              <a:t>IoT</a:t>
            </a:r>
            <a:r>
              <a:rPr lang="en-IN" sz="1200" dirty="0">
                <a:solidFill>
                  <a:schemeClr val="tx1"/>
                </a:solidFill>
                <a:latin typeface="Arial" panose="020B0604020202020204" pitchFamily="34" charset="0"/>
                <a:cs typeface="Arial" panose="020B0604020202020204" pitchFamily="34" charset="0"/>
              </a:rPr>
              <a:t> based e-vehicle and building an e-mobility ecosystem. It adopts a combination of (a) maximizing efficiency (SBM-1) and (b) deliver functionality rather than ownership (SBM-4) business models. Value creation of energy-efficient, long-lasting lithium-ion battery packs comes through vertical integration and partnerships. The company delivers and captures value through leasing and subscription schemes, ensuring affordability, reduced upfront cost, regular maintenance, and increased customer relations with the user, thus increasing the adoption of e-vehicle in the Indian population. The company has recently adopted the closing resource loop (SBM-2) business model. It offers replacement or buyback of the battery after three years or once it reaches 70% of its capacity. It ensures safe disposal, end-of-life recycling, and reusing the vehicle's lithium-ion batteries for secondary applications.</a:t>
            </a:r>
            <a:endParaRPr lang="en-US" sz="1200" dirty="0">
              <a:solidFill>
                <a:schemeClr val="tx1"/>
              </a:solidFill>
              <a:latin typeface="Arial" panose="020B060402020202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0FE582FE-DDEB-46FC-990C-D7C5DF605445}"/>
              </a:ext>
            </a:extLst>
          </p:cNvPr>
          <p:cNvSpPr/>
          <p:nvPr/>
        </p:nvSpPr>
        <p:spPr>
          <a:xfrm>
            <a:off x="3661827" y="6388667"/>
            <a:ext cx="7815946" cy="15145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just"/>
            <a:r>
              <a:rPr lang="en-IN" sz="1200" b="1" dirty="0">
                <a:solidFill>
                  <a:schemeClr val="tx1"/>
                </a:solidFill>
                <a:latin typeface="Arial" panose="020B0604020202020204" pitchFamily="34" charset="0"/>
                <a:cs typeface="Arial" panose="020B0604020202020204" pitchFamily="34" charset="0"/>
              </a:rPr>
              <a:t>Awards and Honours -</a:t>
            </a:r>
            <a:r>
              <a:rPr lang="en-IN" sz="1200" dirty="0">
                <a:solidFill>
                  <a:schemeClr val="tx1"/>
                </a:solidFill>
                <a:latin typeface="Arial" panose="020B0604020202020204" pitchFamily="34" charset="0"/>
                <a:cs typeface="Arial" panose="020B0604020202020204" pitchFamily="34" charset="0"/>
              </a:rPr>
              <a:t> The company is awarded for its breakthrough design, innovation, and best-in-class IP and HR practices. In 2020, </a:t>
            </a:r>
            <a:r>
              <a:rPr lang="en-IN" sz="1200" dirty="0" err="1">
                <a:solidFill>
                  <a:schemeClr val="tx1"/>
                </a:solidFill>
                <a:latin typeface="Arial" panose="020B0604020202020204" pitchFamily="34" charset="0"/>
                <a:cs typeface="Arial" panose="020B0604020202020204" pitchFamily="34" charset="0"/>
              </a:rPr>
              <a:t>Niti</a:t>
            </a:r>
            <a:r>
              <a:rPr lang="en-IN" sz="1200" dirty="0">
                <a:solidFill>
                  <a:schemeClr val="tx1"/>
                </a:solidFill>
                <a:latin typeface="Arial" panose="020B0604020202020204" pitchFamily="34" charset="0"/>
                <a:cs typeface="Arial" panose="020B0604020202020204" pitchFamily="34" charset="0"/>
              </a:rPr>
              <a:t> </a:t>
            </a:r>
            <a:r>
              <a:rPr lang="en-IN" sz="1200" dirty="0" err="1">
                <a:solidFill>
                  <a:schemeClr val="tx1"/>
                </a:solidFill>
                <a:latin typeface="Arial" panose="020B0604020202020204" pitchFamily="34" charset="0"/>
                <a:cs typeface="Arial" panose="020B0604020202020204" pitchFamily="34" charset="0"/>
              </a:rPr>
              <a:t>Ayog</a:t>
            </a:r>
            <a:r>
              <a:rPr lang="en-IN" sz="1200" dirty="0">
                <a:solidFill>
                  <a:schemeClr val="tx1"/>
                </a:solidFill>
                <a:latin typeface="Arial" panose="020B0604020202020204" pitchFamily="34" charset="0"/>
                <a:cs typeface="Arial" panose="020B0604020202020204" pitchFamily="34" charset="0"/>
              </a:rPr>
              <a:t>, Government of India, awarded </a:t>
            </a:r>
            <a:r>
              <a:rPr lang="en-IN" sz="1200" dirty="0" err="1">
                <a:solidFill>
                  <a:schemeClr val="tx1"/>
                </a:solidFill>
                <a:latin typeface="Arial" panose="020B0604020202020204" pitchFamily="34" charset="0"/>
                <a:cs typeface="Arial" panose="020B0604020202020204" pitchFamily="34" charset="0"/>
              </a:rPr>
              <a:t>Ather</a:t>
            </a:r>
            <a:r>
              <a:rPr lang="en-IN" sz="1200" dirty="0">
                <a:solidFill>
                  <a:schemeClr val="tx1"/>
                </a:solidFill>
                <a:latin typeface="Arial" panose="020B0604020202020204" pitchFamily="34" charset="0"/>
                <a:cs typeface="Arial" panose="020B0604020202020204" pitchFamily="34" charset="0"/>
              </a:rPr>
              <a:t> Energy with the IPR leadership award for excellent contribution in the field of patents. In 2021, UK-Based </a:t>
            </a:r>
            <a:r>
              <a:rPr lang="en-IN" sz="1200" dirty="0" err="1">
                <a:solidFill>
                  <a:schemeClr val="tx1"/>
                </a:solidFill>
                <a:latin typeface="Arial" panose="020B0604020202020204" pitchFamily="34" charset="0"/>
                <a:cs typeface="Arial" panose="020B0604020202020204" pitchFamily="34" charset="0"/>
              </a:rPr>
              <a:t>Clarivate</a:t>
            </a:r>
            <a:r>
              <a:rPr lang="en-IN" sz="1200" dirty="0">
                <a:solidFill>
                  <a:schemeClr val="tx1"/>
                </a:solidFill>
                <a:latin typeface="Arial" panose="020B0604020202020204" pitchFamily="34" charset="0"/>
                <a:cs typeface="Arial" panose="020B0604020202020204" pitchFamily="34" charset="0"/>
              </a:rPr>
              <a:t> recognized </a:t>
            </a:r>
            <a:r>
              <a:rPr lang="en-IN" sz="1200" dirty="0" err="1">
                <a:solidFill>
                  <a:schemeClr val="tx1"/>
                </a:solidFill>
                <a:latin typeface="Arial" panose="020B0604020202020204" pitchFamily="34" charset="0"/>
                <a:cs typeface="Arial" panose="020B0604020202020204" pitchFamily="34" charset="0"/>
              </a:rPr>
              <a:t>Ather</a:t>
            </a:r>
            <a:r>
              <a:rPr lang="en-IN" sz="1200" dirty="0">
                <a:solidFill>
                  <a:schemeClr val="tx1"/>
                </a:solidFill>
                <a:latin typeface="Arial" panose="020B0604020202020204" pitchFamily="34" charset="0"/>
                <a:cs typeface="Arial" panose="020B0604020202020204" pitchFamily="34" charset="0"/>
              </a:rPr>
              <a:t> Energy as one of the top investors in south and southeast Asia. </a:t>
            </a:r>
            <a:r>
              <a:rPr lang="en-IN" sz="1200" dirty="0" err="1">
                <a:solidFill>
                  <a:schemeClr val="tx1"/>
                </a:solidFill>
                <a:latin typeface="Arial" panose="020B0604020202020204" pitchFamily="34" charset="0"/>
                <a:cs typeface="Arial" panose="020B0604020202020204" pitchFamily="34" charset="0"/>
              </a:rPr>
              <a:t>EMobility</a:t>
            </a:r>
            <a:r>
              <a:rPr lang="en-IN" sz="1200" dirty="0">
                <a:solidFill>
                  <a:schemeClr val="tx1"/>
                </a:solidFill>
                <a:latin typeface="Arial" panose="020B0604020202020204" pitchFamily="34" charset="0"/>
                <a:cs typeface="Arial" panose="020B0604020202020204" pitchFamily="34" charset="0"/>
              </a:rPr>
              <a:t>+ awarded the company for the most innovative EV charger design and best-in-class EV charging infrastructure awards in the same year. During 2016-2020, the company was awarded several times for its best HR practices, design and innovation, and for promoting sustainability and development in the company and socially.</a:t>
            </a:r>
            <a:endParaRPr lang="en-US" sz="1200" dirty="0">
              <a:solidFill>
                <a:schemeClr val="tx1"/>
              </a:solidFill>
              <a:latin typeface="Arial" panose="020B0604020202020204" pitchFamily="34" charset="0"/>
              <a:cs typeface="Arial" panose="020B0604020202020204" pitchFamily="34" charset="0"/>
            </a:endParaRPr>
          </a:p>
        </p:txBody>
      </p:sp>
      <p:sp>
        <p:nvSpPr>
          <p:cNvPr id="36" name="Rectangle 35">
            <a:extLst>
              <a:ext uri="{FF2B5EF4-FFF2-40B4-BE49-F238E27FC236}">
                <a16:creationId xmlns:a16="http://schemas.microsoft.com/office/drawing/2014/main" id="{56F67DA3-5249-46A4-9497-3A92B135E207}"/>
              </a:ext>
            </a:extLst>
          </p:cNvPr>
          <p:cNvSpPr/>
          <p:nvPr/>
        </p:nvSpPr>
        <p:spPr>
          <a:xfrm>
            <a:off x="4230487" y="1624625"/>
            <a:ext cx="5080673" cy="6263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just"/>
            <a:r>
              <a:rPr lang="en-IN" sz="1200" b="1" dirty="0">
                <a:solidFill>
                  <a:srgbClr val="000000"/>
                </a:solidFill>
                <a:latin typeface="Arial" panose="020B0604020202020204" pitchFamily="34" charset="0"/>
                <a:cs typeface="Arial" panose="020B0604020202020204" pitchFamily="34" charset="0"/>
              </a:rPr>
              <a:t>Business Profile - </a:t>
            </a:r>
            <a:r>
              <a:rPr lang="en-IN" sz="1200" dirty="0" err="1">
                <a:solidFill>
                  <a:srgbClr val="000000"/>
                </a:solidFill>
                <a:latin typeface="Arial" panose="020B0604020202020204" pitchFamily="34" charset="0"/>
                <a:cs typeface="Arial" panose="020B0604020202020204" pitchFamily="34" charset="0"/>
              </a:rPr>
              <a:t>Ather</a:t>
            </a:r>
            <a:r>
              <a:rPr lang="en-IN" sz="1200" dirty="0">
                <a:solidFill>
                  <a:srgbClr val="000000"/>
                </a:solidFill>
                <a:latin typeface="Arial" panose="020B0604020202020204" pitchFamily="34" charset="0"/>
                <a:cs typeface="Arial" panose="020B0604020202020204" pitchFamily="34" charset="0"/>
              </a:rPr>
              <a:t> Energy manufactures innovative Internet of Things (</a:t>
            </a:r>
            <a:r>
              <a:rPr lang="en-IN" sz="1200" dirty="0" err="1">
                <a:solidFill>
                  <a:srgbClr val="000000"/>
                </a:solidFill>
                <a:latin typeface="Arial" panose="020B0604020202020204" pitchFamily="34" charset="0"/>
                <a:cs typeface="Arial" panose="020B0604020202020204" pitchFamily="34" charset="0"/>
              </a:rPr>
              <a:t>IoT</a:t>
            </a:r>
            <a:r>
              <a:rPr lang="en-IN" sz="1200" dirty="0">
                <a:solidFill>
                  <a:srgbClr val="000000"/>
                </a:solidFill>
                <a:latin typeface="Arial" panose="020B0604020202020204" pitchFamily="34" charset="0"/>
                <a:cs typeface="Arial" panose="020B0604020202020204" pitchFamily="34" charset="0"/>
              </a:rPr>
              <a:t>) based intelligent two-wheeler electric scooters and builds a supportive e-mobility ecosystem in India.</a:t>
            </a:r>
            <a:endParaRPr lang="en-US" sz="1200" b="0" u="none" strike="noStrike" baseline="0" dirty="0">
              <a:solidFill>
                <a:srgbClr val="000000"/>
              </a:solidFill>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8CEEF1C7-98D3-4137-A5BF-7DA0BF3401A3}"/>
              </a:ext>
            </a:extLst>
          </p:cNvPr>
          <p:cNvSpPr txBox="1"/>
          <p:nvPr/>
        </p:nvSpPr>
        <p:spPr>
          <a:xfrm>
            <a:off x="819005" y="3819444"/>
            <a:ext cx="3867213" cy="200055"/>
          </a:xfrm>
          <a:prstGeom prst="rect">
            <a:avLst/>
          </a:prstGeom>
          <a:noFill/>
        </p:spPr>
        <p:txBody>
          <a:bodyPr wrap="square">
            <a:spAutoFit/>
          </a:bodyPr>
          <a:lstStyle>
            <a:defPPr>
              <a:defRPr lang="en-US"/>
            </a:defPPr>
            <a:lvl1pPr algn="ctr">
              <a:defRPr sz="700" i="1">
                <a:solidFill>
                  <a:schemeClr val="bg1">
                    <a:lumMod val="75000"/>
                  </a:schemeClr>
                </a:solidFill>
                <a:latin typeface="Arial" panose="020B0604020202020204" pitchFamily="34" charset="0"/>
                <a:cs typeface="Arial" panose="020B0604020202020204" pitchFamily="34" charset="0"/>
              </a:defRPr>
            </a:lvl1pPr>
          </a:lstStyle>
          <a:p>
            <a:pPr algn="l"/>
            <a:r>
              <a:rPr lang="en-GB" dirty="0"/>
              <a:t>Source: https://en.wikipedia.org/wiki/File:Ather_450X_.jpg</a:t>
            </a:r>
          </a:p>
        </p:txBody>
      </p:sp>
      <p:sp>
        <p:nvSpPr>
          <p:cNvPr id="25" name="TextBox 24">
            <a:extLst>
              <a:ext uri="{FF2B5EF4-FFF2-40B4-BE49-F238E27FC236}">
                <a16:creationId xmlns:a16="http://schemas.microsoft.com/office/drawing/2014/main" id="{1199B3DE-BB0F-404F-B3F5-0183AE506D3E}"/>
              </a:ext>
            </a:extLst>
          </p:cNvPr>
          <p:cNvSpPr txBox="1"/>
          <p:nvPr/>
        </p:nvSpPr>
        <p:spPr>
          <a:xfrm>
            <a:off x="743699" y="7767245"/>
            <a:ext cx="2701406" cy="200055"/>
          </a:xfrm>
          <a:prstGeom prst="rect">
            <a:avLst/>
          </a:prstGeom>
          <a:noFill/>
        </p:spPr>
        <p:txBody>
          <a:bodyPr wrap="square">
            <a:spAutoFit/>
          </a:bodyPr>
          <a:lstStyle/>
          <a:p>
            <a:pPr algn="r"/>
            <a:r>
              <a:rPr lang="en-GB" sz="700" i="1" dirty="0">
                <a:solidFill>
                  <a:schemeClr val="bg1">
                    <a:lumMod val="75000"/>
                  </a:schemeClr>
                </a:solidFill>
                <a:latin typeface="Arial" panose="020B0604020202020204" pitchFamily="34" charset="0"/>
                <a:cs typeface="Arial" panose="020B0604020202020204" pitchFamily="34" charset="0"/>
              </a:rPr>
              <a:t>Source: https://www.pinterest.co.uk/pin/206250857907956833/</a:t>
            </a:r>
          </a:p>
        </p:txBody>
      </p:sp>
      <p:sp>
        <p:nvSpPr>
          <p:cNvPr id="27" name="TextBox 26">
            <a:extLst>
              <a:ext uri="{FF2B5EF4-FFF2-40B4-BE49-F238E27FC236}">
                <a16:creationId xmlns:a16="http://schemas.microsoft.com/office/drawing/2014/main" id="{F906197E-1904-434A-ABF2-DD13BC4A344D}"/>
              </a:ext>
            </a:extLst>
          </p:cNvPr>
          <p:cNvSpPr txBox="1"/>
          <p:nvPr/>
        </p:nvSpPr>
        <p:spPr>
          <a:xfrm>
            <a:off x="7186273" y="5955167"/>
            <a:ext cx="4391381" cy="307777"/>
          </a:xfrm>
          <a:prstGeom prst="rect">
            <a:avLst/>
          </a:prstGeom>
          <a:noFill/>
        </p:spPr>
        <p:txBody>
          <a:bodyPr wrap="square">
            <a:spAutoFit/>
          </a:bodyPr>
          <a:lstStyle/>
          <a:p>
            <a:pPr algn="ctr"/>
            <a:r>
              <a:rPr lang="en-GB" sz="700" i="1" dirty="0">
                <a:solidFill>
                  <a:schemeClr val="bg1">
                    <a:lumMod val="75000"/>
                  </a:schemeClr>
                </a:solidFill>
                <a:latin typeface="Arial" panose="020B0604020202020204" pitchFamily="34" charset="0"/>
                <a:cs typeface="Arial" panose="020B0604020202020204" pitchFamily="34" charset="0"/>
              </a:rPr>
              <a:t>https://brifly-media.s3.ap-south-1.amazonaws.com/s3fs-public/styles/fb_1200x630/public/article/2021-11/Ather%27s%20New%20Plant.png?itok=BKEKsfD0</a:t>
            </a:r>
          </a:p>
        </p:txBody>
      </p:sp>
      <mc:AlternateContent xmlns:mc="http://schemas.openxmlformats.org/markup-compatibility/2006" xmlns:p14="http://schemas.microsoft.com/office/powerpoint/2010/main">
        <mc:Choice Requires="p14">
          <p:contentPart p14:bwMode="auto" r:id="rId2">
            <p14:nvContentPartPr>
              <p14:cNvPr id="3" name="Ink 2">
                <a:extLst>
                  <a:ext uri="{FF2B5EF4-FFF2-40B4-BE49-F238E27FC236}">
                    <a16:creationId xmlns:a16="http://schemas.microsoft.com/office/drawing/2014/main" id="{09B22F5D-1F51-437D-9FB7-C12A3EF8121A}"/>
                  </a:ext>
                </a:extLst>
              </p14:cNvPr>
              <p14:cNvContentPartPr/>
              <p14:nvPr/>
            </p14:nvContentPartPr>
            <p14:xfrm>
              <a:off x="7569800" y="6337436"/>
              <a:ext cx="14760" cy="23760"/>
            </p14:xfrm>
          </p:contentPart>
        </mc:Choice>
        <mc:Fallback xmlns="">
          <p:pic>
            <p:nvPicPr>
              <p:cNvPr id="3" name="Ink 2">
                <a:extLst>
                  <a:ext uri="{FF2B5EF4-FFF2-40B4-BE49-F238E27FC236}">
                    <a16:creationId xmlns="" xmlns:a16="http://schemas.microsoft.com/office/drawing/2014/main" xmlns:p14="http://schemas.microsoft.com/office/powerpoint/2010/main" id="{09B22F5D-1F51-437D-9FB7-C12A3EF8121A}"/>
                  </a:ext>
                </a:extLst>
              </p:cNvPr>
              <p:cNvPicPr/>
              <p:nvPr/>
            </p:nvPicPr>
            <p:blipFill>
              <a:blip r:embed="rId3"/>
              <a:stretch>
                <a:fillRect/>
              </a:stretch>
            </p:blipFill>
            <p:spPr>
              <a:xfrm>
                <a:off x="7560800" y="6328298"/>
                <a:ext cx="32760" cy="42037"/>
              </a:xfrm>
              <a:prstGeom prst="rect">
                <a:avLst/>
              </a:prstGeom>
            </p:spPr>
          </p:pic>
        </mc:Fallback>
      </mc:AlternateContent>
      <p:pic>
        <p:nvPicPr>
          <p:cNvPr id="6" name="Picture 5">
            <a:extLst>
              <a:ext uri="{FF2B5EF4-FFF2-40B4-BE49-F238E27FC236}">
                <a16:creationId xmlns:a16="http://schemas.microsoft.com/office/drawing/2014/main" id="{0F0BAB95-84D2-493E-B767-140AB46E8E0E}"/>
              </a:ext>
            </a:extLst>
          </p:cNvPr>
          <p:cNvPicPr>
            <a:picLocks noChangeAspect="1"/>
          </p:cNvPicPr>
          <p:nvPr/>
        </p:nvPicPr>
        <p:blipFill>
          <a:blip r:embed="rId4"/>
          <a:stretch>
            <a:fillRect/>
          </a:stretch>
        </p:blipFill>
        <p:spPr>
          <a:xfrm>
            <a:off x="9174924" y="267347"/>
            <a:ext cx="2816609" cy="1048673"/>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51022" y="1564579"/>
            <a:ext cx="1434790" cy="521742"/>
          </a:xfrm>
          <a:prstGeom prst="rect">
            <a:avLst/>
          </a:prstGeom>
        </p:spPr>
      </p:pic>
      <p:pic>
        <p:nvPicPr>
          <p:cNvPr id="5" name="Picture 4"/>
          <p:cNvPicPr>
            <a:picLocks noChangeAspect="1"/>
          </p:cNvPicPr>
          <p:nvPr/>
        </p:nvPicPr>
        <p:blipFill rotWithShape="1">
          <a:blip r:embed="rId6">
            <a:extLst>
              <a:ext uri="{28A0092B-C50C-407E-A947-70E740481C1C}">
                <a14:useLocalDpi xmlns:a14="http://schemas.microsoft.com/office/drawing/2010/main" val="0"/>
              </a:ext>
            </a:extLst>
          </a:blip>
          <a:srcRect l="23006"/>
          <a:stretch/>
        </p:blipFill>
        <p:spPr>
          <a:xfrm>
            <a:off x="802868" y="1636033"/>
            <a:ext cx="3339391" cy="2132003"/>
          </a:xfrm>
          <a:prstGeom prst="rect">
            <a:avLst/>
          </a:prstGeom>
        </p:spPr>
      </p:pic>
      <p:sp>
        <p:nvSpPr>
          <p:cNvPr id="8" name="Rectangle 7"/>
          <p:cNvSpPr/>
          <p:nvPr/>
        </p:nvSpPr>
        <p:spPr>
          <a:xfrm>
            <a:off x="7691573" y="3737965"/>
            <a:ext cx="3926675" cy="200055"/>
          </a:xfrm>
          <a:prstGeom prst="rect">
            <a:avLst/>
          </a:prstGeom>
          <a:noFill/>
        </p:spPr>
        <p:txBody>
          <a:bodyPr wrap="square">
            <a:spAutoFit/>
          </a:bodyPr>
          <a:lstStyle/>
          <a:p>
            <a:pPr algn="ctr"/>
            <a:r>
              <a:rPr lang="en-IN" sz="700" i="1" dirty="0">
                <a:solidFill>
                  <a:schemeClr val="bg1">
                    <a:lumMod val="75000"/>
                  </a:schemeClr>
                </a:solidFill>
                <a:latin typeface="Arial" panose="020B0604020202020204" pitchFamily="34" charset="0"/>
                <a:cs typeface="Arial" panose="020B0604020202020204" pitchFamily="34" charset="0"/>
              </a:rPr>
              <a:t>Source: https://assets.atherenergy.com/Ather_Energy's_Impact_Report_2020.pdf</a:t>
            </a:r>
          </a:p>
        </p:txBody>
      </p:sp>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39659" y="4146322"/>
            <a:ext cx="3038258" cy="1773061"/>
          </a:xfrm>
          <a:prstGeom prst="rect">
            <a:avLst/>
          </a:prstGeom>
        </p:spPr>
      </p:pic>
      <p:pic>
        <p:nvPicPr>
          <p:cNvPr id="10" name="Picture 9"/>
          <p:cNvPicPr>
            <a:picLocks noChangeAspect="1"/>
          </p:cNvPicPr>
          <p:nvPr/>
        </p:nvPicPr>
        <p:blipFill rotWithShape="1">
          <a:blip r:embed="rId8">
            <a:extLst>
              <a:ext uri="{BEBA8EAE-BF5A-486C-A8C5-ECC9F3942E4B}">
                <a14:imgProps xmlns:a14="http://schemas.microsoft.com/office/drawing/2010/main">
                  <a14:imgLayer r:embed="rId9">
                    <a14:imgEffect>
                      <a14:sharpenSoften amount="25000"/>
                    </a14:imgEffect>
                  </a14:imgLayer>
                </a14:imgProps>
              </a:ext>
            </a:extLst>
          </a:blip>
          <a:srcRect l="20891" t="5802" r="22195" b="2600"/>
          <a:stretch/>
        </p:blipFill>
        <p:spPr>
          <a:xfrm>
            <a:off x="819005" y="6238102"/>
            <a:ext cx="2626100" cy="1529143"/>
          </a:xfrm>
          <a:prstGeom prst="rect">
            <a:avLst/>
          </a:prstGeom>
        </p:spPr>
      </p:pic>
      <p:sp>
        <p:nvSpPr>
          <p:cNvPr id="21" name="Rectangle 20"/>
          <p:cNvSpPr/>
          <p:nvPr/>
        </p:nvSpPr>
        <p:spPr>
          <a:xfrm>
            <a:off x="6053349" y="7732105"/>
            <a:ext cx="3926675" cy="200055"/>
          </a:xfrm>
          <a:prstGeom prst="rect">
            <a:avLst/>
          </a:prstGeom>
          <a:noFill/>
        </p:spPr>
        <p:txBody>
          <a:bodyPr wrap="square">
            <a:spAutoFit/>
          </a:bodyPr>
          <a:lstStyle/>
          <a:p>
            <a:pPr algn="ctr"/>
            <a:r>
              <a:rPr lang="en-IN" sz="700" i="1" dirty="0">
                <a:solidFill>
                  <a:schemeClr val="bg1">
                    <a:lumMod val="75000"/>
                  </a:schemeClr>
                </a:solidFill>
                <a:latin typeface="Arial" panose="020B0604020202020204" pitchFamily="34" charset="0"/>
                <a:cs typeface="Arial" panose="020B0604020202020204" pitchFamily="34" charset="0"/>
              </a:rPr>
              <a:t>Source</a:t>
            </a:r>
            <a:r>
              <a:rPr lang="en-IN" sz="700" i="1">
                <a:solidFill>
                  <a:schemeClr val="bg1">
                    <a:lumMod val="75000"/>
                  </a:schemeClr>
                </a:solidFill>
                <a:latin typeface="Arial" panose="020B0604020202020204" pitchFamily="34" charset="0"/>
                <a:cs typeface="Arial" panose="020B0604020202020204" pitchFamily="34" charset="0"/>
              </a:rPr>
              <a:t>: https://press.atherenergy.com/awards-honours/</a:t>
            </a:r>
            <a:endParaRPr lang="en-IN" sz="700" i="1" dirty="0">
              <a:solidFill>
                <a:schemeClr val="bg1">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41395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8" name="Table 187"/>
          <p:cNvGraphicFramePr>
            <a:graphicFrameLocks noGrp="1"/>
          </p:cNvGraphicFramePr>
          <p:nvPr>
            <p:extLst>
              <p:ext uri="{D42A27DB-BD31-4B8C-83A1-F6EECF244321}">
                <p14:modId xmlns:p14="http://schemas.microsoft.com/office/powerpoint/2010/main" val="713975529"/>
              </p:ext>
            </p:extLst>
          </p:nvPr>
        </p:nvGraphicFramePr>
        <p:xfrm>
          <a:off x="266612" y="2021865"/>
          <a:ext cx="9451672" cy="2671629"/>
        </p:xfrm>
        <a:graphic>
          <a:graphicData uri="http://schemas.openxmlformats.org/drawingml/2006/table">
            <a:tbl>
              <a:tblPr firstRow="1" bandRow="1">
                <a:tableStyleId>{5940675A-B579-460E-94D1-54222C63F5DA}</a:tableStyleId>
              </a:tblPr>
              <a:tblGrid>
                <a:gridCol w="217424">
                  <a:extLst>
                    <a:ext uri="{9D8B030D-6E8A-4147-A177-3AD203B41FA5}">
                      <a16:colId xmlns:a16="http://schemas.microsoft.com/office/drawing/2014/main" val="3829910398"/>
                    </a:ext>
                  </a:extLst>
                </a:gridCol>
                <a:gridCol w="1288494">
                  <a:extLst>
                    <a:ext uri="{9D8B030D-6E8A-4147-A177-3AD203B41FA5}">
                      <a16:colId xmlns:a16="http://schemas.microsoft.com/office/drawing/2014/main" val="2301337522"/>
                    </a:ext>
                  </a:extLst>
                </a:gridCol>
                <a:gridCol w="7945754">
                  <a:extLst>
                    <a:ext uri="{9D8B030D-6E8A-4147-A177-3AD203B41FA5}">
                      <a16:colId xmlns:a16="http://schemas.microsoft.com/office/drawing/2014/main" val="3063029766"/>
                    </a:ext>
                  </a:extLst>
                </a:gridCol>
              </a:tblGrid>
              <a:tr h="2671629">
                <a:tc>
                  <a:txBody>
                    <a:bodyPr/>
                    <a:lstStyle/>
                    <a:p>
                      <a:pPr marL="0" marR="0" lvl="0" indent="0" algn="ctr" defTabSz="1149949" rtl="0" eaLnBrk="1" fontAlgn="auto" latinLnBrk="0" hangingPunct="1">
                        <a:lnSpc>
                          <a:spcPct val="100000"/>
                        </a:lnSpc>
                        <a:spcBef>
                          <a:spcPts val="0"/>
                        </a:spcBef>
                        <a:spcAft>
                          <a:spcPts val="0"/>
                        </a:spcAft>
                        <a:buClrTx/>
                        <a:buSzTx/>
                        <a:buFontTx/>
                        <a:buNone/>
                        <a:tabLst/>
                        <a:defRPr/>
                      </a:pPr>
                      <a:r>
                        <a:rPr lang="en-US" sz="1600" b="1" dirty="0">
                          <a:solidFill>
                            <a:schemeClr val="tx1"/>
                          </a:solidFill>
                        </a:rPr>
                        <a:t>Important IP assets</a:t>
                      </a:r>
                      <a:endParaRPr lang="en-US" sz="1600" dirty="0">
                        <a:solidFill>
                          <a:schemeClr val="tx1"/>
                        </a:solidFill>
                      </a:endParaRPr>
                    </a:p>
                  </a:txBody>
                  <a:tcPr marL="96012" marR="96012" marT="48006" marB="48006" vert="vert270" anchor="ctr">
                    <a:lnL w="19050" cap="flat" cmpd="sng" algn="ctr">
                      <a:solidFill>
                        <a:srgbClr val="34937B"/>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rgbClr val="19A1B9"/>
                      </a:solidFill>
                      <a:prstDash val="solid"/>
                      <a:round/>
                      <a:headEnd type="none" w="med" len="med"/>
                      <a:tailEnd type="none" w="med" len="med"/>
                    </a:lnT>
                    <a:lnB w="19050" cap="flat" cmpd="sng" algn="ctr">
                      <a:solidFill>
                        <a:srgbClr val="19A1B9"/>
                      </a:solidFill>
                      <a:prstDash val="solid"/>
                      <a:round/>
                      <a:headEnd type="none" w="med" len="med"/>
                      <a:tailEnd type="none" w="med" len="med"/>
                    </a:lnB>
                    <a:gradFill flip="none" rotWithShape="1">
                      <a:gsLst>
                        <a:gs pos="0">
                          <a:srgbClr val="19A1B9">
                            <a:tint val="66000"/>
                            <a:satMod val="160000"/>
                          </a:srgbClr>
                        </a:gs>
                        <a:gs pos="50000">
                          <a:srgbClr val="19A1B9">
                            <a:tint val="44500"/>
                            <a:satMod val="160000"/>
                          </a:srgbClr>
                        </a:gs>
                        <a:gs pos="100000">
                          <a:srgbClr val="19A1B9">
                            <a:tint val="23500"/>
                            <a:satMod val="160000"/>
                          </a:srgbClr>
                        </a:gs>
                      </a:gsLst>
                      <a:lin ang="0" scaled="1"/>
                      <a:tileRect/>
                    </a:gradFill>
                  </a:tcPr>
                </a:tc>
                <a:tc>
                  <a:txBody>
                    <a:bodyPr/>
                    <a:lstStyle/>
                    <a:p>
                      <a:pPr marL="0" marR="0" lvl="0" indent="0" algn="l" defTabSz="1149949" rtl="0" eaLnBrk="1" fontAlgn="auto" latinLnBrk="0" hangingPunct="1">
                        <a:lnSpc>
                          <a:spcPct val="100000"/>
                        </a:lnSpc>
                        <a:spcBef>
                          <a:spcPts val="0"/>
                        </a:spcBef>
                        <a:spcAft>
                          <a:spcPts val="0"/>
                        </a:spcAft>
                        <a:buClrTx/>
                        <a:buSzTx/>
                        <a:buFontTx/>
                        <a:buNone/>
                        <a:tabLst/>
                        <a:defRPr/>
                      </a:pPr>
                      <a:r>
                        <a:rPr lang="en-US" sz="1600" b="1" dirty="0">
                          <a:solidFill>
                            <a:schemeClr val="tx1"/>
                          </a:solidFill>
                        </a:rPr>
                        <a:t>Internally generated and fully owned IP</a:t>
                      </a:r>
                      <a:endParaRPr lang="en-US" sz="1400" b="0" i="1" strike="noStrike" kern="1200" spc="-1" dirty="0">
                        <a:solidFill>
                          <a:schemeClr val="tx1"/>
                        </a:solidFill>
                        <a:latin typeface="+mn-lt"/>
                        <a:ea typeface="+mn-ea"/>
                        <a:cs typeface="+mn-cs"/>
                      </a:endParaRPr>
                    </a:p>
                    <a:p>
                      <a:pPr marL="0" marR="0" lvl="0" indent="0" algn="l" defTabSz="1149949" rtl="0" eaLnBrk="1" fontAlgn="auto" latinLnBrk="0" hangingPunct="1">
                        <a:lnSpc>
                          <a:spcPct val="100000"/>
                        </a:lnSpc>
                        <a:spcBef>
                          <a:spcPts val="0"/>
                        </a:spcBef>
                        <a:spcAft>
                          <a:spcPts val="0"/>
                        </a:spcAft>
                        <a:buClrTx/>
                        <a:buSzTx/>
                        <a:buFontTx/>
                        <a:buNone/>
                        <a:tabLst/>
                        <a:defRPr/>
                      </a:pPr>
                      <a:endParaRPr lang="en-GB" sz="1400" b="0" i="1" strike="noStrike" kern="1200" spc="-1" dirty="0">
                        <a:solidFill>
                          <a:schemeClr val="tx1"/>
                        </a:solidFill>
                        <a:latin typeface="+mn-lt"/>
                        <a:ea typeface="+mn-ea"/>
                        <a:cs typeface="+mn-cs"/>
                      </a:endParaRPr>
                    </a:p>
                    <a:p>
                      <a:pPr marL="0" marR="0" lvl="0" indent="0" algn="l" defTabSz="1149949" rtl="0" eaLnBrk="1" fontAlgn="auto" latinLnBrk="0" hangingPunct="1">
                        <a:lnSpc>
                          <a:spcPct val="100000"/>
                        </a:lnSpc>
                        <a:spcBef>
                          <a:spcPts val="0"/>
                        </a:spcBef>
                        <a:spcAft>
                          <a:spcPts val="0"/>
                        </a:spcAft>
                        <a:buClrTx/>
                        <a:buSzTx/>
                        <a:buFontTx/>
                        <a:buNone/>
                        <a:tabLst/>
                        <a:defRPr/>
                      </a:pPr>
                      <a:endParaRPr lang="en-GB" sz="1050" b="0" i="1" strike="noStrike" kern="1200" spc="-1" dirty="0">
                        <a:solidFill>
                          <a:schemeClr val="tx1"/>
                        </a:solidFill>
                        <a:latin typeface="+mn-lt"/>
                        <a:ea typeface="+mn-ea"/>
                        <a:cs typeface="+mn-cs"/>
                      </a:endParaRPr>
                    </a:p>
                    <a:p>
                      <a:pPr marL="0" marR="0" lvl="0" indent="0" algn="l" defTabSz="1149949" rtl="0" eaLnBrk="1" fontAlgn="auto" latinLnBrk="0" hangingPunct="1">
                        <a:lnSpc>
                          <a:spcPct val="100000"/>
                        </a:lnSpc>
                        <a:spcBef>
                          <a:spcPts val="0"/>
                        </a:spcBef>
                        <a:spcAft>
                          <a:spcPts val="0"/>
                        </a:spcAft>
                        <a:buClrTx/>
                        <a:buSzTx/>
                        <a:buFontTx/>
                        <a:buNone/>
                        <a:tabLst/>
                        <a:defRPr/>
                      </a:pPr>
                      <a:endParaRPr lang="en-GB" sz="1050" b="0" i="1" strike="noStrike" kern="1200" spc="-1" dirty="0">
                        <a:solidFill>
                          <a:schemeClr val="tx1"/>
                        </a:solidFill>
                        <a:latin typeface="+mn-lt"/>
                        <a:ea typeface="+mn-ea"/>
                        <a:cs typeface="+mn-cs"/>
                      </a:endParaRPr>
                    </a:p>
                  </a:txBody>
                  <a:tcPr marL="96012" marR="96012" marT="48006" marB="4800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9050" cap="flat" cmpd="sng" algn="ctr">
                      <a:solidFill>
                        <a:srgbClr val="19A1B9"/>
                      </a:solidFill>
                      <a:prstDash val="solid"/>
                      <a:round/>
                      <a:headEnd type="none" w="med" len="med"/>
                      <a:tailEnd type="none" w="med" len="med"/>
                    </a:lnB>
                    <a:gradFill flip="none" rotWithShape="1">
                      <a:gsLst>
                        <a:gs pos="0">
                          <a:srgbClr val="19A1B9">
                            <a:tint val="66000"/>
                            <a:satMod val="160000"/>
                          </a:srgbClr>
                        </a:gs>
                        <a:gs pos="50000">
                          <a:srgbClr val="19A1B9">
                            <a:tint val="44500"/>
                            <a:satMod val="160000"/>
                          </a:srgbClr>
                        </a:gs>
                        <a:gs pos="100000">
                          <a:srgbClr val="19A1B9">
                            <a:tint val="23500"/>
                            <a:satMod val="160000"/>
                          </a:srgbClr>
                        </a:gs>
                      </a:gsLst>
                      <a:lin ang="5400000" scaled="1"/>
                      <a:tileRect/>
                    </a:gradFill>
                  </a:tcPr>
                </a:tc>
                <a:tc>
                  <a:txBody>
                    <a:bodyPr/>
                    <a:lstStyle/>
                    <a:p>
                      <a:pPr marL="0" marR="0" lvl="0" indent="0" algn="l" defTabSz="1149949" rtl="0" eaLnBrk="1" fontAlgn="auto" latinLnBrk="0" hangingPunct="1">
                        <a:lnSpc>
                          <a:spcPct val="100000"/>
                        </a:lnSpc>
                        <a:spcBef>
                          <a:spcPts val="0"/>
                        </a:spcBef>
                        <a:spcAft>
                          <a:spcPts val="0"/>
                        </a:spcAft>
                        <a:buClrTx/>
                        <a:buSzTx/>
                        <a:buFontTx/>
                        <a:buNone/>
                        <a:tabLst/>
                        <a:defRPr/>
                      </a:pPr>
                      <a:endParaRPr lang="en-IN" sz="2800" b="0" i="0" kern="1200" dirty="0">
                        <a:solidFill>
                          <a:schemeClr val="tx1"/>
                        </a:solidFill>
                        <a:effectLst/>
                        <a:latin typeface="+mn-lt"/>
                        <a:ea typeface="+mn-ea"/>
                        <a:cs typeface="+mn-cs"/>
                      </a:endParaRPr>
                    </a:p>
                    <a:p>
                      <a:pPr marL="0" marR="0" lvl="0" indent="0" algn="l" defTabSz="1149949" rtl="0" eaLnBrk="1" fontAlgn="auto" latinLnBrk="0" hangingPunct="1">
                        <a:lnSpc>
                          <a:spcPct val="100000"/>
                        </a:lnSpc>
                        <a:spcBef>
                          <a:spcPts val="0"/>
                        </a:spcBef>
                        <a:spcAft>
                          <a:spcPts val="0"/>
                        </a:spcAft>
                        <a:buClrTx/>
                        <a:buSzTx/>
                        <a:buFontTx/>
                        <a:buNone/>
                        <a:tabLst/>
                        <a:defRPr/>
                      </a:pPr>
                      <a:r>
                        <a:rPr lang="en-IN" sz="2800" b="0" i="0" kern="1200" dirty="0">
                          <a:solidFill>
                            <a:schemeClr val="tx1"/>
                          </a:solidFill>
                          <a:effectLst/>
                          <a:latin typeface="+mn-lt"/>
                          <a:ea typeface="+mn-ea"/>
                          <a:cs typeface="+mn-cs"/>
                        </a:rPr>
                        <a:t> </a:t>
                      </a:r>
                    </a:p>
                    <a:p>
                      <a:pPr marL="0" marR="0" lvl="0" indent="0" algn="l" defTabSz="1149949" rtl="0" eaLnBrk="1" fontAlgn="auto" latinLnBrk="0" hangingPunct="1">
                        <a:lnSpc>
                          <a:spcPct val="100000"/>
                        </a:lnSpc>
                        <a:spcBef>
                          <a:spcPts val="0"/>
                        </a:spcBef>
                        <a:spcAft>
                          <a:spcPts val="0"/>
                        </a:spcAft>
                        <a:buClrTx/>
                        <a:buSzTx/>
                        <a:buFontTx/>
                        <a:buNone/>
                        <a:tabLst/>
                        <a:defRPr/>
                      </a:pPr>
                      <a:endParaRPr lang="en-IN" sz="2800" b="0" i="0" strike="noStrike" kern="1200" spc="-1" dirty="0">
                        <a:solidFill>
                          <a:schemeClr val="tx1"/>
                        </a:solidFill>
                        <a:effectLst/>
                        <a:latin typeface="+mn-lt"/>
                        <a:ea typeface="+mn-ea"/>
                        <a:cs typeface="+mn-cs"/>
                      </a:endParaRPr>
                    </a:p>
                    <a:p>
                      <a:pPr marL="0" marR="0" lvl="0" indent="0" algn="l" defTabSz="1149949" rtl="0" eaLnBrk="1" fontAlgn="auto" latinLnBrk="0" hangingPunct="1">
                        <a:lnSpc>
                          <a:spcPct val="100000"/>
                        </a:lnSpc>
                        <a:spcBef>
                          <a:spcPts val="0"/>
                        </a:spcBef>
                        <a:spcAft>
                          <a:spcPts val="0"/>
                        </a:spcAft>
                        <a:buClrTx/>
                        <a:buSzTx/>
                        <a:buFontTx/>
                        <a:buNone/>
                        <a:tabLst/>
                        <a:defRPr/>
                      </a:pPr>
                      <a:endParaRPr lang="en-IN" sz="2800" b="0" i="0" strike="noStrike" kern="1200" spc="-1" dirty="0">
                        <a:solidFill>
                          <a:schemeClr val="tx1"/>
                        </a:solidFill>
                        <a:effectLst/>
                        <a:latin typeface="+mn-lt"/>
                        <a:ea typeface="+mn-ea"/>
                        <a:cs typeface="+mn-cs"/>
                      </a:endParaRPr>
                    </a:p>
                    <a:p>
                      <a:pPr marL="0" marR="0" lvl="0" indent="0" algn="l" defTabSz="1149949" rtl="0" eaLnBrk="1" fontAlgn="auto" latinLnBrk="0" hangingPunct="1">
                        <a:lnSpc>
                          <a:spcPct val="100000"/>
                        </a:lnSpc>
                        <a:spcBef>
                          <a:spcPts val="0"/>
                        </a:spcBef>
                        <a:spcAft>
                          <a:spcPts val="0"/>
                        </a:spcAft>
                        <a:buClrTx/>
                        <a:buSzTx/>
                        <a:buFontTx/>
                        <a:buNone/>
                        <a:tabLst/>
                        <a:defRPr/>
                      </a:pPr>
                      <a:endParaRPr lang="en-IN" sz="2800" b="0" i="0" strike="noStrike" kern="1200" spc="-1" dirty="0">
                        <a:solidFill>
                          <a:schemeClr val="tx1"/>
                        </a:solidFill>
                        <a:effectLst/>
                        <a:latin typeface="+mn-lt"/>
                        <a:ea typeface="+mn-ea"/>
                        <a:cs typeface="+mn-cs"/>
                      </a:endParaRPr>
                    </a:p>
                    <a:p>
                      <a:pPr marL="0" marR="0" lvl="0" indent="0" algn="l" defTabSz="1149949" rtl="0" eaLnBrk="1" fontAlgn="auto" latinLnBrk="0" hangingPunct="1">
                        <a:lnSpc>
                          <a:spcPct val="100000"/>
                        </a:lnSpc>
                        <a:spcBef>
                          <a:spcPts val="0"/>
                        </a:spcBef>
                        <a:spcAft>
                          <a:spcPts val="0"/>
                        </a:spcAft>
                        <a:buClrTx/>
                        <a:buSzTx/>
                        <a:buFontTx/>
                        <a:buNone/>
                        <a:tabLst/>
                        <a:defRPr/>
                      </a:pPr>
                      <a:endParaRPr lang="en-GB" sz="1100" b="0" strike="noStrike" kern="1200" spc="-1" dirty="0">
                        <a:solidFill>
                          <a:srgbClr val="A6A6A6"/>
                        </a:solidFill>
                        <a:latin typeface="+mn-lt"/>
                        <a:ea typeface="+mn-ea"/>
                        <a:cs typeface="+mn-cs"/>
                      </a:endParaRPr>
                    </a:p>
                  </a:txBody>
                  <a:tcPr marL="96012" marR="96012" marT="48006" marB="48006">
                    <a:lnL w="12700" cap="flat" cmpd="sng" algn="ctr">
                      <a:solidFill>
                        <a:schemeClr val="bg1"/>
                      </a:solidFill>
                      <a:prstDash val="solid"/>
                      <a:round/>
                      <a:headEnd type="none" w="med" len="med"/>
                      <a:tailEnd type="none" w="med" len="med"/>
                    </a:lnL>
                    <a:lnR w="19050" cap="flat" cmpd="sng" algn="ctr">
                      <a:solidFill>
                        <a:srgbClr val="19A1B9"/>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19050" cap="flat" cmpd="sng" algn="ctr">
                      <a:solidFill>
                        <a:srgbClr val="19A1B9"/>
                      </a:solidFill>
                      <a:prstDash val="sysDash"/>
                      <a:round/>
                      <a:headEnd type="none" w="med" len="med"/>
                      <a:tailEnd type="none" w="med" len="med"/>
                    </a:lnB>
                    <a:noFill/>
                  </a:tcPr>
                </a:tc>
                <a:extLst>
                  <a:ext uri="{0D108BD9-81ED-4DB2-BD59-A6C34878D82A}">
                    <a16:rowId xmlns:a16="http://schemas.microsoft.com/office/drawing/2014/main" val="3754752570"/>
                  </a:ext>
                </a:extLst>
              </a:tr>
            </a:tbl>
          </a:graphicData>
        </a:graphic>
      </p:graphicFrame>
      <p:sp>
        <p:nvSpPr>
          <p:cNvPr id="183" name="Flowchart: Decision 182">
            <a:extLst>
              <a:ext uri="{FF2B5EF4-FFF2-40B4-BE49-F238E27FC236}">
                <a16:creationId xmlns:a16="http://schemas.microsoft.com/office/drawing/2014/main" id="{D8969CE9-16C6-435E-A2DD-2CB45A577C6B}"/>
              </a:ext>
            </a:extLst>
          </p:cNvPr>
          <p:cNvSpPr/>
          <p:nvPr/>
        </p:nvSpPr>
        <p:spPr>
          <a:xfrm>
            <a:off x="5236635" y="3878743"/>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82" name="Flowchart: Decision 181">
            <a:extLst>
              <a:ext uri="{FF2B5EF4-FFF2-40B4-BE49-F238E27FC236}">
                <a16:creationId xmlns:a16="http://schemas.microsoft.com/office/drawing/2014/main" id="{D8969CE9-16C6-435E-A2DD-2CB45A577C6B}"/>
              </a:ext>
            </a:extLst>
          </p:cNvPr>
          <p:cNvSpPr/>
          <p:nvPr/>
        </p:nvSpPr>
        <p:spPr>
          <a:xfrm>
            <a:off x="4976527" y="3887794"/>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22" name="Rectangle 121">
            <a:extLst>
              <a:ext uri="{FF2B5EF4-FFF2-40B4-BE49-F238E27FC236}">
                <a16:creationId xmlns:a16="http://schemas.microsoft.com/office/drawing/2014/main" id="{1E8E1BCB-8221-49FA-9CC6-5C6D68696EC7}"/>
              </a:ext>
            </a:extLst>
          </p:cNvPr>
          <p:cNvSpPr/>
          <p:nvPr/>
        </p:nvSpPr>
        <p:spPr>
          <a:xfrm>
            <a:off x="-2094"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err="1">
                <a:cs typeface="Calibri"/>
              </a:rPr>
              <a:t>Ather</a:t>
            </a:r>
            <a:r>
              <a:rPr lang="en-US" sz="3600" b="1" dirty="0">
                <a:cs typeface="Calibri"/>
              </a:rPr>
              <a:t> Energy’s IP asset portfolio</a:t>
            </a:r>
            <a:endParaRPr lang="en-US" sz="3600" b="1" dirty="0"/>
          </a:p>
        </p:txBody>
      </p:sp>
      <p:sp>
        <p:nvSpPr>
          <p:cNvPr id="8" name="TextBox 7">
            <a:extLst>
              <a:ext uri="{FF2B5EF4-FFF2-40B4-BE49-F238E27FC236}">
                <a16:creationId xmlns:a16="http://schemas.microsoft.com/office/drawing/2014/main" id="{9E4A9ED1-C46C-4B88-91FD-66D7D1CDA18C}"/>
              </a:ext>
            </a:extLst>
          </p:cNvPr>
          <p:cNvSpPr txBox="1"/>
          <p:nvPr/>
        </p:nvSpPr>
        <p:spPr>
          <a:xfrm>
            <a:off x="2988904" y="1607431"/>
            <a:ext cx="5444613"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Patents, design rights and trademark filings</a:t>
            </a:r>
            <a:endParaRPr lang="en-GB" b="1" dirty="0">
              <a:latin typeface="Arial" panose="020B0604020202020204" pitchFamily="34" charset="0"/>
              <a:cs typeface="Arial" panose="020B0604020202020204" pitchFamily="34" charset="0"/>
            </a:endParaRPr>
          </a:p>
        </p:txBody>
      </p:sp>
      <p:sp>
        <p:nvSpPr>
          <p:cNvPr id="68" name="TextBox 67">
            <a:extLst>
              <a:ext uri="{FF2B5EF4-FFF2-40B4-BE49-F238E27FC236}">
                <a16:creationId xmlns:a16="http://schemas.microsoft.com/office/drawing/2014/main" id="{DBB50097-CCE1-4FE1-A5BF-9C975B7C9DD5}"/>
              </a:ext>
            </a:extLst>
          </p:cNvPr>
          <p:cNvSpPr txBox="1"/>
          <p:nvPr/>
        </p:nvSpPr>
        <p:spPr>
          <a:xfrm>
            <a:off x="9902022" y="2077097"/>
            <a:ext cx="2089511" cy="726994"/>
          </a:xfrm>
          <a:prstGeom prst="rect">
            <a:avLst/>
          </a:prstGeom>
          <a:noFill/>
        </p:spPr>
        <p:txBody>
          <a:bodyPr wrap="square" rtlCol="0">
            <a:spAutoFit/>
          </a:bodyPr>
          <a:lstStyle/>
          <a:p>
            <a:pPr algn="ctr"/>
            <a:r>
              <a:rPr lang="en-US" b="1" dirty="0">
                <a:latin typeface="Arial" panose="020B0604020202020204" pitchFamily="34" charset="0"/>
                <a:cs typeface="Arial" panose="020B0604020202020204" pitchFamily="34" charset="0"/>
              </a:rPr>
              <a:t>Trade-secrets</a:t>
            </a:r>
          </a:p>
          <a:p>
            <a:pPr algn="ctr" defTabSz="457200" fontAlgn="base" hangingPunct="0">
              <a:lnSpc>
                <a:spcPct val="83000"/>
              </a:lnSpc>
              <a:spcBef>
                <a:spcPct val="0"/>
              </a:spcBef>
              <a:spcAft>
                <a:spcPct val="0"/>
              </a:spcAft>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 pos="14630400" algn="l"/>
              </a:tabLst>
            </a:pPr>
            <a:r>
              <a:rPr lang="en-US" sz="1400" dirty="0">
                <a:latin typeface="Arial" panose="020B0604020202020204" pitchFamily="34" charset="0"/>
                <a:cs typeface="Arial" panose="020B0604020202020204" pitchFamily="34" charset="0"/>
              </a:rPr>
              <a:t>Algorithms, software and firmware</a:t>
            </a:r>
            <a:endParaRPr lang="en-GB" sz="1400" dirty="0">
              <a:latin typeface="Arial" panose="020B0604020202020204" pitchFamily="34" charset="0"/>
              <a:cs typeface="Arial" panose="020B0604020202020204" pitchFamily="34" charset="0"/>
            </a:endParaRPr>
          </a:p>
        </p:txBody>
      </p:sp>
      <p:pic>
        <p:nvPicPr>
          <p:cNvPr id="49" name="Picture 48">
            <a:extLst>
              <a:ext uri="{FF2B5EF4-FFF2-40B4-BE49-F238E27FC236}">
                <a16:creationId xmlns:a16="http://schemas.microsoft.com/office/drawing/2014/main" id="{8DBCD0EB-94E3-4561-B2A2-F8B914393C7E}"/>
              </a:ext>
            </a:extLst>
          </p:cNvPr>
          <p:cNvPicPr>
            <a:picLocks noChangeAspect="1"/>
          </p:cNvPicPr>
          <p:nvPr/>
        </p:nvPicPr>
        <p:blipFill>
          <a:blip r:embed="rId2"/>
          <a:stretch>
            <a:fillRect/>
          </a:stretch>
        </p:blipFill>
        <p:spPr>
          <a:xfrm>
            <a:off x="9174924" y="267347"/>
            <a:ext cx="2816609" cy="1048673"/>
          </a:xfrm>
          <a:prstGeom prst="rect">
            <a:avLst/>
          </a:prstGeom>
        </p:spPr>
      </p:pic>
      <p:graphicFrame>
        <p:nvGraphicFramePr>
          <p:cNvPr id="46" name="Group 133">
            <a:extLst>
              <a:ext uri="{FF2B5EF4-FFF2-40B4-BE49-F238E27FC236}">
                <a16:creationId xmlns:a16="http://schemas.microsoft.com/office/drawing/2014/main" id="{50C28DD4-AE14-4A34-9FEB-82D7C7E2921A}"/>
              </a:ext>
            </a:extLst>
          </p:cNvPr>
          <p:cNvGraphicFramePr>
            <a:graphicFrameLocks noGrp="1"/>
          </p:cNvGraphicFramePr>
          <p:nvPr>
            <p:extLst>
              <p:ext uri="{D42A27DB-BD31-4B8C-83A1-F6EECF244321}">
                <p14:modId xmlns:p14="http://schemas.microsoft.com/office/powerpoint/2010/main" val="2088137349"/>
              </p:ext>
            </p:extLst>
          </p:nvPr>
        </p:nvGraphicFramePr>
        <p:xfrm>
          <a:off x="1747070" y="2026535"/>
          <a:ext cx="7938840" cy="250100"/>
        </p:xfrm>
        <a:graphic>
          <a:graphicData uri="http://schemas.openxmlformats.org/drawingml/2006/table">
            <a:tbl>
              <a:tblPr>
                <a:tableStyleId>{69C7853C-536D-4A76-A0AE-DD22124D55A5}</a:tableStyleId>
              </a:tblPr>
              <a:tblGrid>
                <a:gridCol w="1323140">
                  <a:extLst>
                    <a:ext uri="{9D8B030D-6E8A-4147-A177-3AD203B41FA5}">
                      <a16:colId xmlns:a16="http://schemas.microsoft.com/office/drawing/2014/main" val="1968738598"/>
                    </a:ext>
                  </a:extLst>
                </a:gridCol>
                <a:gridCol w="1323140">
                  <a:extLst>
                    <a:ext uri="{9D8B030D-6E8A-4147-A177-3AD203B41FA5}">
                      <a16:colId xmlns:a16="http://schemas.microsoft.com/office/drawing/2014/main" val="3834694533"/>
                    </a:ext>
                  </a:extLst>
                </a:gridCol>
                <a:gridCol w="1323140">
                  <a:extLst>
                    <a:ext uri="{9D8B030D-6E8A-4147-A177-3AD203B41FA5}">
                      <a16:colId xmlns:a16="http://schemas.microsoft.com/office/drawing/2014/main" val="1875201508"/>
                    </a:ext>
                  </a:extLst>
                </a:gridCol>
                <a:gridCol w="1323140">
                  <a:extLst>
                    <a:ext uri="{9D8B030D-6E8A-4147-A177-3AD203B41FA5}">
                      <a16:colId xmlns:a16="http://schemas.microsoft.com/office/drawing/2014/main" val="513654097"/>
                    </a:ext>
                  </a:extLst>
                </a:gridCol>
                <a:gridCol w="1323140">
                  <a:extLst>
                    <a:ext uri="{9D8B030D-6E8A-4147-A177-3AD203B41FA5}">
                      <a16:colId xmlns:a16="http://schemas.microsoft.com/office/drawing/2014/main" val="333158641"/>
                    </a:ext>
                  </a:extLst>
                </a:gridCol>
                <a:gridCol w="1323140">
                  <a:extLst>
                    <a:ext uri="{9D8B030D-6E8A-4147-A177-3AD203B41FA5}">
                      <a16:colId xmlns:a16="http://schemas.microsoft.com/office/drawing/2014/main" val="1443691101"/>
                    </a:ext>
                  </a:extLst>
                </a:gridCol>
              </a:tblGrid>
              <a:tr h="250100">
                <a:tc>
                  <a:txBody>
                    <a:bodyPr/>
                    <a:lstStyle>
                      <a:lvl1pPr marL="107950">
                        <a:spcBef>
                          <a:spcPts val="8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sz="2800">
                          <a:solidFill>
                            <a:srgbClr val="000000"/>
                          </a:solidFill>
                          <a:latin typeface="Calibri" panose="020F0502020204030204" pitchFamily="34" charset="0"/>
                          <a:cs typeface="Noto Sans SC Regular" charset="0"/>
                        </a:defRPr>
                      </a:lvl1pPr>
                      <a:lvl2pPr>
                        <a:spcBef>
                          <a:spcPts val="7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sz="2400">
                          <a:solidFill>
                            <a:srgbClr val="000000"/>
                          </a:solidFill>
                          <a:latin typeface="Calibri" panose="020F0502020204030204" pitchFamily="34" charset="0"/>
                          <a:cs typeface="Noto Sans SC Regular" charset="0"/>
                        </a:defRPr>
                      </a:lvl2pPr>
                      <a:lvl3pPr>
                        <a:spcBef>
                          <a:spcPts val="6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sz="2000">
                          <a:solidFill>
                            <a:srgbClr val="000000"/>
                          </a:solidFill>
                          <a:latin typeface="Calibri" panose="020F0502020204030204" pitchFamily="34" charset="0"/>
                          <a:cs typeface="Noto Sans SC Regular" charset="0"/>
                        </a:defRPr>
                      </a:lvl3pPr>
                      <a:lvl4pPr>
                        <a:spcBef>
                          <a:spcPts val="5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4pPr>
                      <a:lvl5pPr>
                        <a:spcBef>
                          <a:spcPts val="5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9pPr>
                    </a:lstStyle>
                    <a:p>
                      <a:pPr marL="107950" marR="0" lvl="0" indent="0" algn="ctr" defTabSz="457200" rtl="0" eaLnBrk="1" fontAlgn="base" latinLnBrk="0" hangingPunct="1">
                        <a:lnSpc>
                          <a:spcPct val="83000"/>
                        </a:lnSpc>
                        <a:spcBef>
                          <a:spcPts val="75"/>
                        </a:spcBef>
                        <a:spcAft>
                          <a:spcPct val="0"/>
                        </a:spcAft>
                        <a:buClrTx/>
                        <a:buSzPct val="100000"/>
                        <a:buFontTx/>
                        <a:buNone/>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pPr>
                      <a:r>
                        <a:rPr kumimoji="0" lang="en-US" altLang="en-US" sz="1300" b="1" u="none" strike="noStrike" cap="none" normalizeH="0" baseline="0" dirty="0">
                          <a:ln>
                            <a:noFill/>
                          </a:ln>
                          <a:effectLst/>
                        </a:rPr>
                        <a:t>2010-2013</a:t>
                      </a:r>
                      <a:endParaRPr kumimoji="0" lang="en-US" altLang="en-US" sz="1300" b="1" i="0" u="none" strike="noStrike" cap="none" normalizeH="0" baseline="0" dirty="0">
                        <a:ln>
                          <a:noFill/>
                        </a:ln>
                        <a:solidFill>
                          <a:srgbClr val="000000"/>
                        </a:solidFill>
                        <a:effectLst/>
                        <a:latin typeface="Calibri" panose="020F0502020204030204" pitchFamily="34" charset="0"/>
                        <a:cs typeface="Calibri" panose="020F0502020204030204" pitchFamily="34" charset="0"/>
                      </a:endParaRPr>
                    </a:p>
                  </a:txBody>
                  <a:tcPr marL="0" marR="0" marT="27540" marB="0" horzOverflow="overflow"/>
                </a:tc>
                <a:tc>
                  <a:txBody>
                    <a:bodyPr/>
                    <a:lstStyle>
                      <a:lvl1pPr marL="107950">
                        <a:spcBef>
                          <a:spcPts val="8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sz="2800">
                          <a:solidFill>
                            <a:srgbClr val="000000"/>
                          </a:solidFill>
                          <a:latin typeface="Calibri" panose="020F0502020204030204" pitchFamily="34" charset="0"/>
                          <a:cs typeface="Noto Sans SC Regular" charset="0"/>
                        </a:defRPr>
                      </a:lvl1pPr>
                      <a:lvl2pPr>
                        <a:spcBef>
                          <a:spcPts val="7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sz="2400">
                          <a:solidFill>
                            <a:srgbClr val="000000"/>
                          </a:solidFill>
                          <a:latin typeface="Calibri" panose="020F0502020204030204" pitchFamily="34" charset="0"/>
                          <a:cs typeface="Noto Sans SC Regular" charset="0"/>
                        </a:defRPr>
                      </a:lvl2pPr>
                      <a:lvl3pPr>
                        <a:spcBef>
                          <a:spcPts val="6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sz="2000">
                          <a:solidFill>
                            <a:srgbClr val="000000"/>
                          </a:solidFill>
                          <a:latin typeface="Calibri" panose="020F0502020204030204" pitchFamily="34" charset="0"/>
                          <a:cs typeface="Noto Sans SC Regular" charset="0"/>
                        </a:defRPr>
                      </a:lvl3pPr>
                      <a:lvl4pPr>
                        <a:spcBef>
                          <a:spcPts val="5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4pPr>
                      <a:lvl5pPr>
                        <a:spcBef>
                          <a:spcPts val="5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9pPr>
                    </a:lstStyle>
                    <a:p>
                      <a:pPr marL="107950" marR="0" lvl="0" indent="0" algn="ctr" defTabSz="457200" rtl="0" eaLnBrk="1" fontAlgn="base" latinLnBrk="0" hangingPunct="1">
                        <a:lnSpc>
                          <a:spcPct val="83000"/>
                        </a:lnSpc>
                        <a:spcBef>
                          <a:spcPts val="75"/>
                        </a:spcBef>
                        <a:spcAft>
                          <a:spcPct val="0"/>
                        </a:spcAft>
                        <a:buClrTx/>
                        <a:buSzPct val="100000"/>
                        <a:buFontTx/>
                        <a:buNone/>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pPr>
                      <a:r>
                        <a:rPr kumimoji="0" lang="en-US" altLang="en-US" sz="1300" b="1" u="none" strike="noStrike" cap="none" normalizeH="0" baseline="0" dirty="0">
                          <a:ln>
                            <a:noFill/>
                          </a:ln>
                          <a:effectLst/>
                        </a:rPr>
                        <a:t>2014</a:t>
                      </a:r>
                      <a:endParaRPr kumimoji="0" lang="en-US" altLang="en-US" sz="1300" b="1" i="0" u="none" strike="noStrike" cap="none" normalizeH="0" baseline="0" dirty="0">
                        <a:ln>
                          <a:noFill/>
                        </a:ln>
                        <a:solidFill>
                          <a:srgbClr val="000000"/>
                        </a:solidFill>
                        <a:effectLst/>
                        <a:latin typeface="Calibri" panose="020F0502020204030204" pitchFamily="34" charset="0"/>
                        <a:cs typeface="Calibri" panose="020F0502020204030204" pitchFamily="34" charset="0"/>
                      </a:endParaRPr>
                    </a:p>
                  </a:txBody>
                  <a:tcPr marL="0" marR="0" marT="27540" marB="0" horzOverflow="overflow"/>
                </a:tc>
                <a:tc>
                  <a:txBody>
                    <a:bodyPr/>
                    <a:lstStyle>
                      <a:lvl1pPr marL="106363">
                        <a:spcBef>
                          <a:spcPts val="8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sz="2800">
                          <a:solidFill>
                            <a:srgbClr val="000000"/>
                          </a:solidFill>
                          <a:latin typeface="Calibri" panose="020F0502020204030204" pitchFamily="34" charset="0"/>
                          <a:cs typeface="Noto Sans SC Regular" charset="0"/>
                        </a:defRPr>
                      </a:lvl1pPr>
                      <a:lvl2pPr>
                        <a:spcBef>
                          <a:spcPts val="7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sz="2400">
                          <a:solidFill>
                            <a:srgbClr val="000000"/>
                          </a:solidFill>
                          <a:latin typeface="Calibri" panose="020F0502020204030204" pitchFamily="34" charset="0"/>
                          <a:cs typeface="Noto Sans SC Regular" charset="0"/>
                        </a:defRPr>
                      </a:lvl2pPr>
                      <a:lvl3pPr>
                        <a:spcBef>
                          <a:spcPts val="6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sz="2000">
                          <a:solidFill>
                            <a:srgbClr val="000000"/>
                          </a:solidFill>
                          <a:latin typeface="Calibri" panose="020F0502020204030204" pitchFamily="34" charset="0"/>
                          <a:cs typeface="Noto Sans SC Regular" charset="0"/>
                        </a:defRPr>
                      </a:lvl3pPr>
                      <a:lvl4pPr>
                        <a:spcBef>
                          <a:spcPts val="5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4pPr>
                      <a:lvl5pPr>
                        <a:spcBef>
                          <a:spcPts val="5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9pPr>
                    </a:lstStyle>
                    <a:p>
                      <a:pPr marL="106363" marR="0" lvl="0" indent="0" algn="ctr" defTabSz="457200" rtl="0" eaLnBrk="1" fontAlgn="base" latinLnBrk="0" hangingPunct="1">
                        <a:lnSpc>
                          <a:spcPct val="83000"/>
                        </a:lnSpc>
                        <a:spcBef>
                          <a:spcPts val="75"/>
                        </a:spcBef>
                        <a:spcAft>
                          <a:spcPct val="0"/>
                        </a:spcAft>
                        <a:buClrTx/>
                        <a:buSzPct val="100000"/>
                        <a:buFontTx/>
                        <a:buNone/>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pPr>
                      <a:r>
                        <a:rPr kumimoji="0" lang="en-US" altLang="en-US" sz="1300" b="1" u="none" strike="noStrike" cap="none" normalizeH="0" baseline="0" dirty="0">
                          <a:ln>
                            <a:noFill/>
                          </a:ln>
                          <a:effectLst/>
                        </a:rPr>
                        <a:t>2015</a:t>
                      </a:r>
                      <a:endParaRPr kumimoji="0" lang="en-US" altLang="en-US" sz="1300" b="1" i="0" u="none" strike="noStrike" cap="none" normalizeH="0" baseline="0" dirty="0">
                        <a:ln>
                          <a:noFill/>
                        </a:ln>
                        <a:solidFill>
                          <a:srgbClr val="000000"/>
                        </a:solidFill>
                        <a:effectLst/>
                        <a:latin typeface="Calibri" panose="020F0502020204030204" pitchFamily="34" charset="0"/>
                        <a:cs typeface="Calibri" panose="020F0502020204030204" pitchFamily="34" charset="0"/>
                      </a:endParaRPr>
                    </a:p>
                  </a:txBody>
                  <a:tcPr marL="0" marR="0" marT="27540" marB="0" horzOverflow="overflow"/>
                </a:tc>
                <a:tc>
                  <a:txBody>
                    <a:bodyPr/>
                    <a:lstStyle>
                      <a:lvl1pPr marL="106363">
                        <a:spcBef>
                          <a:spcPts val="8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sz="2800">
                          <a:solidFill>
                            <a:srgbClr val="000000"/>
                          </a:solidFill>
                          <a:latin typeface="Calibri" panose="020F0502020204030204" pitchFamily="34" charset="0"/>
                          <a:cs typeface="Noto Sans SC Regular" charset="0"/>
                        </a:defRPr>
                      </a:lvl1pPr>
                      <a:lvl2pPr>
                        <a:spcBef>
                          <a:spcPts val="7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sz="2400">
                          <a:solidFill>
                            <a:srgbClr val="000000"/>
                          </a:solidFill>
                          <a:latin typeface="Calibri" panose="020F0502020204030204" pitchFamily="34" charset="0"/>
                          <a:cs typeface="Noto Sans SC Regular" charset="0"/>
                        </a:defRPr>
                      </a:lvl2pPr>
                      <a:lvl3pPr>
                        <a:spcBef>
                          <a:spcPts val="6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sz="2000">
                          <a:solidFill>
                            <a:srgbClr val="000000"/>
                          </a:solidFill>
                          <a:latin typeface="Calibri" panose="020F0502020204030204" pitchFamily="34" charset="0"/>
                          <a:cs typeface="Noto Sans SC Regular" charset="0"/>
                        </a:defRPr>
                      </a:lvl3pPr>
                      <a:lvl4pPr>
                        <a:spcBef>
                          <a:spcPts val="5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4pPr>
                      <a:lvl5pPr>
                        <a:spcBef>
                          <a:spcPts val="5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9pPr>
                    </a:lstStyle>
                    <a:p>
                      <a:pPr marL="106363" marR="0" lvl="0" indent="0" algn="ctr" defTabSz="457200" rtl="0" eaLnBrk="1" fontAlgn="base" latinLnBrk="0" hangingPunct="1">
                        <a:lnSpc>
                          <a:spcPct val="83000"/>
                        </a:lnSpc>
                        <a:spcBef>
                          <a:spcPts val="75"/>
                        </a:spcBef>
                        <a:spcAft>
                          <a:spcPct val="0"/>
                        </a:spcAft>
                        <a:buClrTx/>
                        <a:buSzPct val="100000"/>
                        <a:buFontTx/>
                        <a:buNone/>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pPr>
                      <a:r>
                        <a:rPr kumimoji="0" lang="en-US" altLang="en-US" sz="1300" b="1" u="none" strike="noStrike" cap="none" normalizeH="0" baseline="0" dirty="0">
                          <a:ln>
                            <a:noFill/>
                          </a:ln>
                          <a:effectLst/>
                        </a:rPr>
                        <a:t>2016</a:t>
                      </a:r>
                      <a:endParaRPr kumimoji="0" lang="en-US" altLang="en-US" sz="1300" b="1" i="0" u="none" strike="noStrike" cap="none" normalizeH="0" baseline="0" dirty="0">
                        <a:ln>
                          <a:noFill/>
                        </a:ln>
                        <a:solidFill>
                          <a:srgbClr val="000000"/>
                        </a:solidFill>
                        <a:effectLst/>
                        <a:latin typeface="Calibri" panose="020F0502020204030204" pitchFamily="34" charset="0"/>
                        <a:cs typeface="Calibri" panose="020F0502020204030204" pitchFamily="34" charset="0"/>
                      </a:endParaRPr>
                    </a:p>
                  </a:txBody>
                  <a:tcPr marL="0" marR="0" marT="27540" marB="0" horzOverflow="overflow"/>
                </a:tc>
                <a:tc>
                  <a:txBody>
                    <a:bodyPr/>
                    <a:lstStyle>
                      <a:lvl1pPr marL="107950">
                        <a:spcBef>
                          <a:spcPts val="8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sz="2800">
                          <a:solidFill>
                            <a:srgbClr val="000000"/>
                          </a:solidFill>
                          <a:latin typeface="Calibri" panose="020F0502020204030204" pitchFamily="34" charset="0"/>
                          <a:cs typeface="Noto Sans SC Regular" charset="0"/>
                        </a:defRPr>
                      </a:lvl1pPr>
                      <a:lvl2pPr>
                        <a:spcBef>
                          <a:spcPts val="7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sz="2400">
                          <a:solidFill>
                            <a:srgbClr val="000000"/>
                          </a:solidFill>
                          <a:latin typeface="Calibri" panose="020F0502020204030204" pitchFamily="34" charset="0"/>
                          <a:cs typeface="Noto Sans SC Regular" charset="0"/>
                        </a:defRPr>
                      </a:lvl2pPr>
                      <a:lvl3pPr>
                        <a:spcBef>
                          <a:spcPts val="6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sz="2000">
                          <a:solidFill>
                            <a:srgbClr val="000000"/>
                          </a:solidFill>
                          <a:latin typeface="Calibri" panose="020F0502020204030204" pitchFamily="34" charset="0"/>
                          <a:cs typeface="Noto Sans SC Regular" charset="0"/>
                        </a:defRPr>
                      </a:lvl3pPr>
                      <a:lvl4pPr>
                        <a:spcBef>
                          <a:spcPts val="5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4pPr>
                      <a:lvl5pPr>
                        <a:spcBef>
                          <a:spcPts val="5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9pPr>
                    </a:lstStyle>
                    <a:p>
                      <a:pPr marL="107950" marR="0" lvl="0" indent="0" algn="ctr" defTabSz="457200" rtl="0" eaLnBrk="1" fontAlgn="base" latinLnBrk="0" hangingPunct="1">
                        <a:lnSpc>
                          <a:spcPct val="83000"/>
                        </a:lnSpc>
                        <a:spcBef>
                          <a:spcPts val="75"/>
                        </a:spcBef>
                        <a:spcAft>
                          <a:spcPct val="0"/>
                        </a:spcAft>
                        <a:buClrTx/>
                        <a:buSzPct val="100000"/>
                        <a:buFontTx/>
                        <a:buNone/>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pPr>
                      <a:r>
                        <a:rPr kumimoji="0" lang="en-US" altLang="en-US" sz="1300" b="1" u="none" strike="noStrike" cap="none" normalizeH="0" baseline="0" dirty="0">
                          <a:ln>
                            <a:noFill/>
                          </a:ln>
                          <a:effectLst/>
                        </a:rPr>
                        <a:t>2017</a:t>
                      </a:r>
                      <a:endParaRPr kumimoji="0" lang="en-US" altLang="en-US" sz="1300" b="1" i="0" u="none" strike="noStrike" cap="none" normalizeH="0" baseline="0" dirty="0">
                        <a:ln>
                          <a:noFill/>
                        </a:ln>
                        <a:solidFill>
                          <a:srgbClr val="000000"/>
                        </a:solidFill>
                        <a:effectLst/>
                        <a:latin typeface="Calibri" panose="020F0502020204030204" pitchFamily="34" charset="0"/>
                        <a:cs typeface="Calibri" panose="020F0502020204030204" pitchFamily="34" charset="0"/>
                      </a:endParaRPr>
                    </a:p>
                  </a:txBody>
                  <a:tcPr marL="0" marR="0" marT="27540" marB="0" horzOverflow="overflow"/>
                </a:tc>
                <a:tc>
                  <a:txBody>
                    <a:bodyPr/>
                    <a:lstStyle>
                      <a:lvl1pPr marL="106363">
                        <a:spcBef>
                          <a:spcPts val="8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sz="2800">
                          <a:solidFill>
                            <a:srgbClr val="000000"/>
                          </a:solidFill>
                          <a:latin typeface="Calibri" panose="020F0502020204030204" pitchFamily="34" charset="0"/>
                          <a:cs typeface="Noto Sans SC Regular" charset="0"/>
                        </a:defRPr>
                      </a:lvl1pPr>
                      <a:lvl2pPr>
                        <a:spcBef>
                          <a:spcPts val="7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sz="2400">
                          <a:solidFill>
                            <a:srgbClr val="000000"/>
                          </a:solidFill>
                          <a:latin typeface="Calibri" panose="020F0502020204030204" pitchFamily="34" charset="0"/>
                          <a:cs typeface="Noto Sans SC Regular" charset="0"/>
                        </a:defRPr>
                      </a:lvl2pPr>
                      <a:lvl3pPr>
                        <a:spcBef>
                          <a:spcPts val="6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sz="2000">
                          <a:solidFill>
                            <a:srgbClr val="000000"/>
                          </a:solidFill>
                          <a:latin typeface="Calibri" panose="020F0502020204030204" pitchFamily="34" charset="0"/>
                          <a:cs typeface="Noto Sans SC Regular" charset="0"/>
                        </a:defRPr>
                      </a:lvl3pPr>
                      <a:lvl4pPr>
                        <a:spcBef>
                          <a:spcPts val="5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4pPr>
                      <a:lvl5pPr>
                        <a:spcBef>
                          <a:spcPts val="5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9pPr>
                    </a:lstStyle>
                    <a:p>
                      <a:pPr marL="106363" marR="0" lvl="0" indent="0" algn="ctr" defTabSz="457200" rtl="0" eaLnBrk="1" fontAlgn="base" latinLnBrk="0" hangingPunct="1">
                        <a:lnSpc>
                          <a:spcPct val="83000"/>
                        </a:lnSpc>
                        <a:spcBef>
                          <a:spcPts val="75"/>
                        </a:spcBef>
                        <a:spcAft>
                          <a:spcPct val="0"/>
                        </a:spcAft>
                        <a:buClrTx/>
                        <a:buSzPct val="100000"/>
                        <a:buFontTx/>
                        <a:buNone/>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pPr>
                      <a:r>
                        <a:rPr kumimoji="0" lang="en-US" altLang="en-US" sz="1300" b="1" u="none" strike="noStrike" cap="none" normalizeH="0" baseline="0" dirty="0">
                          <a:ln>
                            <a:noFill/>
                          </a:ln>
                          <a:effectLst/>
                        </a:rPr>
                        <a:t>2018</a:t>
                      </a:r>
                      <a:endParaRPr kumimoji="0" lang="en-US" altLang="en-US" sz="1300" b="1" i="0" u="none" strike="noStrike" cap="none" normalizeH="0" baseline="0" dirty="0">
                        <a:ln>
                          <a:noFill/>
                        </a:ln>
                        <a:solidFill>
                          <a:srgbClr val="000000"/>
                        </a:solidFill>
                        <a:effectLst/>
                        <a:latin typeface="Calibri" panose="020F0502020204030204" pitchFamily="34" charset="0"/>
                        <a:cs typeface="Calibri" panose="020F0502020204030204" pitchFamily="34" charset="0"/>
                      </a:endParaRPr>
                    </a:p>
                  </a:txBody>
                  <a:tcPr marL="0" marR="0" marT="27540" marB="0" horzOverflow="overflow"/>
                </a:tc>
                <a:extLst>
                  <a:ext uri="{0D108BD9-81ED-4DB2-BD59-A6C34878D82A}">
                    <a16:rowId xmlns:a16="http://schemas.microsoft.com/office/drawing/2014/main" val="3682299666"/>
                  </a:ext>
                </a:extLst>
              </a:tr>
            </a:tbl>
          </a:graphicData>
        </a:graphic>
      </p:graphicFrame>
      <p:sp>
        <p:nvSpPr>
          <p:cNvPr id="48" name="Flowchart: Decision 47">
            <a:extLst>
              <a:ext uri="{FF2B5EF4-FFF2-40B4-BE49-F238E27FC236}">
                <a16:creationId xmlns:a16="http://schemas.microsoft.com/office/drawing/2014/main" id="{D8969CE9-16C6-435E-A2DD-2CB45A577C6B}"/>
              </a:ext>
            </a:extLst>
          </p:cNvPr>
          <p:cNvSpPr/>
          <p:nvPr/>
        </p:nvSpPr>
        <p:spPr>
          <a:xfrm>
            <a:off x="1741574" y="3388688"/>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0" name="TextBox 49">
            <a:extLst>
              <a:ext uri="{FF2B5EF4-FFF2-40B4-BE49-F238E27FC236}">
                <a16:creationId xmlns:a16="http://schemas.microsoft.com/office/drawing/2014/main" id="{DB21BBC0-55C7-4CF2-93F8-4CE1EFF41A63}"/>
              </a:ext>
            </a:extLst>
          </p:cNvPr>
          <p:cNvSpPr txBox="1"/>
          <p:nvPr/>
        </p:nvSpPr>
        <p:spPr>
          <a:xfrm>
            <a:off x="1747070" y="3354001"/>
            <a:ext cx="287104" cy="261610"/>
          </a:xfrm>
          <a:prstGeom prst="rect">
            <a:avLst/>
          </a:prstGeom>
          <a:noFill/>
        </p:spPr>
        <p:txBody>
          <a:bodyPr wrap="square" rtlCol="0">
            <a:spAutoFit/>
          </a:bodyPr>
          <a:lstStyle/>
          <a:p>
            <a:r>
              <a:rPr lang="en-IN" sz="1100" dirty="0">
                <a:solidFill>
                  <a:schemeClr val="bg1"/>
                </a:solidFill>
              </a:rPr>
              <a:t>1</a:t>
            </a:r>
          </a:p>
        </p:txBody>
      </p:sp>
      <p:sp>
        <p:nvSpPr>
          <p:cNvPr id="51" name="Flowchart: Decision 50">
            <a:extLst>
              <a:ext uri="{FF2B5EF4-FFF2-40B4-BE49-F238E27FC236}">
                <a16:creationId xmlns:a16="http://schemas.microsoft.com/office/drawing/2014/main" id="{D8969CE9-16C6-435E-A2DD-2CB45A577C6B}"/>
              </a:ext>
            </a:extLst>
          </p:cNvPr>
          <p:cNvSpPr/>
          <p:nvPr/>
        </p:nvSpPr>
        <p:spPr>
          <a:xfrm>
            <a:off x="3750332" y="3446565"/>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2" name="Flowchart: Decision 51">
            <a:extLst>
              <a:ext uri="{FF2B5EF4-FFF2-40B4-BE49-F238E27FC236}">
                <a16:creationId xmlns:a16="http://schemas.microsoft.com/office/drawing/2014/main" id="{D8969CE9-16C6-435E-A2DD-2CB45A577C6B}"/>
              </a:ext>
            </a:extLst>
          </p:cNvPr>
          <p:cNvSpPr/>
          <p:nvPr/>
        </p:nvSpPr>
        <p:spPr>
          <a:xfrm>
            <a:off x="4977152" y="3163808"/>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5" name="Flowchart: Decision 54">
            <a:extLst>
              <a:ext uri="{FF2B5EF4-FFF2-40B4-BE49-F238E27FC236}">
                <a16:creationId xmlns:a16="http://schemas.microsoft.com/office/drawing/2014/main" id="{D8969CE9-16C6-435E-A2DD-2CB45A577C6B}"/>
              </a:ext>
            </a:extLst>
          </p:cNvPr>
          <p:cNvSpPr/>
          <p:nvPr/>
        </p:nvSpPr>
        <p:spPr>
          <a:xfrm>
            <a:off x="5233676" y="3163808"/>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6" name="Flowchart: Decision 55">
            <a:extLst>
              <a:ext uri="{FF2B5EF4-FFF2-40B4-BE49-F238E27FC236}">
                <a16:creationId xmlns:a16="http://schemas.microsoft.com/office/drawing/2014/main" id="{D8969CE9-16C6-435E-A2DD-2CB45A577C6B}"/>
              </a:ext>
            </a:extLst>
          </p:cNvPr>
          <p:cNvSpPr/>
          <p:nvPr/>
        </p:nvSpPr>
        <p:spPr>
          <a:xfrm>
            <a:off x="5484549" y="3150791"/>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7" name="Flowchart: Decision 56">
            <a:extLst>
              <a:ext uri="{FF2B5EF4-FFF2-40B4-BE49-F238E27FC236}">
                <a16:creationId xmlns:a16="http://schemas.microsoft.com/office/drawing/2014/main" id="{D8969CE9-16C6-435E-A2DD-2CB45A577C6B}"/>
              </a:ext>
            </a:extLst>
          </p:cNvPr>
          <p:cNvSpPr/>
          <p:nvPr/>
        </p:nvSpPr>
        <p:spPr>
          <a:xfrm>
            <a:off x="5745947" y="3150791"/>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3" name="Flowchart: Decision 62">
            <a:extLst>
              <a:ext uri="{FF2B5EF4-FFF2-40B4-BE49-F238E27FC236}">
                <a16:creationId xmlns:a16="http://schemas.microsoft.com/office/drawing/2014/main" id="{D8969CE9-16C6-435E-A2DD-2CB45A577C6B}"/>
              </a:ext>
            </a:extLst>
          </p:cNvPr>
          <p:cNvSpPr/>
          <p:nvPr/>
        </p:nvSpPr>
        <p:spPr>
          <a:xfrm>
            <a:off x="5971741" y="3163808"/>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5" name="Flowchart: Decision 64">
            <a:extLst>
              <a:ext uri="{FF2B5EF4-FFF2-40B4-BE49-F238E27FC236}">
                <a16:creationId xmlns:a16="http://schemas.microsoft.com/office/drawing/2014/main" id="{D8969CE9-16C6-435E-A2DD-2CB45A577C6B}"/>
              </a:ext>
            </a:extLst>
          </p:cNvPr>
          <p:cNvSpPr/>
          <p:nvPr/>
        </p:nvSpPr>
        <p:spPr>
          <a:xfrm>
            <a:off x="4977152" y="3398577"/>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9" name="Flowchart: Decision 68">
            <a:extLst>
              <a:ext uri="{FF2B5EF4-FFF2-40B4-BE49-F238E27FC236}">
                <a16:creationId xmlns:a16="http://schemas.microsoft.com/office/drawing/2014/main" id="{D8969CE9-16C6-435E-A2DD-2CB45A577C6B}"/>
              </a:ext>
            </a:extLst>
          </p:cNvPr>
          <p:cNvSpPr/>
          <p:nvPr/>
        </p:nvSpPr>
        <p:spPr>
          <a:xfrm>
            <a:off x="5233676" y="3398577"/>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0" name="Flowchart: Decision 69">
            <a:extLst>
              <a:ext uri="{FF2B5EF4-FFF2-40B4-BE49-F238E27FC236}">
                <a16:creationId xmlns:a16="http://schemas.microsoft.com/office/drawing/2014/main" id="{D8969CE9-16C6-435E-A2DD-2CB45A577C6B}"/>
              </a:ext>
            </a:extLst>
          </p:cNvPr>
          <p:cNvSpPr/>
          <p:nvPr/>
        </p:nvSpPr>
        <p:spPr>
          <a:xfrm>
            <a:off x="5484549" y="3385560"/>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1" name="Flowchart: Decision 70">
            <a:extLst>
              <a:ext uri="{FF2B5EF4-FFF2-40B4-BE49-F238E27FC236}">
                <a16:creationId xmlns:a16="http://schemas.microsoft.com/office/drawing/2014/main" id="{D8969CE9-16C6-435E-A2DD-2CB45A577C6B}"/>
              </a:ext>
            </a:extLst>
          </p:cNvPr>
          <p:cNvSpPr/>
          <p:nvPr/>
        </p:nvSpPr>
        <p:spPr>
          <a:xfrm>
            <a:off x="5745947" y="3385560"/>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2" name="Flowchart: Decision 71">
            <a:extLst>
              <a:ext uri="{FF2B5EF4-FFF2-40B4-BE49-F238E27FC236}">
                <a16:creationId xmlns:a16="http://schemas.microsoft.com/office/drawing/2014/main" id="{D8969CE9-16C6-435E-A2DD-2CB45A577C6B}"/>
              </a:ext>
            </a:extLst>
          </p:cNvPr>
          <p:cNvSpPr/>
          <p:nvPr/>
        </p:nvSpPr>
        <p:spPr>
          <a:xfrm>
            <a:off x="5971741" y="3398577"/>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3" name="Flowchart: Decision 72">
            <a:extLst>
              <a:ext uri="{FF2B5EF4-FFF2-40B4-BE49-F238E27FC236}">
                <a16:creationId xmlns:a16="http://schemas.microsoft.com/office/drawing/2014/main" id="{D8969CE9-16C6-435E-A2DD-2CB45A577C6B}"/>
              </a:ext>
            </a:extLst>
          </p:cNvPr>
          <p:cNvSpPr/>
          <p:nvPr/>
        </p:nvSpPr>
        <p:spPr>
          <a:xfrm>
            <a:off x="4977152" y="3644574"/>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4" name="Flowchart: Decision 73">
            <a:extLst>
              <a:ext uri="{FF2B5EF4-FFF2-40B4-BE49-F238E27FC236}">
                <a16:creationId xmlns:a16="http://schemas.microsoft.com/office/drawing/2014/main" id="{D8969CE9-16C6-435E-A2DD-2CB45A577C6B}"/>
              </a:ext>
            </a:extLst>
          </p:cNvPr>
          <p:cNvSpPr/>
          <p:nvPr/>
        </p:nvSpPr>
        <p:spPr>
          <a:xfrm>
            <a:off x="5233676" y="3644574"/>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5" name="Flowchart: Decision 74">
            <a:extLst>
              <a:ext uri="{FF2B5EF4-FFF2-40B4-BE49-F238E27FC236}">
                <a16:creationId xmlns:a16="http://schemas.microsoft.com/office/drawing/2014/main" id="{D8969CE9-16C6-435E-A2DD-2CB45A577C6B}"/>
              </a:ext>
            </a:extLst>
          </p:cNvPr>
          <p:cNvSpPr/>
          <p:nvPr/>
        </p:nvSpPr>
        <p:spPr>
          <a:xfrm>
            <a:off x="5484549" y="3631557"/>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6" name="Flowchart: Decision 75">
            <a:extLst>
              <a:ext uri="{FF2B5EF4-FFF2-40B4-BE49-F238E27FC236}">
                <a16:creationId xmlns:a16="http://schemas.microsoft.com/office/drawing/2014/main" id="{D8969CE9-16C6-435E-A2DD-2CB45A577C6B}"/>
              </a:ext>
            </a:extLst>
          </p:cNvPr>
          <p:cNvSpPr/>
          <p:nvPr/>
        </p:nvSpPr>
        <p:spPr>
          <a:xfrm>
            <a:off x="5745947" y="3631557"/>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7" name="Flowchart: Decision 76">
            <a:extLst>
              <a:ext uri="{FF2B5EF4-FFF2-40B4-BE49-F238E27FC236}">
                <a16:creationId xmlns:a16="http://schemas.microsoft.com/office/drawing/2014/main" id="{D8969CE9-16C6-435E-A2DD-2CB45A577C6B}"/>
              </a:ext>
            </a:extLst>
          </p:cNvPr>
          <p:cNvSpPr/>
          <p:nvPr/>
        </p:nvSpPr>
        <p:spPr>
          <a:xfrm>
            <a:off x="5971741" y="3644574"/>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8" name="Flowchart: Decision 77">
            <a:extLst>
              <a:ext uri="{FF2B5EF4-FFF2-40B4-BE49-F238E27FC236}">
                <a16:creationId xmlns:a16="http://schemas.microsoft.com/office/drawing/2014/main" id="{D8969CE9-16C6-435E-A2DD-2CB45A577C6B}"/>
              </a:ext>
            </a:extLst>
          </p:cNvPr>
          <p:cNvSpPr/>
          <p:nvPr/>
        </p:nvSpPr>
        <p:spPr>
          <a:xfrm>
            <a:off x="5494343" y="3860814"/>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9" name="Flowchart: Decision 78">
            <a:extLst>
              <a:ext uri="{FF2B5EF4-FFF2-40B4-BE49-F238E27FC236}">
                <a16:creationId xmlns:a16="http://schemas.microsoft.com/office/drawing/2014/main" id="{D8969CE9-16C6-435E-A2DD-2CB45A577C6B}"/>
              </a:ext>
            </a:extLst>
          </p:cNvPr>
          <p:cNvSpPr/>
          <p:nvPr/>
        </p:nvSpPr>
        <p:spPr>
          <a:xfrm>
            <a:off x="5755741" y="3860814"/>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80" name="Flowchart: Decision 79">
            <a:extLst>
              <a:ext uri="{FF2B5EF4-FFF2-40B4-BE49-F238E27FC236}">
                <a16:creationId xmlns:a16="http://schemas.microsoft.com/office/drawing/2014/main" id="{D8969CE9-16C6-435E-A2DD-2CB45A577C6B}"/>
              </a:ext>
            </a:extLst>
          </p:cNvPr>
          <p:cNvSpPr/>
          <p:nvPr/>
        </p:nvSpPr>
        <p:spPr>
          <a:xfrm>
            <a:off x="6569774" y="3185667"/>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81" name="Flowchart: Decision 80">
            <a:extLst>
              <a:ext uri="{FF2B5EF4-FFF2-40B4-BE49-F238E27FC236}">
                <a16:creationId xmlns:a16="http://schemas.microsoft.com/office/drawing/2014/main" id="{D8969CE9-16C6-435E-A2DD-2CB45A577C6B}"/>
              </a:ext>
            </a:extLst>
          </p:cNvPr>
          <p:cNvSpPr/>
          <p:nvPr/>
        </p:nvSpPr>
        <p:spPr>
          <a:xfrm>
            <a:off x="6826298" y="3185667"/>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82" name="Flowchart: Decision 81">
            <a:extLst>
              <a:ext uri="{FF2B5EF4-FFF2-40B4-BE49-F238E27FC236}">
                <a16:creationId xmlns:a16="http://schemas.microsoft.com/office/drawing/2014/main" id="{D8969CE9-16C6-435E-A2DD-2CB45A577C6B}"/>
              </a:ext>
            </a:extLst>
          </p:cNvPr>
          <p:cNvSpPr/>
          <p:nvPr/>
        </p:nvSpPr>
        <p:spPr>
          <a:xfrm>
            <a:off x="7077171" y="3188692"/>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83" name="Flowchart: Decision 82">
            <a:extLst>
              <a:ext uri="{FF2B5EF4-FFF2-40B4-BE49-F238E27FC236}">
                <a16:creationId xmlns:a16="http://schemas.microsoft.com/office/drawing/2014/main" id="{D8969CE9-16C6-435E-A2DD-2CB45A577C6B}"/>
              </a:ext>
            </a:extLst>
          </p:cNvPr>
          <p:cNvSpPr/>
          <p:nvPr/>
        </p:nvSpPr>
        <p:spPr>
          <a:xfrm>
            <a:off x="6582886" y="3491473"/>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84" name="Flowchart: Decision 83">
            <a:extLst>
              <a:ext uri="{FF2B5EF4-FFF2-40B4-BE49-F238E27FC236}">
                <a16:creationId xmlns:a16="http://schemas.microsoft.com/office/drawing/2014/main" id="{D8969CE9-16C6-435E-A2DD-2CB45A577C6B}"/>
              </a:ext>
            </a:extLst>
          </p:cNvPr>
          <p:cNvSpPr/>
          <p:nvPr/>
        </p:nvSpPr>
        <p:spPr>
          <a:xfrm>
            <a:off x="6842340" y="3490535"/>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85" name="Flowchart: Decision 84">
            <a:extLst>
              <a:ext uri="{FF2B5EF4-FFF2-40B4-BE49-F238E27FC236}">
                <a16:creationId xmlns:a16="http://schemas.microsoft.com/office/drawing/2014/main" id="{D8969CE9-16C6-435E-A2DD-2CB45A577C6B}"/>
              </a:ext>
            </a:extLst>
          </p:cNvPr>
          <p:cNvSpPr/>
          <p:nvPr/>
        </p:nvSpPr>
        <p:spPr>
          <a:xfrm>
            <a:off x="7109254" y="3480425"/>
            <a:ext cx="217753" cy="235717"/>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86" name="Flowchart: Decision 85">
            <a:extLst>
              <a:ext uri="{FF2B5EF4-FFF2-40B4-BE49-F238E27FC236}">
                <a16:creationId xmlns:a16="http://schemas.microsoft.com/office/drawing/2014/main" id="{D8969CE9-16C6-435E-A2DD-2CB45A577C6B}"/>
              </a:ext>
            </a:extLst>
          </p:cNvPr>
          <p:cNvSpPr/>
          <p:nvPr/>
        </p:nvSpPr>
        <p:spPr>
          <a:xfrm>
            <a:off x="8161606" y="3212574"/>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87" name="Flowchart: Decision 86">
            <a:extLst>
              <a:ext uri="{FF2B5EF4-FFF2-40B4-BE49-F238E27FC236}">
                <a16:creationId xmlns:a16="http://schemas.microsoft.com/office/drawing/2014/main" id="{D8969CE9-16C6-435E-A2DD-2CB45A577C6B}"/>
              </a:ext>
            </a:extLst>
          </p:cNvPr>
          <p:cNvSpPr/>
          <p:nvPr/>
        </p:nvSpPr>
        <p:spPr>
          <a:xfrm>
            <a:off x="8418130" y="3212574"/>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88" name="Flowchart: Decision 87">
            <a:extLst>
              <a:ext uri="{FF2B5EF4-FFF2-40B4-BE49-F238E27FC236}">
                <a16:creationId xmlns:a16="http://schemas.microsoft.com/office/drawing/2014/main" id="{D8969CE9-16C6-435E-A2DD-2CB45A577C6B}"/>
              </a:ext>
            </a:extLst>
          </p:cNvPr>
          <p:cNvSpPr/>
          <p:nvPr/>
        </p:nvSpPr>
        <p:spPr>
          <a:xfrm>
            <a:off x="8669003" y="3199557"/>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89" name="Flowchart: Decision 88">
            <a:extLst>
              <a:ext uri="{FF2B5EF4-FFF2-40B4-BE49-F238E27FC236}">
                <a16:creationId xmlns:a16="http://schemas.microsoft.com/office/drawing/2014/main" id="{D8969CE9-16C6-435E-A2DD-2CB45A577C6B}"/>
              </a:ext>
            </a:extLst>
          </p:cNvPr>
          <p:cNvSpPr/>
          <p:nvPr/>
        </p:nvSpPr>
        <p:spPr>
          <a:xfrm>
            <a:off x="8930401" y="3199557"/>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0" name="Flowchart: Decision 89">
            <a:extLst>
              <a:ext uri="{FF2B5EF4-FFF2-40B4-BE49-F238E27FC236}">
                <a16:creationId xmlns:a16="http://schemas.microsoft.com/office/drawing/2014/main" id="{D8969CE9-16C6-435E-A2DD-2CB45A577C6B}"/>
              </a:ext>
            </a:extLst>
          </p:cNvPr>
          <p:cNvSpPr/>
          <p:nvPr/>
        </p:nvSpPr>
        <p:spPr>
          <a:xfrm>
            <a:off x="8161606" y="3693340"/>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1" name="Flowchart: Decision 90">
            <a:extLst>
              <a:ext uri="{FF2B5EF4-FFF2-40B4-BE49-F238E27FC236}">
                <a16:creationId xmlns:a16="http://schemas.microsoft.com/office/drawing/2014/main" id="{D8969CE9-16C6-435E-A2DD-2CB45A577C6B}"/>
              </a:ext>
            </a:extLst>
          </p:cNvPr>
          <p:cNvSpPr/>
          <p:nvPr/>
        </p:nvSpPr>
        <p:spPr>
          <a:xfrm>
            <a:off x="8418130" y="3693340"/>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2" name="Flowchart: Decision 91">
            <a:extLst>
              <a:ext uri="{FF2B5EF4-FFF2-40B4-BE49-F238E27FC236}">
                <a16:creationId xmlns:a16="http://schemas.microsoft.com/office/drawing/2014/main" id="{D8969CE9-16C6-435E-A2DD-2CB45A577C6B}"/>
              </a:ext>
            </a:extLst>
          </p:cNvPr>
          <p:cNvSpPr/>
          <p:nvPr/>
        </p:nvSpPr>
        <p:spPr>
          <a:xfrm>
            <a:off x="8669003" y="3680323"/>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3" name="Flowchart: Decision 92">
            <a:extLst>
              <a:ext uri="{FF2B5EF4-FFF2-40B4-BE49-F238E27FC236}">
                <a16:creationId xmlns:a16="http://schemas.microsoft.com/office/drawing/2014/main" id="{D8969CE9-16C6-435E-A2DD-2CB45A577C6B}"/>
              </a:ext>
            </a:extLst>
          </p:cNvPr>
          <p:cNvSpPr/>
          <p:nvPr/>
        </p:nvSpPr>
        <p:spPr>
          <a:xfrm>
            <a:off x="8930401" y="3680323"/>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4" name="TextBox 93">
            <a:extLst>
              <a:ext uri="{FF2B5EF4-FFF2-40B4-BE49-F238E27FC236}">
                <a16:creationId xmlns:a16="http://schemas.microsoft.com/office/drawing/2014/main" id="{DB21BBC0-55C7-4CF2-93F8-4CE1EFF41A63}"/>
              </a:ext>
            </a:extLst>
          </p:cNvPr>
          <p:cNvSpPr txBox="1"/>
          <p:nvPr/>
        </p:nvSpPr>
        <p:spPr>
          <a:xfrm>
            <a:off x="3743307" y="3437248"/>
            <a:ext cx="225936" cy="261610"/>
          </a:xfrm>
          <a:prstGeom prst="rect">
            <a:avLst/>
          </a:prstGeom>
          <a:noFill/>
        </p:spPr>
        <p:txBody>
          <a:bodyPr wrap="square" rtlCol="0">
            <a:spAutoFit/>
          </a:bodyPr>
          <a:lstStyle/>
          <a:p>
            <a:r>
              <a:rPr lang="en-IN" sz="1100" dirty="0">
                <a:solidFill>
                  <a:schemeClr val="bg1"/>
                </a:solidFill>
              </a:rPr>
              <a:t>2</a:t>
            </a:r>
          </a:p>
        </p:txBody>
      </p:sp>
      <p:sp>
        <p:nvSpPr>
          <p:cNvPr id="95" name="TextBox 94">
            <a:extLst>
              <a:ext uri="{FF2B5EF4-FFF2-40B4-BE49-F238E27FC236}">
                <a16:creationId xmlns:a16="http://schemas.microsoft.com/office/drawing/2014/main" id="{DB21BBC0-55C7-4CF2-93F8-4CE1EFF41A63}"/>
              </a:ext>
            </a:extLst>
          </p:cNvPr>
          <p:cNvSpPr txBox="1"/>
          <p:nvPr/>
        </p:nvSpPr>
        <p:spPr>
          <a:xfrm>
            <a:off x="4970056" y="3147853"/>
            <a:ext cx="287104" cy="261610"/>
          </a:xfrm>
          <a:prstGeom prst="rect">
            <a:avLst/>
          </a:prstGeom>
          <a:noFill/>
        </p:spPr>
        <p:txBody>
          <a:bodyPr wrap="square" rtlCol="0">
            <a:spAutoFit/>
          </a:bodyPr>
          <a:lstStyle/>
          <a:p>
            <a:r>
              <a:rPr lang="en-IN" sz="1100" dirty="0">
                <a:solidFill>
                  <a:schemeClr val="bg1"/>
                </a:solidFill>
              </a:rPr>
              <a:t>3</a:t>
            </a:r>
          </a:p>
        </p:txBody>
      </p:sp>
      <p:sp>
        <p:nvSpPr>
          <p:cNvPr id="96" name="TextBox 95">
            <a:extLst>
              <a:ext uri="{FF2B5EF4-FFF2-40B4-BE49-F238E27FC236}">
                <a16:creationId xmlns:a16="http://schemas.microsoft.com/office/drawing/2014/main" id="{DB21BBC0-55C7-4CF2-93F8-4CE1EFF41A63}"/>
              </a:ext>
            </a:extLst>
          </p:cNvPr>
          <p:cNvSpPr txBox="1"/>
          <p:nvPr/>
        </p:nvSpPr>
        <p:spPr>
          <a:xfrm>
            <a:off x="5235188" y="3140829"/>
            <a:ext cx="287104" cy="261610"/>
          </a:xfrm>
          <a:prstGeom prst="rect">
            <a:avLst/>
          </a:prstGeom>
          <a:noFill/>
        </p:spPr>
        <p:txBody>
          <a:bodyPr wrap="square" rtlCol="0">
            <a:spAutoFit/>
          </a:bodyPr>
          <a:lstStyle/>
          <a:p>
            <a:r>
              <a:rPr lang="en-IN" sz="1100" dirty="0">
                <a:solidFill>
                  <a:schemeClr val="bg1"/>
                </a:solidFill>
              </a:rPr>
              <a:t>7</a:t>
            </a:r>
          </a:p>
        </p:txBody>
      </p:sp>
      <p:sp>
        <p:nvSpPr>
          <p:cNvPr id="97" name="TextBox 96">
            <a:extLst>
              <a:ext uri="{FF2B5EF4-FFF2-40B4-BE49-F238E27FC236}">
                <a16:creationId xmlns:a16="http://schemas.microsoft.com/office/drawing/2014/main" id="{DB21BBC0-55C7-4CF2-93F8-4CE1EFF41A63}"/>
              </a:ext>
            </a:extLst>
          </p:cNvPr>
          <p:cNvSpPr txBox="1"/>
          <p:nvPr/>
        </p:nvSpPr>
        <p:spPr>
          <a:xfrm>
            <a:off x="5435571" y="3131811"/>
            <a:ext cx="367750" cy="261610"/>
          </a:xfrm>
          <a:prstGeom prst="rect">
            <a:avLst/>
          </a:prstGeom>
          <a:noFill/>
        </p:spPr>
        <p:txBody>
          <a:bodyPr wrap="square" rtlCol="0">
            <a:spAutoFit/>
          </a:bodyPr>
          <a:lstStyle/>
          <a:p>
            <a:r>
              <a:rPr lang="en-IN" sz="1100" dirty="0">
                <a:solidFill>
                  <a:schemeClr val="bg1"/>
                </a:solidFill>
              </a:rPr>
              <a:t>11</a:t>
            </a:r>
          </a:p>
        </p:txBody>
      </p:sp>
      <p:sp>
        <p:nvSpPr>
          <p:cNvPr id="98" name="TextBox 97">
            <a:extLst>
              <a:ext uri="{FF2B5EF4-FFF2-40B4-BE49-F238E27FC236}">
                <a16:creationId xmlns:a16="http://schemas.microsoft.com/office/drawing/2014/main" id="{DB21BBC0-55C7-4CF2-93F8-4CE1EFF41A63}"/>
              </a:ext>
            </a:extLst>
          </p:cNvPr>
          <p:cNvSpPr txBox="1"/>
          <p:nvPr/>
        </p:nvSpPr>
        <p:spPr>
          <a:xfrm>
            <a:off x="5700933" y="3139054"/>
            <a:ext cx="367750" cy="261610"/>
          </a:xfrm>
          <a:prstGeom prst="rect">
            <a:avLst/>
          </a:prstGeom>
          <a:noFill/>
        </p:spPr>
        <p:txBody>
          <a:bodyPr wrap="square" rtlCol="0">
            <a:spAutoFit/>
          </a:bodyPr>
          <a:lstStyle/>
          <a:p>
            <a:r>
              <a:rPr lang="en-IN" sz="1100" dirty="0">
                <a:solidFill>
                  <a:schemeClr val="bg1"/>
                </a:solidFill>
              </a:rPr>
              <a:t>15</a:t>
            </a:r>
          </a:p>
        </p:txBody>
      </p:sp>
      <p:sp>
        <p:nvSpPr>
          <p:cNvPr id="99" name="TextBox 98">
            <a:extLst>
              <a:ext uri="{FF2B5EF4-FFF2-40B4-BE49-F238E27FC236}">
                <a16:creationId xmlns:a16="http://schemas.microsoft.com/office/drawing/2014/main" id="{DB21BBC0-55C7-4CF2-93F8-4CE1EFF41A63}"/>
              </a:ext>
            </a:extLst>
          </p:cNvPr>
          <p:cNvSpPr txBox="1"/>
          <p:nvPr/>
        </p:nvSpPr>
        <p:spPr>
          <a:xfrm>
            <a:off x="5933365" y="3146758"/>
            <a:ext cx="367750" cy="261610"/>
          </a:xfrm>
          <a:prstGeom prst="rect">
            <a:avLst/>
          </a:prstGeom>
          <a:noFill/>
        </p:spPr>
        <p:txBody>
          <a:bodyPr wrap="square" rtlCol="0">
            <a:spAutoFit/>
          </a:bodyPr>
          <a:lstStyle/>
          <a:p>
            <a:r>
              <a:rPr lang="en-IN" sz="1100" dirty="0">
                <a:solidFill>
                  <a:schemeClr val="bg1"/>
                </a:solidFill>
              </a:rPr>
              <a:t>19</a:t>
            </a:r>
          </a:p>
        </p:txBody>
      </p:sp>
      <p:sp>
        <p:nvSpPr>
          <p:cNvPr id="100" name="TextBox 99">
            <a:extLst>
              <a:ext uri="{FF2B5EF4-FFF2-40B4-BE49-F238E27FC236}">
                <a16:creationId xmlns:a16="http://schemas.microsoft.com/office/drawing/2014/main" id="{DB21BBC0-55C7-4CF2-93F8-4CE1EFF41A63}"/>
              </a:ext>
            </a:extLst>
          </p:cNvPr>
          <p:cNvSpPr txBox="1"/>
          <p:nvPr/>
        </p:nvSpPr>
        <p:spPr>
          <a:xfrm>
            <a:off x="4958269" y="3381833"/>
            <a:ext cx="287104" cy="261610"/>
          </a:xfrm>
          <a:prstGeom prst="rect">
            <a:avLst/>
          </a:prstGeom>
          <a:noFill/>
        </p:spPr>
        <p:txBody>
          <a:bodyPr wrap="square" rtlCol="0">
            <a:spAutoFit/>
          </a:bodyPr>
          <a:lstStyle/>
          <a:p>
            <a:r>
              <a:rPr lang="en-IN" sz="1100" dirty="0">
                <a:solidFill>
                  <a:schemeClr val="bg1"/>
                </a:solidFill>
              </a:rPr>
              <a:t>4</a:t>
            </a:r>
          </a:p>
        </p:txBody>
      </p:sp>
      <p:sp>
        <p:nvSpPr>
          <p:cNvPr id="101" name="TextBox 100">
            <a:extLst>
              <a:ext uri="{FF2B5EF4-FFF2-40B4-BE49-F238E27FC236}">
                <a16:creationId xmlns:a16="http://schemas.microsoft.com/office/drawing/2014/main" id="{DB21BBC0-55C7-4CF2-93F8-4CE1EFF41A63}"/>
              </a:ext>
            </a:extLst>
          </p:cNvPr>
          <p:cNvSpPr txBox="1"/>
          <p:nvPr/>
        </p:nvSpPr>
        <p:spPr>
          <a:xfrm>
            <a:off x="5223401" y="3374809"/>
            <a:ext cx="287104" cy="261610"/>
          </a:xfrm>
          <a:prstGeom prst="rect">
            <a:avLst/>
          </a:prstGeom>
          <a:noFill/>
        </p:spPr>
        <p:txBody>
          <a:bodyPr wrap="square" rtlCol="0">
            <a:spAutoFit/>
          </a:bodyPr>
          <a:lstStyle/>
          <a:p>
            <a:r>
              <a:rPr lang="en-IN" sz="1100" dirty="0">
                <a:solidFill>
                  <a:schemeClr val="bg1"/>
                </a:solidFill>
              </a:rPr>
              <a:t>8</a:t>
            </a:r>
          </a:p>
        </p:txBody>
      </p:sp>
      <p:sp>
        <p:nvSpPr>
          <p:cNvPr id="102" name="TextBox 101">
            <a:extLst>
              <a:ext uri="{FF2B5EF4-FFF2-40B4-BE49-F238E27FC236}">
                <a16:creationId xmlns:a16="http://schemas.microsoft.com/office/drawing/2014/main" id="{DB21BBC0-55C7-4CF2-93F8-4CE1EFF41A63}"/>
              </a:ext>
            </a:extLst>
          </p:cNvPr>
          <p:cNvSpPr txBox="1"/>
          <p:nvPr/>
        </p:nvSpPr>
        <p:spPr>
          <a:xfrm>
            <a:off x="5439826" y="3381833"/>
            <a:ext cx="367750" cy="261610"/>
          </a:xfrm>
          <a:prstGeom prst="rect">
            <a:avLst/>
          </a:prstGeom>
          <a:noFill/>
        </p:spPr>
        <p:txBody>
          <a:bodyPr wrap="square" rtlCol="0">
            <a:spAutoFit/>
          </a:bodyPr>
          <a:lstStyle/>
          <a:p>
            <a:r>
              <a:rPr lang="en-IN" sz="1100" dirty="0">
                <a:solidFill>
                  <a:schemeClr val="bg1"/>
                </a:solidFill>
              </a:rPr>
              <a:t>12</a:t>
            </a:r>
          </a:p>
        </p:txBody>
      </p:sp>
      <p:sp>
        <p:nvSpPr>
          <p:cNvPr id="103" name="TextBox 102">
            <a:extLst>
              <a:ext uri="{FF2B5EF4-FFF2-40B4-BE49-F238E27FC236}">
                <a16:creationId xmlns:a16="http://schemas.microsoft.com/office/drawing/2014/main" id="{DB21BBC0-55C7-4CF2-93F8-4CE1EFF41A63}"/>
              </a:ext>
            </a:extLst>
          </p:cNvPr>
          <p:cNvSpPr txBox="1"/>
          <p:nvPr/>
        </p:nvSpPr>
        <p:spPr>
          <a:xfrm>
            <a:off x="5705188" y="3356992"/>
            <a:ext cx="367750" cy="261610"/>
          </a:xfrm>
          <a:prstGeom prst="rect">
            <a:avLst/>
          </a:prstGeom>
          <a:noFill/>
        </p:spPr>
        <p:txBody>
          <a:bodyPr wrap="square" rtlCol="0">
            <a:spAutoFit/>
          </a:bodyPr>
          <a:lstStyle/>
          <a:p>
            <a:r>
              <a:rPr lang="en-IN" sz="1100" dirty="0">
                <a:solidFill>
                  <a:schemeClr val="bg1"/>
                </a:solidFill>
              </a:rPr>
              <a:t>16</a:t>
            </a:r>
          </a:p>
        </p:txBody>
      </p:sp>
      <p:sp>
        <p:nvSpPr>
          <p:cNvPr id="104" name="TextBox 103">
            <a:extLst>
              <a:ext uri="{FF2B5EF4-FFF2-40B4-BE49-F238E27FC236}">
                <a16:creationId xmlns:a16="http://schemas.microsoft.com/office/drawing/2014/main" id="{DB21BBC0-55C7-4CF2-93F8-4CE1EFF41A63}"/>
              </a:ext>
            </a:extLst>
          </p:cNvPr>
          <p:cNvSpPr txBox="1"/>
          <p:nvPr/>
        </p:nvSpPr>
        <p:spPr>
          <a:xfrm>
            <a:off x="5921578" y="3396780"/>
            <a:ext cx="367750" cy="261610"/>
          </a:xfrm>
          <a:prstGeom prst="rect">
            <a:avLst/>
          </a:prstGeom>
          <a:noFill/>
        </p:spPr>
        <p:txBody>
          <a:bodyPr wrap="square" rtlCol="0">
            <a:spAutoFit/>
          </a:bodyPr>
          <a:lstStyle/>
          <a:p>
            <a:r>
              <a:rPr lang="en-IN" sz="1100" dirty="0">
                <a:solidFill>
                  <a:schemeClr val="bg1"/>
                </a:solidFill>
              </a:rPr>
              <a:t>20</a:t>
            </a:r>
          </a:p>
        </p:txBody>
      </p:sp>
      <p:sp>
        <p:nvSpPr>
          <p:cNvPr id="105" name="TextBox 104">
            <a:extLst>
              <a:ext uri="{FF2B5EF4-FFF2-40B4-BE49-F238E27FC236}">
                <a16:creationId xmlns:a16="http://schemas.microsoft.com/office/drawing/2014/main" id="{DB21BBC0-55C7-4CF2-93F8-4CE1EFF41A63}"/>
              </a:ext>
            </a:extLst>
          </p:cNvPr>
          <p:cNvSpPr txBox="1"/>
          <p:nvPr/>
        </p:nvSpPr>
        <p:spPr>
          <a:xfrm>
            <a:off x="4967679" y="3630420"/>
            <a:ext cx="287104" cy="261610"/>
          </a:xfrm>
          <a:prstGeom prst="rect">
            <a:avLst/>
          </a:prstGeom>
          <a:noFill/>
        </p:spPr>
        <p:txBody>
          <a:bodyPr wrap="square" rtlCol="0">
            <a:spAutoFit/>
          </a:bodyPr>
          <a:lstStyle/>
          <a:p>
            <a:r>
              <a:rPr lang="en-IN" sz="1100" dirty="0">
                <a:solidFill>
                  <a:schemeClr val="bg1"/>
                </a:solidFill>
              </a:rPr>
              <a:t>5</a:t>
            </a:r>
          </a:p>
        </p:txBody>
      </p:sp>
      <p:sp>
        <p:nvSpPr>
          <p:cNvPr id="106" name="TextBox 105">
            <a:extLst>
              <a:ext uri="{FF2B5EF4-FFF2-40B4-BE49-F238E27FC236}">
                <a16:creationId xmlns:a16="http://schemas.microsoft.com/office/drawing/2014/main" id="{DB21BBC0-55C7-4CF2-93F8-4CE1EFF41A63}"/>
              </a:ext>
            </a:extLst>
          </p:cNvPr>
          <p:cNvSpPr txBox="1"/>
          <p:nvPr/>
        </p:nvSpPr>
        <p:spPr>
          <a:xfrm>
            <a:off x="5232811" y="3623396"/>
            <a:ext cx="287104" cy="261610"/>
          </a:xfrm>
          <a:prstGeom prst="rect">
            <a:avLst/>
          </a:prstGeom>
          <a:noFill/>
        </p:spPr>
        <p:txBody>
          <a:bodyPr wrap="square" rtlCol="0">
            <a:spAutoFit/>
          </a:bodyPr>
          <a:lstStyle/>
          <a:p>
            <a:r>
              <a:rPr lang="en-IN" sz="1100" dirty="0">
                <a:solidFill>
                  <a:schemeClr val="bg1"/>
                </a:solidFill>
              </a:rPr>
              <a:t>9</a:t>
            </a:r>
          </a:p>
        </p:txBody>
      </p:sp>
      <p:sp>
        <p:nvSpPr>
          <p:cNvPr id="107" name="TextBox 106">
            <a:extLst>
              <a:ext uri="{FF2B5EF4-FFF2-40B4-BE49-F238E27FC236}">
                <a16:creationId xmlns:a16="http://schemas.microsoft.com/office/drawing/2014/main" id="{DB21BBC0-55C7-4CF2-93F8-4CE1EFF41A63}"/>
              </a:ext>
            </a:extLst>
          </p:cNvPr>
          <p:cNvSpPr txBox="1"/>
          <p:nvPr/>
        </p:nvSpPr>
        <p:spPr>
          <a:xfrm>
            <a:off x="5449236" y="3614378"/>
            <a:ext cx="367750" cy="261610"/>
          </a:xfrm>
          <a:prstGeom prst="rect">
            <a:avLst/>
          </a:prstGeom>
          <a:noFill/>
        </p:spPr>
        <p:txBody>
          <a:bodyPr wrap="square" rtlCol="0">
            <a:spAutoFit/>
          </a:bodyPr>
          <a:lstStyle/>
          <a:p>
            <a:r>
              <a:rPr lang="en-IN" sz="1100" dirty="0">
                <a:solidFill>
                  <a:schemeClr val="bg1"/>
                </a:solidFill>
              </a:rPr>
              <a:t>13</a:t>
            </a:r>
          </a:p>
        </p:txBody>
      </p:sp>
      <p:sp>
        <p:nvSpPr>
          <p:cNvPr id="108" name="TextBox 107">
            <a:extLst>
              <a:ext uri="{FF2B5EF4-FFF2-40B4-BE49-F238E27FC236}">
                <a16:creationId xmlns:a16="http://schemas.microsoft.com/office/drawing/2014/main" id="{DB21BBC0-55C7-4CF2-93F8-4CE1EFF41A63}"/>
              </a:ext>
            </a:extLst>
          </p:cNvPr>
          <p:cNvSpPr txBox="1"/>
          <p:nvPr/>
        </p:nvSpPr>
        <p:spPr>
          <a:xfrm>
            <a:off x="5698556" y="3621621"/>
            <a:ext cx="367750" cy="261610"/>
          </a:xfrm>
          <a:prstGeom prst="rect">
            <a:avLst/>
          </a:prstGeom>
          <a:noFill/>
        </p:spPr>
        <p:txBody>
          <a:bodyPr wrap="square" rtlCol="0">
            <a:spAutoFit/>
          </a:bodyPr>
          <a:lstStyle/>
          <a:p>
            <a:r>
              <a:rPr lang="en-IN" sz="1100" dirty="0">
                <a:solidFill>
                  <a:schemeClr val="bg1"/>
                </a:solidFill>
              </a:rPr>
              <a:t>17</a:t>
            </a:r>
          </a:p>
        </p:txBody>
      </p:sp>
      <p:sp>
        <p:nvSpPr>
          <p:cNvPr id="109" name="TextBox 108">
            <a:extLst>
              <a:ext uri="{FF2B5EF4-FFF2-40B4-BE49-F238E27FC236}">
                <a16:creationId xmlns:a16="http://schemas.microsoft.com/office/drawing/2014/main" id="{DB21BBC0-55C7-4CF2-93F8-4CE1EFF41A63}"/>
              </a:ext>
            </a:extLst>
          </p:cNvPr>
          <p:cNvSpPr txBox="1"/>
          <p:nvPr/>
        </p:nvSpPr>
        <p:spPr>
          <a:xfrm>
            <a:off x="5930988" y="3629325"/>
            <a:ext cx="367750" cy="261610"/>
          </a:xfrm>
          <a:prstGeom prst="rect">
            <a:avLst/>
          </a:prstGeom>
          <a:noFill/>
        </p:spPr>
        <p:txBody>
          <a:bodyPr wrap="square" rtlCol="0">
            <a:spAutoFit/>
          </a:bodyPr>
          <a:lstStyle/>
          <a:p>
            <a:r>
              <a:rPr lang="en-IN" sz="1100" dirty="0">
                <a:solidFill>
                  <a:schemeClr val="bg1"/>
                </a:solidFill>
              </a:rPr>
              <a:t>21</a:t>
            </a:r>
          </a:p>
        </p:txBody>
      </p:sp>
      <p:sp>
        <p:nvSpPr>
          <p:cNvPr id="110" name="TextBox 109">
            <a:extLst>
              <a:ext uri="{FF2B5EF4-FFF2-40B4-BE49-F238E27FC236}">
                <a16:creationId xmlns:a16="http://schemas.microsoft.com/office/drawing/2014/main" id="{DB21BBC0-55C7-4CF2-93F8-4CE1EFF41A63}"/>
              </a:ext>
            </a:extLst>
          </p:cNvPr>
          <p:cNvSpPr txBox="1"/>
          <p:nvPr/>
        </p:nvSpPr>
        <p:spPr>
          <a:xfrm>
            <a:off x="8115418" y="3675455"/>
            <a:ext cx="367750" cy="261610"/>
          </a:xfrm>
          <a:prstGeom prst="rect">
            <a:avLst/>
          </a:prstGeom>
          <a:noFill/>
        </p:spPr>
        <p:txBody>
          <a:bodyPr wrap="square" rtlCol="0">
            <a:spAutoFit/>
          </a:bodyPr>
          <a:lstStyle/>
          <a:p>
            <a:r>
              <a:rPr lang="en-IN" sz="1100" dirty="0">
                <a:solidFill>
                  <a:schemeClr val="bg1"/>
                </a:solidFill>
              </a:rPr>
              <a:t>33</a:t>
            </a:r>
          </a:p>
        </p:txBody>
      </p:sp>
      <p:sp>
        <p:nvSpPr>
          <p:cNvPr id="111" name="TextBox 110">
            <a:extLst>
              <a:ext uri="{FF2B5EF4-FFF2-40B4-BE49-F238E27FC236}">
                <a16:creationId xmlns:a16="http://schemas.microsoft.com/office/drawing/2014/main" id="{DB21BBC0-55C7-4CF2-93F8-4CE1EFF41A63}"/>
              </a:ext>
            </a:extLst>
          </p:cNvPr>
          <p:cNvSpPr txBox="1"/>
          <p:nvPr/>
        </p:nvSpPr>
        <p:spPr>
          <a:xfrm>
            <a:off x="8384821" y="3669945"/>
            <a:ext cx="367750" cy="261610"/>
          </a:xfrm>
          <a:prstGeom prst="rect">
            <a:avLst/>
          </a:prstGeom>
          <a:noFill/>
        </p:spPr>
        <p:txBody>
          <a:bodyPr wrap="square" rtlCol="0">
            <a:spAutoFit/>
          </a:bodyPr>
          <a:lstStyle/>
          <a:p>
            <a:r>
              <a:rPr lang="en-IN" sz="1100" dirty="0">
                <a:solidFill>
                  <a:schemeClr val="bg1"/>
                </a:solidFill>
              </a:rPr>
              <a:t>34</a:t>
            </a:r>
          </a:p>
        </p:txBody>
      </p:sp>
      <p:sp>
        <p:nvSpPr>
          <p:cNvPr id="112" name="TextBox 111">
            <a:extLst>
              <a:ext uri="{FF2B5EF4-FFF2-40B4-BE49-F238E27FC236}">
                <a16:creationId xmlns:a16="http://schemas.microsoft.com/office/drawing/2014/main" id="{DB21BBC0-55C7-4CF2-93F8-4CE1EFF41A63}"/>
              </a:ext>
            </a:extLst>
          </p:cNvPr>
          <p:cNvSpPr txBox="1"/>
          <p:nvPr/>
        </p:nvSpPr>
        <p:spPr>
          <a:xfrm>
            <a:off x="8633581" y="3675455"/>
            <a:ext cx="367750" cy="261610"/>
          </a:xfrm>
          <a:prstGeom prst="rect">
            <a:avLst/>
          </a:prstGeom>
          <a:noFill/>
        </p:spPr>
        <p:txBody>
          <a:bodyPr wrap="square" rtlCol="0">
            <a:spAutoFit/>
          </a:bodyPr>
          <a:lstStyle/>
          <a:p>
            <a:r>
              <a:rPr lang="en-IN" sz="1100" dirty="0">
                <a:solidFill>
                  <a:schemeClr val="bg1"/>
                </a:solidFill>
              </a:rPr>
              <a:t>35</a:t>
            </a:r>
          </a:p>
        </p:txBody>
      </p:sp>
      <p:sp>
        <p:nvSpPr>
          <p:cNvPr id="113" name="TextBox 112">
            <a:extLst>
              <a:ext uri="{FF2B5EF4-FFF2-40B4-BE49-F238E27FC236}">
                <a16:creationId xmlns:a16="http://schemas.microsoft.com/office/drawing/2014/main" id="{DB21BBC0-55C7-4CF2-93F8-4CE1EFF41A63}"/>
              </a:ext>
            </a:extLst>
          </p:cNvPr>
          <p:cNvSpPr txBox="1"/>
          <p:nvPr/>
        </p:nvSpPr>
        <p:spPr>
          <a:xfrm>
            <a:off x="8896248" y="3666610"/>
            <a:ext cx="367750" cy="261610"/>
          </a:xfrm>
          <a:prstGeom prst="rect">
            <a:avLst/>
          </a:prstGeom>
          <a:noFill/>
        </p:spPr>
        <p:txBody>
          <a:bodyPr wrap="square" rtlCol="0">
            <a:spAutoFit/>
          </a:bodyPr>
          <a:lstStyle/>
          <a:p>
            <a:r>
              <a:rPr lang="en-IN" sz="1100" dirty="0">
                <a:solidFill>
                  <a:schemeClr val="bg1"/>
                </a:solidFill>
              </a:rPr>
              <a:t>36</a:t>
            </a:r>
          </a:p>
        </p:txBody>
      </p:sp>
      <p:sp>
        <p:nvSpPr>
          <p:cNvPr id="114" name="TextBox 113">
            <a:extLst>
              <a:ext uri="{FF2B5EF4-FFF2-40B4-BE49-F238E27FC236}">
                <a16:creationId xmlns:a16="http://schemas.microsoft.com/office/drawing/2014/main" id="{DB21BBC0-55C7-4CF2-93F8-4CE1EFF41A63}"/>
              </a:ext>
            </a:extLst>
          </p:cNvPr>
          <p:cNvSpPr txBox="1"/>
          <p:nvPr/>
        </p:nvSpPr>
        <p:spPr>
          <a:xfrm>
            <a:off x="8115418" y="3186880"/>
            <a:ext cx="367750" cy="261610"/>
          </a:xfrm>
          <a:prstGeom prst="rect">
            <a:avLst/>
          </a:prstGeom>
          <a:noFill/>
        </p:spPr>
        <p:txBody>
          <a:bodyPr wrap="square" rtlCol="0">
            <a:spAutoFit/>
          </a:bodyPr>
          <a:lstStyle/>
          <a:p>
            <a:r>
              <a:rPr lang="en-IN" sz="1100" dirty="0">
                <a:solidFill>
                  <a:schemeClr val="bg1"/>
                </a:solidFill>
              </a:rPr>
              <a:t>29</a:t>
            </a:r>
          </a:p>
        </p:txBody>
      </p:sp>
      <p:sp>
        <p:nvSpPr>
          <p:cNvPr id="115" name="TextBox 114">
            <a:extLst>
              <a:ext uri="{FF2B5EF4-FFF2-40B4-BE49-F238E27FC236}">
                <a16:creationId xmlns:a16="http://schemas.microsoft.com/office/drawing/2014/main" id="{DB21BBC0-55C7-4CF2-93F8-4CE1EFF41A63}"/>
              </a:ext>
            </a:extLst>
          </p:cNvPr>
          <p:cNvSpPr txBox="1"/>
          <p:nvPr/>
        </p:nvSpPr>
        <p:spPr>
          <a:xfrm>
            <a:off x="8378556" y="3193861"/>
            <a:ext cx="367750" cy="261610"/>
          </a:xfrm>
          <a:prstGeom prst="rect">
            <a:avLst/>
          </a:prstGeom>
          <a:noFill/>
        </p:spPr>
        <p:txBody>
          <a:bodyPr wrap="square" rtlCol="0">
            <a:spAutoFit/>
          </a:bodyPr>
          <a:lstStyle/>
          <a:p>
            <a:r>
              <a:rPr lang="en-IN" sz="1100" dirty="0">
                <a:solidFill>
                  <a:schemeClr val="bg1"/>
                </a:solidFill>
              </a:rPr>
              <a:t>30</a:t>
            </a:r>
          </a:p>
        </p:txBody>
      </p:sp>
      <p:sp>
        <p:nvSpPr>
          <p:cNvPr id="116" name="TextBox 115">
            <a:extLst>
              <a:ext uri="{FF2B5EF4-FFF2-40B4-BE49-F238E27FC236}">
                <a16:creationId xmlns:a16="http://schemas.microsoft.com/office/drawing/2014/main" id="{DB21BBC0-55C7-4CF2-93F8-4CE1EFF41A63}"/>
              </a:ext>
            </a:extLst>
          </p:cNvPr>
          <p:cNvSpPr txBox="1"/>
          <p:nvPr/>
        </p:nvSpPr>
        <p:spPr>
          <a:xfrm>
            <a:off x="8626373" y="3185016"/>
            <a:ext cx="367750" cy="261610"/>
          </a:xfrm>
          <a:prstGeom prst="rect">
            <a:avLst/>
          </a:prstGeom>
          <a:noFill/>
        </p:spPr>
        <p:txBody>
          <a:bodyPr wrap="square" rtlCol="0">
            <a:spAutoFit/>
          </a:bodyPr>
          <a:lstStyle/>
          <a:p>
            <a:r>
              <a:rPr lang="en-IN" sz="1100" dirty="0">
                <a:solidFill>
                  <a:schemeClr val="bg1"/>
                </a:solidFill>
              </a:rPr>
              <a:t>31</a:t>
            </a:r>
          </a:p>
        </p:txBody>
      </p:sp>
      <p:sp>
        <p:nvSpPr>
          <p:cNvPr id="117" name="TextBox 116">
            <a:extLst>
              <a:ext uri="{FF2B5EF4-FFF2-40B4-BE49-F238E27FC236}">
                <a16:creationId xmlns:a16="http://schemas.microsoft.com/office/drawing/2014/main" id="{DB21BBC0-55C7-4CF2-93F8-4CE1EFF41A63}"/>
              </a:ext>
            </a:extLst>
          </p:cNvPr>
          <p:cNvSpPr txBox="1"/>
          <p:nvPr/>
        </p:nvSpPr>
        <p:spPr>
          <a:xfrm>
            <a:off x="8894584" y="3193861"/>
            <a:ext cx="367750" cy="261610"/>
          </a:xfrm>
          <a:prstGeom prst="rect">
            <a:avLst/>
          </a:prstGeom>
          <a:noFill/>
        </p:spPr>
        <p:txBody>
          <a:bodyPr wrap="square" rtlCol="0">
            <a:spAutoFit/>
          </a:bodyPr>
          <a:lstStyle/>
          <a:p>
            <a:r>
              <a:rPr lang="en-IN" sz="1100" dirty="0">
                <a:solidFill>
                  <a:schemeClr val="bg1"/>
                </a:solidFill>
              </a:rPr>
              <a:t>32</a:t>
            </a:r>
          </a:p>
        </p:txBody>
      </p:sp>
      <p:sp>
        <p:nvSpPr>
          <p:cNvPr id="118" name="TextBox 117">
            <a:extLst>
              <a:ext uri="{FF2B5EF4-FFF2-40B4-BE49-F238E27FC236}">
                <a16:creationId xmlns:a16="http://schemas.microsoft.com/office/drawing/2014/main" id="{DB21BBC0-55C7-4CF2-93F8-4CE1EFF41A63}"/>
              </a:ext>
            </a:extLst>
          </p:cNvPr>
          <p:cNvSpPr txBox="1"/>
          <p:nvPr/>
        </p:nvSpPr>
        <p:spPr>
          <a:xfrm>
            <a:off x="6537921" y="3475711"/>
            <a:ext cx="367750" cy="261610"/>
          </a:xfrm>
          <a:prstGeom prst="rect">
            <a:avLst/>
          </a:prstGeom>
          <a:noFill/>
        </p:spPr>
        <p:txBody>
          <a:bodyPr wrap="square" rtlCol="0">
            <a:spAutoFit/>
          </a:bodyPr>
          <a:lstStyle/>
          <a:p>
            <a:r>
              <a:rPr lang="en-IN" sz="1100" dirty="0">
                <a:solidFill>
                  <a:schemeClr val="bg1"/>
                </a:solidFill>
              </a:rPr>
              <a:t>26</a:t>
            </a:r>
          </a:p>
        </p:txBody>
      </p:sp>
      <p:sp>
        <p:nvSpPr>
          <p:cNvPr id="119" name="TextBox 118">
            <a:extLst>
              <a:ext uri="{FF2B5EF4-FFF2-40B4-BE49-F238E27FC236}">
                <a16:creationId xmlns:a16="http://schemas.microsoft.com/office/drawing/2014/main" id="{DB21BBC0-55C7-4CF2-93F8-4CE1EFF41A63}"/>
              </a:ext>
            </a:extLst>
          </p:cNvPr>
          <p:cNvSpPr txBox="1"/>
          <p:nvPr/>
        </p:nvSpPr>
        <p:spPr>
          <a:xfrm>
            <a:off x="6803053" y="3484729"/>
            <a:ext cx="367750" cy="261610"/>
          </a:xfrm>
          <a:prstGeom prst="rect">
            <a:avLst/>
          </a:prstGeom>
          <a:noFill/>
        </p:spPr>
        <p:txBody>
          <a:bodyPr wrap="square" rtlCol="0">
            <a:spAutoFit/>
          </a:bodyPr>
          <a:lstStyle/>
          <a:p>
            <a:r>
              <a:rPr lang="en-IN" sz="1100" dirty="0">
                <a:solidFill>
                  <a:schemeClr val="bg1"/>
                </a:solidFill>
              </a:rPr>
              <a:t>27</a:t>
            </a:r>
          </a:p>
        </p:txBody>
      </p:sp>
      <p:sp>
        <p:nvSpPr>
          <p:cNvPr id="120" name="TextBox 119">
            <a:extLst>
              <a:ext uri="{FF2B5EF4-FFF2-40B4-BE49-F238E27FC236}">
                <a16:creationId xmlns:a16="http://schemas.microsoft.com/office/drawing/2014/main" id="{DB21BBC0-55C7-4CF2-93F8-4CE1EFF41A63}"/>
              </a:ext>
            </a:extLst>
          </p:cNvPr>
          <p:cNvSpPr txBox="1"/>
          <p:nvPr/>
        </p:nvSpPr>
        <p:spPr>
          <a:xfrm>
            <a:off x="7067604" y="3459669"/>
            <a:ext cx="367750" cy="261610"/>
          </a:xfrm>
          <a:prstGeom prst="rect">
            <a:avLst/>
          </a:prstGeom>
          <a:noFill/>
        </p:spPr>
        <p:txBody>
          <a:bodyPr wrap="square" rtlCol="0">
            <a:spAutoFit/>
          </a:bodyPr>
          <a:lstStyle/>
          <a:p>
            <a:r>
              <a:rPr lang="en-IN" sz="1100" dirty="0">
                <a:solidFill>
                  <a:schemeClr val="bg1"/>
                </a:solidFill>
              </a:rPr>
              <a:t>28</a:t>
            </a:r>
          </a:p>
        </p:txBody>
      </p:sp>
      <p:sp>
        <p:nvSpPr>
          <p:cNvPr id="121" name="TextBox 120">
            <a:extLst>
              <a:ext uri="{FF2B5EF4-FFF2-40B4-BE49-F238E27FC236}">
                <a16:creationId xmlns:a16="http://schemas.microsoft.com/office/drawing/2014/main" id="{DB21BBC0-55C7-4CF2-93F8-4CE1EFF41A63}"/>
              </a:ext>
            </a:extLst>
          </p:cNvPr>
          <p:cNvSpPr txBox="1"/>
          <p:nvPr/>
        </p:nvSpPr>
        <p:spPr>
          <a:xfrm>
            <a:off x="6517552" y="3178648"/>
            <a:ext cx="367750" cy="261610"/>
          </a:xfrm>
          <a:prstGeom prst="rect">
            <a:avLst/>
          </a:prstGeom>
          <a:noFill/>
        </p:spPr>
        <p:txBody>
          <a:bodyPr wrap="square" rtlCol="0">
            <a:spAutoFit/>
          </a:bodyPr>
          <a:lstStyle/>
          <a:p>
            <a:r>
              <a:rPr lang="en-IN" sz="1100" dirty="0">
                <a:solidFill>
                  <a:schemeClr val="bg1"/>
                </a:solidFill>
              </a:rPr>
              <a:t>23</a:t>
            </a:r>
          </a:p>
        </p:txBody>
      </p:sp>
      <p:sp>
        <p:nvSpPr>
          <p:cNvPr id="123" name="TextBox 122">
            <a:extLst>
              <a:ext uri="{FF2B5EF4-FFF2-40B4-BE49-F238E27FC236}">
                <a16:creationId xmlns:a16="http://schemas.microsoft.com/office/drawing/2014/main" id="{DB21BBC0-55C7-4CF2-93F8-4CE1EFF41A63}"/>
              </a:ext>
            </a:extLst>
          </p:cNvPr>
          <p:cNvSpPr txBox="1"/>
          <p:nvPr/>
        </p:nvSpPr>
        <p:spPr>
          <a:xfrm>
            <a:off x="6783355" y="3171624"/>
            <a:ext cx="367750" cy="261610"/>
          </a:xfrm>
          <a:prstGeom prst="rect">
            <a:avLst/>
          </a:prstGeom>
          <a:noFill/>
        </p:spPr>
        <p:txBody>
          <a:bodyPr wrap="square" rtlCol="0">
            <a:spAutoFit/>
          </a:bodyPr>
          <a:lstStyle/>
          <a:p>
            <a:r>
              <a:rPr lang="en-IN" sz="1100" dirty="0">
                <a:solidFill>
                  <a:schemeClr val="bg1"/>
                </a:solidFill>
              </a:rPr>
              <a:t>24</a:t>
            </a:r>
          </a:p>
        </p:txBody>
      </p:sp>
      <p:sp>
        <p:nvSpPr>
          <p:cNvPr id="124" name="TextBox 123">
            <a:extLst>
              <a:ext uri="{FF2B5EF4-FFF2-40B4-BE49-F238E27FC236}">
                <a16:creationId xmlns:a16="http://schemas.microsoft.com/office/drawing/2014/main" id="{DB21BBC0-55C7-4CF2-93F8-4CE1EFF41A63}"/>
              </a:ext>
            </a:extLst>
          </p:cNvPr>
          <p:cNvSpPr txBox="1"/>
          <p:nvPr/>
        </p:nvSpPr>
        <p:spPr>
          <a:xfrm>
            <a:off x="7031210" y="3178648"/>
            <a:ext cx="367750" cy="261610"/>
          </a:xfrm>
          <a:prstGeom prst="rect">
            <a:avLst/>
          </a:prstGeom>
          <a:noFill/>
        </p:spPr>
        <p:txBody>
          <a:bodyPr wrap="square" rtlCol="0">
            <a:spAutoFit/>
          </a:bodyPr>
          <a:lstStyle/>
          <a:p>
            <a:r>
              <a:rPr lang="en-IN" sz="1100" dirty="0">
                <a:solidFill>
                  <a:schemeClr val="bg1"/>
                </a:solidFill>
              </a:rPr>
              <a:t>25</a:t>
            </a:r>
          </a:p>
        </p:txBody>
      </p:sp>
      <p:sp>
        <p:nvSpPr>
          <p:cNvPr id="173" name="TextBox 172"/>
          <p:cNvSpPr txBox="1"/>
          <p:nvPr/>
        </p:nvSpPr>
        <p:spPr>
          <a:xfrm>
            <a:off x="7109254" y="2529126"/>
            <a:ext cx="1212212" cy="373307"/>
          </a:xfrm>
          <a:prstGeom prst="rect">
            <a:avLst/>
          </a:prstGeom>
          <a:noFill/>
          <a:ln>
            <a:solidFill>
              <a:srgbClr val="0070C0"/>
            </a:solidFill>
          </a:ln>
        </p:spPr>
        <p:txBody>
          <a:bodyPr wrap="square" rtlCol="0">
            <a:spAutoFit/>
          </a:bodyPr>
          <a:lstStyle/>
          <a:p>
            <a:pPr marL="107950" algn="ctr" defTabSz="457200" fontAlgn="base">
              <a:lnSpc>
                <a:spcPct val="83000"/>
              </a:lnSpc>
              <a:spcBef>
                <a:spcPts val="75"/>
              </a:spcBef>
              <a:spcAft>
                <a:spcPct val="0"/>
              </a:spcAft>
              <a:buSzPct val="10000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pPr>
            <a:r>
              <a:rPr lang="en-US" altLang="en-US" sz="1100" dirty="0"/>
              <a:t>52 design rights applications</a:t>
            </a:r>
            <a:endParaRPr lang="en-IN" sz="1100" dirty="0"/>
          </a:p>
        </p:txBody>
      </p:sp>
      <p:sp>
        <p:nvSpPr>
          <p:cNvPr id="174" name="TextBox 173"/>
          <p:cNvSpPr txBox="1"/>
          <p:nvPr/>
        </p:nvSpPr>
        <p:spPr>
          <a:xfrm>
            <a:off x="5753087" y="2531350"/>
            <a:ext cx="1194979" cy="373307"/>
          </a:xfrm>
          <a:prstGeom prst="rect">
            <a:avLst/>
          </a:prstGeom>
          <a:noFill/>
          <a:ln>
            <a:solidFill>
              <a:srgbClr val="0070C0"/>
            </a:solidFill>
          </a:ln>
        </p:spPr>
        <p:txBody>
          <a:bodyPr wrap="square" rtlCol="0">
            <a:spAutoFit/>
          </a:bodyPr>
          <a:lstStyle/>
          <a:p>
            <a:pPr marL="107950" lvl="0" algn="ctr" defTabSz="457200" fontAlgn="base">
              <a:lnSpc>
                <a:spcPct val="83000"/>
              </a:lnSpc>
              <a:spcBef>
                <a:spcPts val="75"/>
              </a:spcBef>
              <a:spcAft>
                <a:spcPct val="0"/>
              </a:spcAft>
              <a:buSzPct val="10000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pPr>
            <a:r>
              <a:rPr lang="en-US" altLang="en-US" sz="1100" dirty="0"/>
              <a:t>56 design rights applications</a:t>
            </a:r>
          </a:p>
        </p:txBody>
      </p:sp>
      <p:sp>
        <p:nvSpPr>
          <p:cNvPr id="179" name="TextBox 178">
            <a:extLst>
              <a:ext uri="{FF2B5EF4-FFF2-40B4-BE49-F238E27FC236}">
                <a16:creationId xmlns:a16="http://schemas.microsoft.com/office/drawing/2014/main" id="{DB21BBC0-55C7-4CF2-93F8-4CE1EFF41A63}"/>
              </a:ext>
            </a:extLst>
          </p:cNvPr>
          <p:cNvSpPr txBox="1"/>
          <p:nvPr/>
        </p:nvSpPr>
        <p:spPr>
          <a:xfrm>
            <a:off x="4976527" y="3890864"/>
            <a:ext cx="287104" cy="261610"/>
          </a:xfrm>
          <a:prstGeom prst="rect">
            <a:avLst/>
          </a:prstGeom>
          <a:noFill/>
        </p:spPr>
        <p:txBody>
          <a:bodyPr wrap="square" rtlCol="0">
            <a:spAutoFit/>
          </a:bodyPr>
          <a:lstStyle/>
          <a:p>
            <a:r>
              <a:rPr lang="en-IN" sz="1100" dirty="0">
                <a:solidFill>
                  <a:schemeClr val="bg1"/>
                </a:solidFill>
              </a:rPr>
              <a:t>6</a:t>
            </a:r>
          </a:p>
        </p:txBody>
      </p:sp>
      <p:sp>
        <p:nvSpPr>
          <p:cNvPr id="180" name="TextBox 179">
            <a:extLst>
              <a:ext uri="{FF2B5EF4-FFF2-40B4-BE49-F238E27FC236}">
                <a16:creationId xmlns:a16="http://schemas.microsoft.com/office/drawing/2014/main" id="{DB21BBC0-55C7-4CF2-93F8-4CE1EFF41A63}"/>
              </a:ext>
            </a:extLst>
          </p:cNvPr>
          <p:cNvSpPr txBox="1"/>
          <p:nvPr/>
        </p:nvSpPr>
        <p:spPr>
          <a:xfrm>
            <a:off x="5187342" y="3883840"/>
            <a:ext cx="400013" cy="261610"/>
          </a:xfrm>
          <a:prstGeom prst="rect">
            <a:avLst/>
          </a:prstGeom>
          <a:noFill/>
        </p:spPr>
        <p:txBody>
          <a:bodyPr wrap="square" rtlCol="0">
            <a:spAutoFit/>
          </a:bodyPr>
          <a:lstStyle/>
          <a:p>
            <a:r>
              <a:rPr lang="en-IN" sz="1100" dirty="0">
                <a:solidFill>
                  <a:schemeClr val="bg1"/>
                </a:solidFill>
              </a:rPr>
              <a:t>10</a:t>
            </a:r>
          </a:p>
        </p:txBody>
      </p:sp>
      <p:sp>
        <p:nvSpPr>
          <p:cNvPr id="181" name="TextBox 180">
            <a:extLst>
              <a:ext uri="{FF2B5EF4-FFF2-40B4-BE49-F238E27FC236}">
                <a16:creationId xmlns:a16="http://schemas.microsoft.com/office/drawing/2014/main" id="{DB21BBC0-55C7-4CF2-93F8-4CE1EFF41A63}"/>
              </a:ext>
            </a:extLst>
          </p:cNvPr>
          <p:cNvSpPr txBox="1"/>
          <p:nvPr/>
        </p:nvSpPr>
        <p:spPr>
          <a:xfrm>
            <a:off x="5458084" y="3874822"/>
            <a:ext cx="367750" cy="261610"/>
          </a:xfrm>
          <a:prstGeom prst="rect">
            <a:avLst/>
          </a:prstGeom>
          <a:noFill/>
        </p:spPr>
        <p:txBody>
          <a:bodyPr wrap="square" rtlCol="0">
            <a:spAutoFit/>
          </a:bodyPr>
          <a:lstStyle/>
          <a:p>
            <a:r>
              <a:rPr lang="en-IN" sz="1100" dirty="0">
                <a:solidFill>
                  <a:schemeClr val="bg1"/>
                </a:solidFill>
              </a:rPr>
              <a:t>14</a:t>
            </a:r>
          </a:p>
        </p:txBody>
      </p:sp>
      <p:sp>
        <p:nvSpPr>
          <p:cNvPr id="184" name="TextBox 183">
            <a:extLst>
              <a:ext uri="{FF2B5EF4-FFF2-40B4-BE49-F238E27FC236}">
                <a16:creationId xmlns:a16="http://schemas.microsoft.com/office/drawing/2014/main" id="{DB21BBC0-55C7-4CF2-93F8-4CE1EFF41A63}"/>
              </a:ext>
            </a:extLst>
          </p:cNvPr>
          <p:cNvSpPr txBox="1"/>
          <p:nvPr/>
        </p:nvSpPr>
        <p:spPr>
          <a:xfrm>
            <a:off x="5717902" y="3884675"/>
            <a:ext cx="367750" cy="261610"/>
          </a:xfrm>
          <a:prstGeom prst="rect">
            <a:avLst/>
          </a:prstGeom>
          <a:noFill/>
        </p:spPr>
        <p:txBody>
          <a:bodyPr wrap="square" rtlCol="0">
            <a:spAutoFit/>
          </a:bodyPr>
          <a:lstStyle/>
          <a:p>
            <a:r>
              <a:rPr lang="en-IN" sz="1100" dirty="0">
                <a:solidFill>
                  <a:schemeClr val="bg1"/>
                </a:solidFill>
              </a:rPr>
              <a:t>18</a:t>
            </a:r>
          </a:p>
        </p:txBody>
      </p:sp>
      <p:sp>
        <p:nvSpPr>
          <p:cNvPr id="185" name="Flowchart: Decision 184">
            <a:extLst>
              <a:ext uri="{FF2B5EF4-FFF2-40B4-BE49-F238E27FC236}">
                <a16:creationId xmlns:a16="http://schemas.microsoft.com/office/drawing/2014/main" id="{D8969CE9-16C6-435E-A2DD-2CB45A577C6B}"/>
              </a:ext>
            </a:extLst>
          </p:cNvPr>
          <p:cNvSpPr/>
          <p:nvPr/>
        </p:nvSpPr>
        <p:spPr>
          <a:xfrm>
            <a:off x="6015304" y="3870320"/>
            <a:ext cx="241488" cy="229914"/>
          </a:xfrm>
          <a:prstGeom prst="flowChartDecision">
            <a:avLst/>
          </a:prstGeom>
          <a:solidFill>
            <a:srgbClr val="CC00CC"/>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90" name="Flowchart: Decision 189">
            <a:extLst>
              <a:ext uri="{FF2B5EF4-FFF2-40B4-BE49-F238E27FC236}">
                <a16:creationId xmlns:a16="http://schemas.microsoft.com/office/drawing/2014/main" id="{53CDB8C4-3944-4E30-B9A8-A0C54F49EB79}"/>
              </a:ext>
            </a:extLst>
          </p:cNvPr>
          <p:cNvSpPr/>
          <p:nvPr/>
        </p:nvSpPr>
        <p:spPr bwMode="auto">
          <a:xfrm>
            <a:off x="385145" y="4817081"/>
            <a:ext cx="292188" cy="305232"/>
          </a:xfrm>
          <a:prstGeom prst="flowChartDecision">
            <a:avLst/>
          </a:prstGeom>
          <a:solidFill>
            <a:srgbClr val="CC00C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457200" fontAlgn="base" hangingPunct="0">
              <a:lnSpc>
                <a:spcPct val="93000"/>
              </a:lnSpc>
              <a:spcBef>
                <a:spcPct val="0"/>
              </a:spcBef>
              <a:spcAft>
                <a:spcPct val="0"/>
              </a:spcAft>
              <a:buClr>
                <a:srgbClr val="000000"/>
              </a:buClr>
              <a:buSzPct val="100000"/>
            </a:pPr>
            <a:r>
              <a:rPr lang="en-IN" sz="1100" b="1" dirty="0">
                <a:solidFill>
                  <a:schemeClr val="bg1"/>
                </a:solidFill>
                <a:latin typeface="+mj-lt"/>
              </a:rPr>
              <a:t>1</a:t>
            </a:r>
          </a:p>
        </p:txBody>
      </p:sp>
      <p:sp>
        <p:nvSpPr>
          <p:cNvPr id="191" name="Rectangle 190"/>
          <p:cNvSpPr/>
          <p:nvPr/>
        </p:nvSpPr>
        <p:spPr>
          <a:xfrm>
            <a:off x="650930" y="4817081"/>
            <a:ext cx="1376402" cy="245580"/>
          </a:xfrm>
          <a:prstGeom prst="rect">
            <a:avLst/>
          </a:prstGeom>
        </p:spPr>
        <p:txBody>
          <a:bodyPr wrap="none">
            <a:spAutoFit/>
          </a:bodyPr>
          <a:lstStyle/>
          <a:p>
            <a:pPr lvl="0" algn="ctr" defTabSz="457200" fontAlgn="base" hangingPunct="0">
              <a:lnSpc>
                <a:spcPct val="83000"/>
              </a:lnSpc>
              <a:spcBef>
                <a:spcPct val="0"/>
              </a:spcBef>
              <a:spcAft>
                <a:spcPct val="0"/>
              </a:spcAft>
              <a:buClr>
                <a:srgbClr val="000000"/>
              </a:buClr>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 pos="14630400" algn="l"/>
              </a:tabLst>
            </a:pPr>
            <a:r>
              <a:rPr lang="en-US" altLang="en-US" sz="1200" dirty="0">
                <a:solidFill>
                  <a:srgbClr val="000000"/>
                </a:solidFill>
                <a:latin typeface="Calibri" panose="020F0502020204030204" pitchFamily="34" charset="0"/>
                <a:cs typeface="Calibri" panose="020F0502020204030204" pitchFamily="34" charset="0"/>
              </a:rPr>
              <a:t>Patent applications</a:t>
            </a:r>
          </a:p>
        </p:txBody>
      </p:sp>
      <p:sp>
        <p:nvSpPr>
          <p:cNvPr id="192" name="TextBox 191">
            <a:extLst>
              <a:ext uri="{FF2B5EF4-FFF2-40B4-BE49-F238E27FC236}">
                <a16:creationId xmlns:a16="http://schemas.microsoft.com/office/drawing/2014/main" id="{DBB50097-CCE1-4FE1-A5BF-9C975B7C9DD5}"/>
              </a:ext>
            </a:extLst>
          </p:cNvPr>
          <p:cNvSpPr txBox="1"/>
          <p:nvPr/>
        </p:nvSpPr>
        <p:spPr>
          <a:xfrm>
            <a:off x="9902022" y="3716142"/>
            <a:ext cx="2017814" cy="1015663"/>
          </a:xfrm>
          <a:prstGeom prst="rect">
            <a:avLst/>
          </a:prstGeom>
          <a:noFill/>
        </p:spPr>
        <p:txBody>
          <a:bodyPr wrap="square" rtlCol="0">
            <a:spAutoFit/>
          </a:bodyPr>
          <a:lstStyle/>
          <a:p>
            <a:pPr algn="ctr"/>
            <a:r>
              <a:rPr lang="en-US" b="1" dirty="0">
                <a:latin typeface="Arial" panose="020B0604020202020204" pitchFamily="34" charset="0"/>
                <a:cs typeface="Arial" panose="020B0604020202020204" pitchFamily="34" charset="0"/>
              </a:rPr>
              <a:t>Data</a:t>
            </a:r>
          </a:p>
          <a:p>
            <a:pPr algn="ctr"/>
            <a:r>
              <a:rPr lang="en-US" sz="1400" dirty="0">
                <a:latin typeface="Arial" panose="020B0604020202020204" pitchFamily="34" charset="0"/>
                <a:cs typeface="Arial" panose="020B0604020202020204" pitchFamily="34" charset="0"/>
              </a:rPr>
              <a:t>Machine and vehicle data generated by the embedded software</a:t>
            </a:r>
            <a:endParaRPr lang="en-GB" sz="1400" dirty="0">
              <a:latin typeface="Arial" panose="020B0604020202020204" pitchFamily="34" charset="0"/>
              <a:cs typeface="Arial" panose="020B0604020202020204" pitchFamily="34" charset="0"/>
            </a:endParaRPr>
          </a:p>
        </p:txBody>
      </p:sp>
      <p:sp>
        <p:nvSpPr>
          <p:cNvPr id="175" name="TextBox 174">
            <a:extLst>
              <a:ext uri="{FF2B5EF4-FFF2-40B4-BE49-F238E27FC236}">
                <a16:creationId xmlns:a16="http://schemas.microsoft.com/office/drawing/2014/main" id="{E10ACCE2-FED4-40B0-A360-844D76423A17}"/>
              </a:ext>
            </a:extLst>
          </p:cNvPr>
          <p:cNvSpPr txBox="1"/>
          <p:nvPr/>
        </p:nvSpPr>
        <p:spPr>
          <a:xfrm>
            <a:off x="3773663" y="8116427"/>
            <a:ext cx="4852710" cy="630942"/>
          </a:xfrm>
          <a:prstGeom prst="rect">
            <a:avLst/>
          </a:prstGeom>
          <a:noFill/>
        </p:spPr>
        <p:txBody>
          <a:bodyPr wrap="square">
            <a:spAutoFit/>
          </a:bodyPr>
          <a:lstStyle>
            <a:defPPr>
              <a:defRPr lang="en-US"/>
            </a:defPPr>
            <a:lvl1pPr algn="r">
              <a:defRPr sz="700" i="1">
                <a:solidFill>
                  <a:schemeClr val="bg1">
                    <a:lumMod val="75000"/>
                  </a:schemeClr>
                </a:solidFill>
                <a:latin typeface="Arial" panose="020B0604020202020204" pitchFamily="34" charset="0"/>
                <a:cs typeface="Arial" panose="020B0604020202020204" pitchFamily="34" charset="0"/>
              </a:defRPr>
            </a:lvl1pPr>
          </a:lstStyle>
          <a:p>
            <a:pPr algn="ctr"/>
            <a:r>
              <a:rPr lang="en-GB" dirty="0"/>
              <a:t>Source: </a:t>
            </a:r>
            <a:r>
              <a:rPr lang="en-GB" dirty="0">
                <a:hlinkClick r:id="rId3"/>
              </a:rPr>
              <a:t>https://blog.atherenergy.com/soft-things-about-hard-things-e849aa2b62e6</a:t>
            </a:r>
            <a:r>
              <a:rPr lang="en-GB" dirty="0"/>
              <a:t> </a:t>
            </a:r>
          </a:p>
          <a:p>
            <a:pPr algn="ctr"/>
            <a:r>
              <a:rPr lang="en-GB" dirty="0">
                <a:hlinkClick r:id="rId4"/>
              </a:rPr>
              <a:t>https://www.quickcompany.in/design?utf8=%E2%9C%93&amp;q=ather+energy</a:t>
            </a:r>
            <a:r>
              <a:rPr lang="en-GB" dirty="0"/>
              <a:t> </a:t>
            </a:r>
          </a:p>
          <a:p>
            <a:pPr algn="ctr"/>
            <a:r>
              <a:rPr lang="en-GB" dirty="0">
                <a:hlinkClick r:id="rId5"/>
              </a:rPr>
              <a:t>https://ipindiaservices.gov.in/PublicSearch/PublicationSearch/Search</a:t>
            </a:r>
            <a:r>
              <a:rPr lang="en-GB" dirty="0"/>
              <a:t> </a:t>
            </a:r>
          </a:p>
          <a:p>
            <a:pPr algn="ctr"/>
            <a:r>
              <a:rPr lang="en-GB" dirty="0">
                <a:hlinkClick r:id="rId6"/>
              </a:rPr>
              <a:t>https://www.atherenergy.com/trademarks</a:t>
            </a:r>
            <a:r>
              <a:rPr lang="en-GB" dirty="0"/>
              <a:t> </a:t>
            </a:r>
          </a:p>
          <a:p>
            <a:endParaRPr lang="en-GB" b="1" dirty="0"/>
          </a:p>
        </p:txBody>
      </p:sp>
      <p:sp>
        <p:nvSpPr>
          <p:cNvPr id="178" name="TextBox 177"/>
          <p:cNvSpPr txBox="1"/>
          <p:nvPr/>
        </p:nvSpPr>
        <p:spPr>
          <a:xfrm>
            <a:off x="3145817" y="2581517"/>
            <a:ext cx="1194979" cy="373307"/>
          </a:xfrm>
          <a:prstGeom prst="rect">
            <a:avLst/>
          </a:prstGeom>
          <a:noFill/>
          <a:ln>
            <a:solidFill>
              <a:srgbClr val="0070C0"/>
            </a:solidFill>
          </a:ln>
        </p:spPr>
        <p:txBody>
          <a:bodyPr wrap="square" rtlCol="0">
            <a:spAutoFit/>
          </a:bodyPr>
          <a:lstStyle/>
          <a:p>
            <a:pPr marL="107950" lvl="0" algn="ctr" defTabSz="457200" fontAlgn="base">
              <a:lnSpc>
                <a:spcPct val="83000"/>
              </a:lnSpc>
              <a:spcBef>
                <a:spcPts val="75"/>
              </a:spcBef>
              <a:spcAft>
                <a:spcPct val="0"/>
              </a:spcAft>
              <a:buSzPct val="10000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pPr>
            <a:r>
              <a:rPr lang="en-US" altLang="en-US" sz="1100" dirty="0"/>
              <a:t>01 design right application</a:t>
            </a:r>
          </a:p>
        </p:txBody>
      </p:sp>
      <p:graphicFrame>
        <p:nvGraphicFramePr>
          <p:cNvPr id="197" name="Chart 196"/>
          <p:cNvGraphicFramePr>
            <a:graphicFrameLocks/>
          </p:cNvGraphicFramePr>
          <p:nvPr>
            <p:extLst>
              <p:ext uri="{D42A27DB-BD31-4B8C-83A1-F6EECF244321}">
                <p14:modId xmlns:p14="http://schemas.microsoft.com/office/powerpoint/2010/main" val="2863354398"/>
              </p:ext>
            </p:extLst>
          </p:nvPr>
        </p:nvGraphicFramePr>
        <p:xfrm>
          <a:off x="4036637" y="3874488"/>
          <a:ext cx="6140296" cy="900179"/>
        </p:xfrm>
        <a:graphic>
          <a:graphicData uri="http://schemas.openxmlformats.org/drawingml/2006/chart">
            <c:chart xmlns:c="http://schemas.openxmlformats.org/drawingml/2006/chart" xmlns:r="http://schemas.openxmlformats.org/officeDocument/2006/relationships" r:id="rId7"/>
          </a:graphicData>
        </a:graphic>
      </p:graphicFrame>
      <p:sp>
        <p:nvSpPr>
          <p:cNvPr id="125" name="TextBox 124">
            <a:extLst>
              <a:ext uri="{FF2B5EF4-FFF2-40B4-BE49-F238E27FC236}">
                <a16:creationId xmlns:a16="http://schemas.microsoft.com/office/drawing/2014/main" id="{301B3A05-6043-4837-8ABE-34935E59E1DE}"/>
              </a:ext>
            </a:extLst>
          </p:cNvPr>
          <p:cNvSpPr txBox="1"/>
          <p:nvPr/>
        </p:nvSpPr>
        <p:spPr>
          <a:xfrm>
            <a:off x="4452154" y="4889726"/>
            <a:ext cx="2567354"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Trademark portfolio</a:t>
            </a:r>
            <a:endParaRPr lang="en-GB" b="1" dirty="0">
              <a:latin typeface="Arial" panose="020B0604020202020204" pitchFamily="34" charset="0"/>
              <a:cs typeface="Arial" panose="020B0604020202020204" pitchFamily="34" charset="0"/>
            </a:endParaRPr>
          </a:p>
        </p:txBody>
      </p:sp>
      <p:sp>
        <p:nvSpPr>
          <p:cNvPr id="126" name="TextBox 125">
            <a:extLst>
              <a:ext uri="{FF2B5EF4-FFF2-40B4-BE49-F238E27FC236}">
                <a16:creationId xmlns:a16="http://schemas.microsoft.com/office/drawing/2014/main" id="{A84A0E51-F0A5-4388-B06C-72A545BE67EC}"/>
              </a:ext>
            </a:extLst>
          </p:cNvPr>
          <p:cNvSpPr txBox="1"/>
          <p:nvPr/>
        </p:nvSpPr>
        <p:spPr>
          <a:xfrm>
            <a:off x="2615340" y="5286573"/>
            <a:ext cx="2567354"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Logo</a:t>
            </a:r>
            <a:endParaRPr lang="en-GB" sz="1600" b="1" dirty="0">
              <a:latin typeface="Arial" panose="020B0604020202020204" pitchFamily="34" charset="0"/>
              <a:cs typeface="Arial" panose="020B0604020202020204" pitchFamily="34" charset="0"/>
            </a:endParaRPr>
          </a:p>
        </p:txBody>
      </p:sp>
      <p:sp>
        <p:nvSpPr>
          <p:cNvPr id="127" name="Rectangle 126">
            <a:extLst>
              <a:ext uri="{FF2B5EF4-FFF2-40B4-BE49-F238E27FC236}">
                <a16:creationId xmlns:a16="http://schemas.microsoft.com/office/drawing/2014/main" id="{63046B11-6DAB-4DF5-A429-F95B31157986}"/>
              </a:ext>
            </a:extLst>
          </p:cNvPr>
          <p:cNvSpPr/>
          <p:nvPr/>
        </p:nvSpPr>
        <p:spPr>
          <a:xfrm>
            <a:off x="385145" y="5313151"/>
            <a:ext cx="5134770" cy="2362719"/>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p:nvPicPr>
        <p:blipFill rotWithShape="1">
          <a:blip r:embed="rId8">
            <a:extLst>
              <a:ext uri="{28A0092B-C50C-407E-A947-70E740481C1C}">
                <a14:useLocalDpi xmlns:a14="http://schemas.microsoft.com/office/drawing/2010/main" val="0"/>
              </a:ext>
            </a:extLst>
          </a:blip>
          <a:srcRect t="34052" b="30195"/>
          <a:stretch/>
        </p:blipFill>
        <p:spPr>
          <a:xfrm>
            <a:off x="1593314" y="6932201"/>
            <a:ext cx="1117472" cy="645588"/>
          </a:xfrm>
          <a:prstGeom prst="rect">
            <a:avLst/>
          </a:prstGeom>
          <a:ln>
            <a:noFill/>
          </a:ln>
        </p:spPr>
      </p:pic>
      <p:pic>
        <p:nvPicPr>
          <p:cNvPr id="3" name="Picture 2"/>
          <p:cNvPicPr>
            <a:picLocks noChangeAspect="1"/>
          </p:cNvPicPr>
          <p:nvPr/>
        </p:nvPicPr>
        <p:blipFill rotWithShape="1">
          <a:blip r:embed="rId9">
            <a:extLst>
              <a:ext uri="{28A0092B-C50C-407E-A947-70E740481C1C}">
                <a14:useLocalDpi xmlns:a14="http://schemas.microsoft.com/office/drawing/2010/main" val="0"/>
              </a:ext>
            </a:extLst>
          </a:blip>
          <a:srcRect t="29407" b="23463"/>
          <a:stretch/>
        </p:blipFill>
        <p:spPr>
          <a:xfrm>
            <a:off x="531237" y="6906778"/>
            <a:ext cx="1117472" cy="635122"/>
          </a:xfrm>
          <a:prstGeom prst="rect">
            <a:avLst/>
          </a:prstGeom>
          <a:ln>
            <a:noFill/>
          </a:ln>
        </p:spPr>
      </p:pic>
      <p:pic>
        <p:nvPicPr>
          <p:cNvPr id="4" name="Picture 3"/>
          <p:cNvPicPr>
            <a:picLocks noChangeAspect="1"/>
          </p:cNvPicPr>
          <p:nvPr/>
        </p:nvPicPr>
        <p:blipFill rotWithShape="1">
          <a:blip r:embed="rId10">
            <a:extLst>
              <a:ext uri="{28A0092B-C50C-407E-A947-70E740481C1C}">
                <a14:useLocalDpi xmlns:a14="http://schemas.microsoft.com/office/drawing/2010/main" val="0"/>
              </a:ext>
            </a:extLst>
          </a:blip>
          <a:srcRect t="21512" b="19984"/>
          <a:stretch/>
        </p:blipFill>
        <p:spPr>
          <a:xfrm>
            <a:off x="4166254" y="6910832"/>
            <a:ext cx="1117472" cy="695651"/>
          </a:xfrm>
          <a:prstGeom prst="rect">
            <a:avLst/>
          </a:prstGeom>
          <a:ln>
            <a:noFill/>
          </a:ln>
        </p:spPr>
      </p:pic>
      <p:pic>
        <p:nvPicPr>
          <p:cNvPr id="5" name="Picture 4"/>
          <p:cNvPicPr>
            <a:picLocks noChangeAspect="1"/>
          </p:cNvPicPr>
          <p:nvPr/>
        </p:nvPicPr>
        <p:blipFill rotWithShape="1">
          <a:blip r:embed="rId11">
            <a:extLst>
              <a:ext uri="{28A0092B-C50C-407E-A947-70E740481C1C}">
                <a14:useLocalDpi xmlns:a14="http://schemas.microsoft.com/office/drawing/2010/main" val="0"/>
              </a:ext>
            </a:extLst>
          </a:blip>
          <a:srcRect t="34743" b="41878"/>
          <a:stretch/>
        </p:blipFill>
        <p:spPr>
          <a:xfrm>
            <a:off x="4193475" y="6305074"/>
            <a:ext cx="1117472" cy="553699"/>
          </a:xfrm>
          <a:prstGeom prst="rect">
            <a:avLst/>
          </a:prstGeom>
          <a:ln>
            <a:noFill/>
          </a:ln>
        </p:spPr>
      </p:pic>
      <p:pic>
        <p:nvPicPr>
          <p:cNvPr id="6" name="Picture 5"/>
          <p:cNvPicPr>
            <a:picLocks noChangeAspect="1"/>
          </p:cNvPicPr>
          <p:nvPr/>
        </p:nvPicPr>
        <p:blipFill rotWithShape="1">
          <a:blip r:embed="rId12">
            <a:extLst>
              <a:ext uri="{28A0092B-C50C-407E-A947-70E740481C1C}">
                <a14:useLocalDpi xmlns:a14="http://schemas.microsoft.com/office/drawing/2010/main" val="0"/>
              </a:ext>
            </a:extLst>
          </a:blip>
          <a:srcRect t="25222" b="26023"/>
          <a:stretch/>
        </p:blipFill>
        <p:spPr>
          <a:xfrm>
            <a:off x="2822583" y="6316229"/>
            <a:ext cx="1117472" cy="617393"/>
          </a:xfrm>
          <a:prstGeom prst="rect">
            <a:avLst/>
          </a:prstGeom>
          <a:ln>
            <a:noFill/>
          </a:ln>
        </p:spPr>
      </p:pic>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28703" b="29043"/>
          <a:stretch/>
        </p:blipFill>
        <p:spPr>
          <a:xfrm>
            <a:off x="1734082" y="6248712"/>
            <a:ext cx="1117472" cy="628698"/>
          </a:xfrm>
          <a:prstGeom prst="rect">
            <a:avLst/>
          </a:prstGeom>
          <a:ln>
            <a:noFill/>
          </a:ln>
        </p:spPr>
      </p:pic>
      <p:pic>
        <p:nvPicPr>
          <p:cNvPr id="9" name="Picture 8"/>
          <p:cNvPicPr>
            <a:picLocks noChangeAspect="1"/>
          </p:cNvPicPr>
          <p:nvPr/>
        </p:nvPicPr>
        <p:blipFill rotWithShape="1">
          <a:blip r:embed="rId14">
            <a:extLst>
              <a:ext uri="{28A0092B-C50C-407E-A947-70E740481C1C}">
                <a14:useLocalDpi xmlns:a14="http://schemas.microsoft.com/office/drawing/2010/main" val="0"/>
              </a:ext>
            </a:extLst>
          </a:blip>
          <a:srcRect t="32183" b="37153"/>
          <a:stretch/>
        </p:blipFill>
        <p:spPr>
          <a:xfrm>
            <a:off x="484439" y="6286211"/>
            <a:ext cx="1117472" cy="553699"/>
          </a:xfrm>
          <a:prstGeom prst="rect">
            <a:avLst/>
          </a:prstGeom>
          <a:ln>
            <a:noFill/>
          </a:ln>
        </p:spPr>
      </p:pic>
      <p:pic>
        <p:nvPicPr>
          <p:cNvPr id="10" name="Picture 9"/>
          <p:cNvPicPr>
            <a:picLocks noChangeAspect="1"/>
          </p:cNvPicPr>
          <p:nvPr/>
        </p:nvPicPr>
        <p:blipFill rotWithShape="1">
          <a:blip r:embed="rId15">
            <a:extLst>
              <a:ext uri="{28A0092B-C50C-407E-A947-70E740481C1C}">
                <a14:useLocalDpi xmlns:a14="http://schemas.microsoft.com/office/drawing/2010/main" val="0"/>
              </a:ext>
            </a:extLst>
          </a:blip>
          <a:srcRect t="11147" r="11829" b="15581"/>
          <a:stretch/>
        </p:blipFill>
        <p:spPr>
          <a:xfrm>
            <a:off x="4158317" y="5656408"/>
            <a:ext cx="1242800" cy="610424"/>
          </a:xfrm>
          <a:prstGeom prst="rect">
            <a:avLst/>
          </a:prstGeom>
          <a:ln>
            <a:noFill/>
          </a:ln>
        </p:spPr>
      </p:pic>
      <p:pic>
        <p:nvPicPr>
          <p:cNvPr id="11" name="Picture 10"/>
          <p:cNvPicPr>
            <a:picLocks noChangeAspect="1"/>
          </p:cNvPicPr>
          <p:nvPr/>
        </p:nvPicPr>
        <p:blipFill rotWithShape="1">
          <a:blip r:embed="rId16">
            <a:extLst>
              <a:ext uri="{28A0092B-C50C-407E-A947-70E740481C1C}">
                <a14:useLocalDpi xmlns:a14="http://schemas.microsoft.com/office/drawing/2010/main" val="0"/>
              </a:ext>
            </a:extLst>
          </a:blip>
          <a:srcRect t="34269" b="31602"/>
          <a:stretch/>
        </p:blipFill>
        <p:spPr>
          <a:xfrm>
            <a:off x="2936925" y="6837192"/>
            <a:ext cx="1117472" cy="828569"/>
          </a:xfrm>
          <a:prstGeom prst="rect">
            <a:avLst/>
          </a:prstGeom>
          <a:ln>
            <a:noFill/>
          </a:ln>
        </p:spPr>
      </p:pic>
      <p:pic>
        <p:nvPicPr>
          <p:cNvPr id="12" name="Picture 11"/>
          <p:cNvPicPr>
            <a:picLocks noChangeAspect="1"/>
          </p:cNvPicPr>
          <p:nvPr/>
        </p:nvPicPr>
        <p:blipFill rotWithShape="1">
          <a:blip r:embed="rId17">
            <a:extLst>
              <a:ext uri="{28A0092B-C50C-407E-A947-70E740481C1C}">
                <a14:useLocalDpi xmlns:a14="http://schemas.microsoft.com/office/drawing/2010/main" val="0"/>
              </a:ext>
            </a:extLst>
          </a:blip>
          <a:srcRect t="32908" b="29713"/>
          <a:stretch/>
        </p:blipFill>
        <p:spPr>
          <a:xfrm>
            <a:off x="2808715" y="5594749"/>
            <a:ext cx="1368775" cy="817170"/>
          </a:xfrm>
          <a:prstGeom prst="rect">
            <a:avLst/>
          </a:prstGeom>
          <a:ln>
            <a:noFill/>
          </a:ln>
        </p:spPr>
      </p:pic>
      <p:pic>
        <p:nvPicPr>
          <p:cNvPr id="13" name="Picture 12"/>
          <p:cNvPicPr>
            <a:picLocks noChangeAspect="1"/>
          </p:cNvPicPr>
          <p:nvPr/>
        </p:nvPicPr>
        <p:blipFill rotWithShape="1">
          <a:blip r:embed="rId18">
            <a:extLst>
              <a:ext uri="{28A0092B-C50C-407E-A947-70E740481C1C}">
                <a14:useLocalDpi xmlns:a14="http://schemas.microsoft.com/office/drawing/2010/main" val="0"/>
              </a:ext>
            </a:extLst>
          </a:blip>
          <a:srcRect t="26340" r="-947" b="30297"/>
          <a:stretch/>
        </p:blipFill>
        <p:spPr>
          <a:xfrm>
            <a:off x="1742845" y="5622857"/>
            <a:ext cx="1080000" cy="645349"/>
          </a:xfrm>
          <a:prstGeom prst="rect">
            <a:avLst/>
          </a:prstGeom>
          <a:ln>
            <a:noFill/>
          </a:ln>
        </p:spPr>
      </p:pic>
      <p:pic>
        <p:nvPicPr>
          <p:cNvPr id="14" name="Picture 13"/>
          <p:cNvPicPr>
            <a:picLocks noChangeAspect="1"/>
          </p:cNvPicPr>
          <p:nvPr/>
        </p:nvPicPr>
        <p:blipFill rotWithShape="1">
          <a:blip r:embed="rId19">
            <a:extLst>
              <a:ext uri="{28A0092B-C50C-407E-A947-70E740481C1C}">
                <a14:useLocalDpi xmlns:a14="http://schemas.microsoft.com/office/drawing/2010/main" val="0"/>
              </a:ext>
            </a:extLst>
          </a:blip>
          <a:srcRect t="34535" b="37837"/>
          <a:stretch/>
        </p:blipFill>
        <p:spPr>
          <a:xfrm>
            <a:off x="531239" y="5739739"/>
            <a:ext cx="1117472" cy="592460"/>
          </a:xfrm>
          <a:prstGeom prst="rect">
            <a:avLst/>
          </a:prstGeom>
          <a:ln>
            <a:noFill/>
          </a:ln>
        </p:spPr>
      </p:pic>
      <p:sp>
        <p:nvSpPr>
          <p:cNvPr id="128" name="TextBox 127">
            <a:extLst>
              <a:ext uri="{FF2B5EF4-FFF2-40B4-BE49-F238E27FC236}">
                <a16:creationId xmlns:a16="http://schemas.microsoft.com/office/drawing/2014/main" id="{A84A0E51-F0A5-4388-B06C-72A545BE67EC}"/>
              </a:ext>
            </a:extLst>
          </p:cNvPr>
          <p:cNvSpPr txBox="1"/>
          <p:nvPr/>
        </p:nvSpPr>
        <p:spPr>
          <a:xfrm>
            <a:off x="7750110" y="5316236"/>
            <a:ext cx="2567354" cy="338554"/>
          </a:xfrm>
          <a:prstGeom prst="rect">
            <a:avLst/>
          </a:prstGeom>
          <a:noFill/>
        </p:spPr>
        <p:txBody>
          <a:bodyPr wrap="square" rtlCol="0">
            <a:spAutoFit/>
          </a:bodyPr>
          <a:lstStyle/>
          <a:p>
            <a:r>
              <a:rPr lang="en-US" sz="1600" b="1" dirty="0" err="1">
                <a:latin typeface="Arial" panose="020B0604020202020204" pitchFamily="34" charset="0"/>
                <a:cs typeface="Arial" panose="020B0604020202020204" pitchFamily="34" charset="0"/>
              </a:rPr>
              <a:t>Wordmark</a:t>
            </a:r>
            <a:endParaRPr lang="en-GB" sz="1600" b="1" dirty="0">
              <a:latin typeface="Arial" panose="020B0604020202020204" pitchFamily="34" charset="0"/>
              <a:cs typeface="Arial" panose="020B0604020202020204" pitchFamily="34" charset="0"/>
            </a:endParaRPr>
          </a:p>
        </p:txBody>
      </p:sp>
      <p:sp>
        <p:nvSpPr>
          <p:cNvPr id="129" name="Rectangle 128">
            <a:extLst>
              <a:ext uri="{FF2B5EF4-FFF2-40B4-BE49-F238E27FC236}">
                <a16:creationId xmlns:a16="http://schemas.microsoft.com/office/drawing/2014/main" id="{63046B11-6DAB-4DF5-A429-F95B31157986}"/>
              </a:ext>
            </a:extLst>
          </p:cNvPr>
          <p:cNvSpPr/>
          <p:nvPr/>
        </p:nvSpPr>
        <p:spPr>
          <a:xfrm>
            <a:off x="5631712" y="5318100"/>
            <a:ext cx="5134770" cy="2338636"/>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5727950" y="6113746"/>
            <a:ext cx="612668" cy="307777"/>
          </a:xfrm>
          <a:prstGeom prst="rect">
            <a:avLst/>
          </a:prstGeom>
        </p:spPr>
        <p:txBody>
          <a:bodyPr wrap="none">
            <a:spAutoFit/>
          </a:bodyPr>
          <a:lstStyle/>
          <a:p>
            <a:r>
              <a:rPr lang="en-IN" sz="1400" dirty="0" err="1">
                <a:latin typeface="Arial" panose="020B0604020202020204" pitchFamily="34" charset="0"/>
                <a:cs typeface="Arial" panose="020B0604020202020204" pitchFamily="34" charset="0"/>
              </a:rPr>
              <a:t>Ather</a:t>
            </a:r>
            <a:endParaRPr lang="en-IN" sz="1400" dirty="0">
              <a:latin typeface="Arial" panose="020B0604020202020204" pitchFamily="34" charset="0"/>
              <a:cs typeface="Arial" panose="020B0604020202020204" pitchFamily="34" charset="0"/>
            </a:endParaRPr>
          </a:p>
        </p:txBody>
      </p:sp>
      <p:sp>
        <p:nvSpPr>
          <p:cNvPr id="17" name="Rectangle 16"/>
          <p:cNvSpPr/>
          <p:nvPr/>
        </p:nvSpPr>
        <p:spPr>
          <a:xfrm>
            <a:off x="7327399" y="6062099"/>
            <a:ext cx="1229824" cy="307777"/>
          </a:xfrm>
          <a:prstGeom prst="rect">
            <a:avLst/>
          </a:prstGeom>
        </p:spPr>
        <p:txBody>
          <a:bodyPr wrap="none">
            <a:spAutoFit/>
          </a:bodyPr>
          <a:lstStyle/>
          <a:p>
            <a:r>
              <a:rPr lang="en-IN" sz="1400" dirty="0" err="1">
                <a:latin typeface="Arial" panose="020B0604020202020204" pitchFamily="34" charset="0"/>
                <a:cs typeface="Arial" panose="020B0604020202020204" pitchFamily="34" charset="0"/>
              </a:rPr>
              <a:t>Ather</a:t>
            </a:r>
            <a:r>
              <a:rPr lang="en-IN" sz="1400" dirty="0">
                <a:latin typeface="Arial" panose="020B0604020202020204" pitchFamily="34" charset="0"/>
                <a:cs typeface="Arial" panose="020B0604020202020204" pitchFamily="34" charset="0"/>
              </a:rPr>
              <a:t> Energy</a:t>
            </a:r>
          </a:p>
        </p:txBody>
      </p:sp>
      <p:sp>
        <p:nvSpPr>
          <p:cNvPr id="18" name="Rectangle 17"/>
          <p:cNvSpPr/>
          <p:nvPr/>
        </p:nvSpPr>
        <p:spPr>
          <a:xfrm>
            <a:off x="9406021" y="6075608"/>
            <a:ext cx="960519" cy="307777"/>
          </a:xfrm>
          <a:prstGeom prst="rect">
            <a:avLst/>
          </a:prstGeom>
        </p:spPr>
        <p:txBody>
          <a:bodyPr wrap="none">
            <a:spAutoFit/>
          </a:bodyPr>
          <a:lstStyle/>
          <a:p>
            <a:r>
              <a:rPr lang="en-IN" sz="1400" dirty="0" err="1">
                <a:latin typeface="Arial" panose="020B0604020202020204" pitchFamily="34" charset="0"/>
                <a:cs typeface="Arial" panose="020B0604020202020204" pitchFamily="34" charset="0"/>
              </a:rPr>
              <a:t>Ather</a:t>
            </a:r>
            <a:r>
              <a:rPr lang="en-IN" sz="1400" dirty="0">
                <a:latin typeface="Arial" panose="020B0604020202020204" pitchFamily="34" charset="0"/>
                <a:cs typeface="Arial" panose="020B0604020202020204" pitchFamily="34" charset="0"/>
              </a:rPr>
              <a:t> 450</a:t>
            </a:r>
          </a:p>
        </p:txBody>
      </p:sp>
      <p:sp>
        <p:nvSpPr>
          <p:cNvPr id="19" name="Rectangle 18"/>
          <p:cNvSpPr/>
          <p:nvPr/>
        </p:nvSpPr>
        <p:spPr>
          <a:xfrm>
            <a:off x="5653937" y="6852944"/>
            <a:ext cx="910827" cy="307777"/>
          </a:xfrm>
          <a:prstGeom prst="rect">
            <a:avLst/>
          </a:prstGeom>
        </p:spPr>
        <p:txBody>
          <a:bodyPr wrap="none">
            <a:spAutoFit/>
          </a:bodyPr>
          <a:lstStyle/>
          <a:p>
            <a:r>
              <a:rPr lang="en-IN" sz="1400" dirty="0">
                <a:latin typeface="Arial" panose="020B0604020202020204" pitchFamily="34" charset="0"/>
                <a:cs typeface="Arial" panose="020B0604020202020204" pitchFamily="34" charset="0"/>
              </a:rPr>
              <a:t>Ather450</a:t>
            </a:r>
          </a:p>
        </p:txBody>
      </p:sp>
      <p:sp>
        <p:nvSpPr>
          <p:cNvPr id="20" name="Rectangle 19"/>
          <p:cNvSpPr/>
          <p:nvPr/>
        </p:nvSpPr>
        <p:spPr>
          <a:xfrm>
            <a:off x="7432922" y="6788924"/>
            <a:ext cx="1000595" cy="307777"/>
          </a:xfrm>
          <a:prstGeom prst="rect">
            <a:avLst/>
          </a:prstGeom>
        </p:spPr>
        <p:txBody>
          <a:bodyPr wrap="none">
            <a:spAutoFit/>
          </a:bodyPr>
          <a:lstStyle/>
          <a:p>
            <a:r>
              <a:rPr lang="en-IN" sz="1400" dirty="0" err="1">
                <a:latin typeface="Arial" panose="020B0604020202020204" pitchFamily="34" charset="0"/>
                <a:cs typeface="Arial" panose="020B0604020202020204" pitchFamily="34" charset="0"/>
              </a:rPr>
              <a:t>Ather</a:t>
            </a:r>
            <a:r>
              <a:rPr lang="en-IN" sz="1400" dirty="0">
                <a:latin typeface="Arial" panose="020B0604020202020204" pitchFamily="34" charset="0"/>
                <a:cs typeface="Arial" panose="020B0604020202020204" pitchFamily="34" charset="0"/>
              </a:rPr>
              <a:t> Grid</a:t>
            </a:r>
          </a:p>
        </p:txBody>
      </p:sp>
      <p:sp>
        <p:nvSpPr>
          <p:cNvPr id="21" name="Rectangle 20"/>
          <p:cNvSpPr/>
          <p:nvPr/>
        </p:nvSpPr>
        <p:spPr>
          <a:xfrm>
            <a:off x="9365785" y="6835705"/>
            <a:ext cx="1072473" cy="307777"/>
          </a:xfrm>
          <a:prstGeom prst="rect">
            <a:avLst/>
          </a:prstGeom>
        </p:spPr>
        <p:txBody>
          <a:bodyPr wrap="none">
            <a:spAutoFit/>
          </a:bodyPr>
          <a:lstStyle/>
          <a:p>
            <a:r>
              <a:rPr lang="en-IN" sz="1400" dirty="0" err="1">
                <a:latin typeface="Arial" panose="020B0604020202020204" pitchFamily="34" charset="0"/>
                <a:cs typeface="Arial" panose="020B0604020202020204" pitchFamily="34" charset="0"/>
              </a:rPr>
              <a:t>TrueRange</a:t>
            </a:r>
            <a:endParaRPr lang="en-IN" sz="1400" dirty="0">
              <a:latin typeface="Arial" panose="020B0604020202020204" pitchFamily="34" charset="0"/>
              <a:cs typeface="Arial" panose="020B0604020202020204" pitchFamily="34" charset="0"/>
            </a:endParaRPr>
          </a:p>
        </p:txBody>
      </p:sp>
      <p:sp>
        <p:nvSpPr>
          <p:cNvPr id="130" name="TextBox 129"/>
          <p:cNvSpPr txBox="1"/>
          <p:nvPr/>
        </p:nvSpPr>
        <p:spPr>
          <a:xfrm>
            <a:off x="8418130" y="2527406"/>
            <a:ext cx="1212212" cy="373307"/>
          </a:xfrm>
          <a:prstGeom prst="rect">
            <a:avLst/>
          </a:prstGeom>
          <a:noFill/>
          <a:ln>
            <a:solidFill>
              <a:srgbClr val="0070C0"/>
            </a:solidFill>
          </a:ln>
        </p:spPr>
        <p:txBody>
          <a:bodyPr wrap="square" rtlCol="0">
            <a:spAutoFit/>
          </a:bodyPr>
          <a:lstStyle/>
          <a:p>
            <a:pPr marL="107950" algn="ctr" defTabSz="457200" fontAlgn="base">
              <a:lnSpc>
                <a:spcPct val="83000"/>
              </a:lnSpc>
              <a:spcBef>
                <a:spcPts val="75"/>
              </a:spcBef>
              <a:spcAft>
                <a:spcPct val="0"/>
              </a:spcAft>
              <a:buSzPct val="10000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pPr>
            <a:r>
              <a:rPr lang="en-US" altLang="en-US" sz="1100" dirty="0"/>
              <a:t>9 design rights applications</a:t>
            </a:r>
            <a:endParaRPr lang="en-IN" sz="1100" dirty="0"/>
          </a:p>
        </p:txBody>
      </p:sp>
    </p:spTree>
    <p:extLst>
      <p:ext uri="{BB962C8B-B14F-4D97-AF65-F5344CB8AC3E}">
        <p14:creationId xmlns:p14="http://schemas.microsoft.com/office/powerpoint/2010/main" val="90178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ectangle 121">
            <a:extLst>
              <a:ext uri="{FF2B5EF4-FFF2-40B4-BE49-F238E27FC236}">
                <a16:creationId xmlns:a16="http://schemas.microsoft.com/office/drawing/2014/main" id="{1E8E1BCB-8221-49FA-9CC6-5C6D68696EC7}"/>
              </a:ext>
            </a:extLst>
          </p:cNvPr>
          <p:cNvSpPr/>
          <p:nvPr/>
        </p:nvSpPr>
        <p:spPr>
          <a:xfrm>
            <a:off x="-2094"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600" b="1" dirty="0" err="1">
                <a:cs typeface="Calibri"/>
              </a:rPr>
              <a:t>Ather</a:t>
            </a:r>
            <a:r>
              <a:rPr lang="en-US" sz="3600" b="1" dirty="0">
                <a:cs typeface="Calibri"/>
              </a:rPr>
              <a:t> Energy’s IP strategy and SBM evolution</a:t>
            </a:r>
            <a:endParaRPr lang="en-US" sz="3600" b="1" dirty="0"/>
          </a:p>
        </p:txBody>
      </p:sp>
      <p:pic>
        <p:nvPicPr>
          <p:cNvPr id="49" name="Picture 48">
            <a:extLst>
              <a:ext uri="{FF2B5EF4-FFF2-40B4-BE49-F238E27FC236}">
                <a16:creationId xmlns:a16="http://schemas.microsoft.com/office/drawing/2014/main" id="{8DBCD0EB-94E3-4561-B2A2-F8B914393C7E}"/>
              </a:ext>
            </a:extLst>
          </p:cNvPr>
          <p:cNvPicPr>
            <a:picLocks noChangeAspect="1"/>
          </p:cNvPicPr>
          <p:nvPr/>
        </p:nvPicPr>
        <p:blipFill>
          <a:blip r:embed="rId2"/>
          <a:stretch>
            <a:fillRect/>
          </a:stretch>
        </p:blipFill>
        <p:spPr>
          <a:xfrm>
            <a:off x="9174924" y="267347"/>
            <a:ext cx="2816609" cy="1048673"/>
          </a:xfrm>
          <a:prstGeom prst="rect">
            <a:avLst/>
          </a:prstGeom>
        </p:spPr>
      </p:pic>
      <p:sp>
        <p:nvSpPr>
          <p:cNvPr id="46" name="Isosceles Triangle 45"/>
          <p:cNvSpPr/>
          <p:nvPr/>
        </p:nvSpPr>
        <p:spPr>
          <a:xfrm rot="16200000">
            <a:off x="4758266" y="-2094369"/>
            <a:ext cx="1303390" cy="9459320"/>
          </a:xfrm>
          <a:prstGeom prst="triangle">
            <a:avLst>
              <a:gd name="adj" fmla="val 48322"/>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431"/>
          </a:p>
        </p:txBody>
      </p:sp>
      <p:sp>
        <p:nvSpPr>
          <p:cNvPr id="47" name="TextBox 46">
            <a:extLst>
              <a:ext uri="{FF2B5EF4-FFF2-40B4-BE49-F238E27FC236}">
                <a16:creationId xmlns:a16="http://schemas.microsoft.com/office/drawing/2014/main" id="{A908C2C2-322D-4017-86D8-F0362BA8C1EA}"/>
              </a:ext>
            </a:extLst>
          </p:cNvPr>
          <p:cNvSpPr txBox="1"/>
          <p:nvPr/>
        </p:nvSpPr>
        <p:spPr>
          <a:xfrm>
            <a:off x="436719" y="2430696"/>
            <a:ext cx="2027396" cy="434863"/>
          </a:xfrm>
          <a:prstGeom prst="rect">
            <a:avLst/>
          </a:prstGeom>
          <a:noFill/>
        </p:spPr>
        <p:txBody>
          <a:bodyPr wrap="square" rtlCol="0">
            <a:spAutoFit/>
          </a:bodyPr>
          <a:lstStyle>
            <a:defPPr>
              <a:defRPr lang="en-US"/>
            </a:defPPr>
            <a:lvl1pPr algn="ctr">
              <a:defRPr sz="1400" b="1"/>
            </a:lvl1pPr>
          </a:lstStyle>
          <a:p>
            <a:r>
              <a:rPr lang="en-US" sz="1113" dirty="0"/>
              <a:t>Lithium-ion battery packs &amp;</a:t>
            </a:r>
          </a:p>
          <a:p>
            <a:r>
              <a:rPr lang="en-US" sz="1113" dirty="0"/>
              <a:t> 2-wheeler platform</a:t>
            </a:r>
          </a:p>
        </p:txBody>
      </p:sp>
      <p:sp>
        <p:nvSpPr>
          <p:cNvPr id="48" name="TextBox 47">
            <a:extLst>
              <a:ext uri="{FF2B5EF4-FFF2-40B4-BE49-F238E27FC236}">
                <a16:creationId xmlns:a16="http://schemas.microsoft.com/office/drawing/2014/main" id="{44A1BD95-A994-4D84-AF2B-B2C1247E8397}"/>
              </a:ext>
            </a:extLst>
          </p:cNvPr>
          <p:cNvSpPr txBox="1"/>
          <p:nvPr/>
        </p:nvSpPr>
        <p:spPr>
          <a:xfrm>
            <a:off x="4187529" y="2373758"/>
            <a:ext cx="1826146" cy="606128"/>
          </a:xfrm>
          <a:prstGeom prst="rect">
            <a:avLst/>
          </a:prstGeom>
          <a:noFill/>
        </p:spPr>
        <p:txBody>
          <a:bodyPr wrap="square" rtlCol="0">
            <a:spAutoFit/>
          </a:bodyPr>
          <a:lstStyle>
            <a:defPPr>
              <a:defRPr lang="en-US"/>
            </a:defPPr>
            <a:lvl1pPr algn="ctr">
              <a:defRPr sz="1400" b="1"/>
            </a:lvl1pPr>
          </a:lstStyle>
          <a:p>
            <a:r>
              <a:rPr lang="en-IN" sz="1113" dirty="0"/>
              <a:t>Prototype demonstration of </a:t>
            </a:r>
            <a:r>
              <a:rPr lang="en-IN" sz="1113" dirty="0" err="1"/>
              <a:t>IoT</a:t>
            </a:r>
            <a:r>
              <a:rPr lang="en-IN" sz="1113" dirty="0"/>
              <a:t> based two wheeler EV</a:t>
            </a:r>
          </a:p>
        </p:txBody>
      </p:sp>
      <p:sp>
        <p:nvSpPr>
          <p:cNvPr id="50" name="Rectangle 49"/>
          <p:cNvSpPr/>
          <p:nvPr/>
        </p:nvSpPr>
        <p:spPr>
          <a:xfrm rot="16200000">
            <a:off x="-93681" y="2757062"/>
            <a:ext cx="685765" cy="312520"/>
          </a:xfrm>
          <a:prstGeom prst="rect">
            <a:avLst/>
          </a:prstGeom>
        </p:spPr>
        <p:txBody>
          <a:bodyPr wrap="none">
            <a:spAutoFit/>
          </a:bodyPr>
          <a:lstStyle/>
          <a:p>
            <a:pPr algn="ctr"/>
            <a:r>
              <a:rPr lang="en-US" sz="1431" b="1" dirty="0"/>
              <a:t>Profile</a:t>
            </a:r>
            <a:endParaRPr lang="en-GB" sz="1431" b="1" dirty="0"/>
          </a:p>
        </p:txBody>
      </p:sp>
      <p:graphicFrame>
        <p:nvGraphicFramePr>
          <p:cNvPr id="51" name="Group 133">
            <a:extLst>
              <a:ext uri="{FF2B5EF4-FFF2-40B4-BE49-F238E27FC236}">
                <a16:creationId xmlns:a16="http://schemas.microsoft.com/office/drawing/2014/main" id="{50C28DD4-AE14-4A34-9FEB-82D7C7E2921A}"/>
              </a:ext>
            </a:extLst>
          </p:cNvPr>
          <p:cNvGraphicFramePr>
            <a:graphicFrameLocks noGrp="1"/>
          </p:cNvGraphicFramePr>
          <p:nvPr>
            <p:extLst>
              <p:ext uri="{D42A27DB-BD31-4B8C-83A1-F6EECF244321}">
                <p14:modId xmlns:p14="http://schemas.microsoft.com/office/powerpoint/2010/main" val="3464773192"/>
              </p:ext>
            </p:extLst>
          </p:nvPr>
        </p:nvGraphicFramePr>
        <p:xfrm>
          <a:off x="508200" y="1506527"/>
          <a:ext cx="9736391" cy="192005"/>
        </p:xfrm>
        <a:graphic>
          <a:graphicData uri="http://schemas.openxmlformats.org/drawingml/2006/table">
            <a:tbl>
              <a:tblPr>
                <a:tableStyleId>{69C7853C-536D-4A76-A0AE-DD22124D55A5}</a:tableStyleId>
              </a:tblPr>
              <a:tblGrid>
                <a:gridCol w="1390913">
                  <a:extLst>
                    <a:ext uri="{9D8B030D-6E8A-4147-A177-3AD203B41FA5}">
                      <a16:colId xmlns:a16="http://schemas.microsoft.com/office/drawing/2014/main" val="1968738598"/>
                    </a:ext>
                  </a:extLst>
                </a:gridCol>
                <a:gridCol w="1390913">
                  <a:extLst>
                    <a:ext uri="{9D8B030D-6E8A-4147-A177-3AD203B41FA5}">
                      <a16:colId xmlns:a16="http://schemas.microsoft.com/office/drawing/2014/main" val="3834694533"/>
                    </a:ext>
                  </a:extLst>
                </a:gridCol>
                <a:gridCol w="1390913">
                  <a:extLst>
                    <a:ext uri="{9D8B030D-6E8A-4147-A177-3AD203B41FA5}">
                      <a16:colId xmlns:a16="http://schemas.microsoft.com/office/drawing/2014/main" val="1875201508"/>
                    </a:ext>
                  </a:extLst>
                </a:gridCol>
                <a:gridCol w="1390913">
                  <a:extLst>
                    <a:ext uri="{9D8B030D-6E8A-4147-A177-3AD203B41FA5}">
                      <a16:colId xmlns:a16="http://schemas.microsoft.com/office/drawing/2014/main" val="513654097"/>
                    </a:ext>
                  </a:extLst>
                </a:gridCol>
                <a:gridCol w="1390913">
                  <a:extLst>
                    <a:ext uri="{9D8B030D-6E8A-4147-A177-3AD203B41FA5}">
                      <a16:colId xmlns:a16="http://schemas.microsoft.com/office/drawing/2014/main" val="333158641"/>
                    </a:ext>
                  </a:extLst>
                </a:gridCol>
                <a:gridCol w="1390913">
                  <a:extLst>
                    <a:ext uri="{9D8B030D-6E8A-4147-A177-3AD203B41FA5}">
                      <a16:colId xmlns:a16="http://schemas.microsoft.com/office/drawing/2014/main" val="1443691101"/>
                    </a:ext>
                  </a:extLst>
                </a:gridCol>
                <a:gridCol w="1390913">
                  <a:extLst>
                    <a:ext uri="{9D8B030D-6E8A-4147-A177-3AD203B41FA5}">
                      <a16:colId xmlns:a16="http://schemas.microsoft.com/office/drawing/2014/main" val="2110134975"/>
                    </a:ext>
                  </a:extLst>
                </a:gridCol>
              </a:tblGrid>
              <a:tr h="188456">
                <a:tc>
                  <a:txBody>
                    <a:bodyPr/>
                    <a:lstStyle>
                      <a:lvl1pPr marL="107950">
                        <a:spcBef>
                          <a:spcPts val="8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sz="2800">
                          <a:solidFill>
                            <a:srgbClr val="000000"/>
                          </a:solidFill>
                          <a:latin typeface="Calibri" panose="020F0502020204030204" pitchFamily="34" charset="0"/>
                          <a:cs typeface="Noto Sans SC Regular" charset="0"/>
                        </a:defRPr>
                      </a:lvl1pPr>
                      <a:lvl2pPr>
                        <a:spcBef>
                          <a:spcPts val="7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sz="2400">
                          <a:solidFill>
                            <a:srgbClr val="000000"/>
                          </a:solidFill>
                          <a:latin typeface="Calibri" panose="020F0502020204030204" pitchFamily="34" charset="0"/>
                          <a:cs typeface="Noto Sans SC Regular" charset="0"/>
                        </a:defRPr>
                      </a:lvl2pPr>
                      <a:lvl3pPr>
                        <a:spcBef>
                          <a:spcPts val="6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sz="2000">
                          <a:solidFill>
                            <a:srgbClr val="000000"/>
                          </a:solidFill>
                          <a:latin typeface="Calibri" panose="020F0502020204030204" pitchFamily="34" charset="0"/>
                          <a:cs typeface="Noto Sans SC Regular" charset="0"/>
                        </a:defRPr>
                      </a:lvl3pPr>
                      <a:lvl4pPr>
                        <a:spcBef>
                          <a:spcPts val="5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4pPr>
                      <a:lvl5pPr>
                        <a:spcBef>
                          <a:spcPts val="5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9pPr>
                    </a:lstStyle>
                    <a:p>
                      <a:pPr marL="107950" marR="0" lvl="0" indent="0" algn="ctr" defTabSz="457200" rtl="0" eaLnBrk="1" fontAlgn="base" latinLnBrk="0" hangingPunct="1">
                        <a:lnSpc>
                          <a:spcPct val="83000"/>
                        </a:lnSpc>
                        <a:spcBef>
                          <a:spcPts val="75"/>
                        </a:spcBef>
                        <a:spcAft>
                          <a:spcPct val="0"/>
                        </a:spcAft>
                        <a:buClrTx/>
                        <a:buSzPct val="100000"/>
                        <a:buFontTx/>
                        <a:buNone/>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pPr>
                      <a:r>
                        <a:rPr kumimoji="0" lang="en-US" altLang="en-US" sz="1300" b="1" u="none" strike="noStrike" cap="none" normalizeH="0" baseline="0" dirty="0">
                          <a:ln>
                            <a:noFill/>
                          </a:ln>
                          <a:effectLst/>
                        </a:rPr>
                        <a:t>2013</a:t>
                      </a:r>
                      <a:endParaRPr kumimoji="0" lang="en-US" altLang="en-US" sz="1300" b="1" i="0" u="none" strike="noStrike" cap="none" normalizeH="0" baseline="0" dirty="0">
                        <a:ln>
                          <a:noFill/>
                        </a:ln>
                        <a:solidFill>
                          <a:srgbClr val="000000"/>
                        </a:solidFill>
                        <a:effectLst/>
                        <a:latin typeface="Calibri" panose="020F0502020204030204" pitchFamily="34" charset="0"/>
                        <a:cs typeface="Calibri" panose="020F0502020204030204" pitchFamily="34" charset="0"/>
                      </a:endParaRPr>
                    </a:p>
                  </a:txBody>
                  <a:tcPr marL="0" marR="0" marT="27540" marB="0" horzOverflow="overflow"/>
                </a:tc>
                <a:tc>
                  <a:txBody>
                    <a:bodyPr/>
                    <a:lstStyle>
                      <a:lvl1pPr marL="107950">
                        <a:spcBef>
                          <a:spcPts val="8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sz="2800">
                          <a:solidFill>
                            <a:srgbClr val="000000"/>
                          </a:solidFill>
                          <a:latin typeface="Calibri" panose="020F0502020204030204" pitchFamily="34" charset="0"/>
                          <a:cs typeface="Noto Sans SC Regular" charset="0"/>
                        </a:defRPr>
                      </a:lvl1pPr>
                      <a:lvl2pPr>
                        <a:spcBef>
                          <a:spcPts val="7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sz="2400">
                          <a:solidFill>
                            <a:srgbClr val="000000"/>
                          </a:solidFill>
                          <a:latin typeface="Calibri" panose="020F0502020204030204" pitchFamily="34" charset="0"/>
                          <a:cs typeface="Noto Sans SC Regular" charset="0"/>
                        </a:defRPr>
                      </a:lvl2pPr>
                      <a:lvl3pPr>
                        <a:spcBef>
                          <a:spcPts val="6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sz="2000">
                          <a:solidFill>
                            <a:srgbClr val="000000"/>
                          </a:solidFill>
                          <a:latin typeface="Calibri" panose="020F0502020204030204" pitchFamily="34" charset="0"/>
                          <a:cs typeface="Noto Sans SC Regular" charset="0"/>
                        </a:defRPr>
                      </a:lvl3pPr>
                      <a:lvl4pPr>
                        <a:spcBef>
                          <a:spcPts val="5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4pPr>
                      <a:lvl5pPr>
                        <a:spcBef>
                          <a:spcPts val="5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9pPr>
                    </a:lstStyle>
                    <a:p>
                      <a:pPr marL="107950" marR="0" lvl="0" indent="0" algn="ctr" defTabSz="457200" rtl="0" eaLnBrk="1" fontAlgn="base" latinLnBrk="0" hangingPunct="1">
                        <a:lnSpc>
                          <a:spcPct val="83000"/>
                        </a:lnSpc>
                        <a:spcBef>
                          <a:spcPts val="75"/>
                        </a:spcBef>
                        <a:spcAft>
                          <a:spcPct val="0"/>
                        </a:spcAft>
                        <a:buClrTx/>
                        <a:buSzPct val="100000"/>
                        <a:buFontTx/>
                        <a:buNone/>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pPr>
                      <a:r>
                        <a:rPr kumimoji="0" lang="en-US" altLang="en-US" sz="1300" b="1" u="none" strike="noStrike" cap="none" normalizeH="0" baseline="0" dirty="0">
                          <a:ln>
                            <a:noFill/>
                          </a:ln>
                          <a:effectLst/>
                        </a:rPr>
                        <a:t>2014</a:t>
                      </a:r>
                      <a:endParaRPr kumimoji="0" lang="en-US" altLang="en-US" sz="1300" b="1" i="0" u="none" strike="noStrike" cap="none" normalizeH="0" baseline="0" dirty="0">
                        <a:ln>
                          <a:noFill/>
                        </a:ln>
                        <a:solidFill>
                          <a:srgbClr val="000000"/>
                        </a:solidFill>
                        <a:effectLst/>
                        <a:latin typeface="Calibri" panose="020F0502020204030204" pitchFamily="34" charset="0"/>
                        <a:cs typeface="Calibri" panose="020F0502020204030204" pitchFamily="34" charset="0"/>
                      </a:endParaRPr>
                    </a:p>
                  </a:txBody>
                  <a:tcPr marL="0" marR="0" marT="27540" marB="0" horzOverflow="overflow"/>
                </a:tc>
                <a:tc>
                  <a:txBody>
                    <a:bodyPr/>
                    <a:lstStyle>
                      <a:lvl1pPr marL="106363">
                        <a:spcBef>
                          <a:spcPts val="8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sz="2800">
                          <a:solidFill>
                            <a:srgbClr val="000000"/>
                          </a:solidFill>
                          <a:latin typeface="Calibri" panose="020F0502020204030204" pitchFamily="34" charset="0"/>
                          <a:cs typeface="Noto Sans SC Regular" charset="0"/>
                        </a:defRPr>
                      </a:lvl1pPr>
                      <a:lvl2pPr>
                        <a:spcBef>
                          <a:spcPts val="7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sz="2400">
                          <a:solidFill>
                            <a:srgbClr val="000000"/>
                          </a:solidFill>
                          <a:latin typeface="Calibri" panose="020F0502020204030204" pitchFamily="34" charset="0"/>
                          <a:cs typeface="Noto Sans SC Regular" charset="0"/>
                        </a:defRPr>
                      </a:lvl2pPr>
                      <a:lvl3pPr>
                        <a:spcBef>
                          <a:spcPts val="6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sz="2000">
                          <a:solidFill>
                            <a:srgbClr val="000000"/>
                          </a:solidFill>
                          <a:latin typeface="Calibri" panose="020F0502020204030204" pitchFamily="34" charset="0"/>
                          <a:cs typeface="Noto Sans SC Regular" charset="0"/>
                        </a:defRPr>
                      </a:lvl3pPr>
                      <a:lvl4pPr>
                        <a:spcBef>
                          <a:spcPts val="5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4pPr>
                      <a:lvl5pPr>
                        <a:spcBef>
                          <a:spcPts val="5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9pPr>
                    </a:lstStyle>
                    <a:p>
                      <a:pPr marL="106363" marR="0" lvl="0" indent="0" algn="ctr" defTabSz="457200" rtl="0" eaLnBrk="1" fontAlgn="base" latinLnBrk="0" hangingPunct="1">
                        <a:lnSpc>
                          <a:spcPct val="83000"/>
                        </a:lnSpc>
                        <a:spcBef>
                          <a:spcPts val="75"/>
                        </a:spcBef>
                        <a:spcAft>
                          <a:spcPct val="0"/>
                        </a:spcAft>
                        <a:buClrTx/>
                        <a:buSzPct val="100000"/>
                        <a:buFontTx/>
                        <a:buNone/>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pPr>
                      <a:r>
                        <a:rPr kumimoji="0" lang="en-US" altLang="en-US" sz="1300" b="1" u="none" strike="noStrike" cap="none" normalizeH="0" baseline="0" dirty="0">
                          <a:ln>
                            <a:noFill/>
                          </a:ln>
                          <a:effectLst/>
                        </a:rPr>
                        <a:t>2015</a:t>
                      </a:r>
                      <a:endParaRPr kumimoji="0" lang="en-US" altLang="en-US" sz="1300" b="1" i="0" u="none" strike="noStrike" cap="none" normalizeH="0" baseline="0" dirty="0">
                        <a:ln>
                          <a:noFill/>
                        </a:ln>
                        <a:solidFill>
                          <a:srgbClr val="000000"/>
                        </a:solidFill>
                        <a:effectLst/>
                        <a:latin typeface="Calibri" panose="020F0502020204030204" pitchFamily="34" charset="0"/>
                        <a:cs typeface="Calibri" panose="020F0502020204030204" pitchFamily="34" charset="0"/>
                      </a:endParaRPr>
                    </a:p>
                  </a:txBody>
                  <a:tcPr marL="0" marR="0" marT="27540" marB="0" horzOverflow="overflow"/>
                </a:tc>
                <a:tc>
                  <a:txBody>
                    <a:bodyPr/>
                    <a:lstStyle>
                      <a:lvl1pPr marL="106363">
                        <a:spcBef>
                          <a:spcPts val="8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sz="2800">
                          <a:solidFill>
                            <a:srgbClr val="000000"/>
                          </a:solidFill>
                          <a:latin typeface="Calibri" panose="020F0502020204030204" pitchFamily="34" charset="0"/>
                          <a:cs typeface="Noto Sans SC Regular" charset="0"/>
                        </a:defRPr>
                      </a:lvl1pPr>
                      <a:lvl2pPr>
                        <a:spcBef>
                          <a:spcPts val="7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sz="2400">
                          <a:solidFill>
                            <a:srgbClr val="000000"/>
                          </a:solidFill>
                          <a:latin typeface="Calibri" panose="020F0502020204030204" pitchFamily="34" charset="0"/>
                          <a:cs typeface="Noto Sans SC Regular" charset="0"/>
                        </a:defRPr>
                      </a:lvl2pPr>
                      <a:lvl3pPr>
                        <a:spcBef>
                          <a:spcPts val="6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sz="2000">
                          <a:solidFill>
                            <a:srgbClr val="000000"/>
                          </a:solidFill>
                          <a:latin typeface="Calibri" panose="020F0502020204030204" pitchFamily="34" charset="0"/>
                          <a:cs typeface="Noto Sans SC Regular" charset="0"/>
                        </a:defRPr>
                      </a:lvl3pPr>
                      <a:lvl4pPr>
                        <a:spcBef>
                          <a:spcPts val="5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4pPr>
                      <a:lvl5pPr>
                        <a:spcBef>
                          <a:spcPts val="5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9pPr>
                    </a:lstStyle>
                    <a:p>
                      <a:pPr marL="106363" marR="0" lvl="0" indent="0" algn="ctr" defTabSz="457200" rtl="0" eaLnBrk="1" fontAlgn="base" latinLnBrk="0" hangingPunct="1">
                        <a:lnSpc>
                          <a:spcPct val="83000"/>
                        </a:lnSpc>
                        <a:spcBef>
                          <a:spcPts val="75"/>
                        </a:spcBef>
                        <a:spcAft>
                          <a:spcPct val="0"/>
                        </a:spcAft>
                        <a:buClrTx/>
                        <a:buSzPct val="100000"/>
                        <a:buFontTx/>
                        <a:buNone/>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pPr>
                      <a:r>
                        <a:rPr kumimoji="0" lang="en-US" altLang="en-US" sz="1300" b="1" u="none" strike="noStrike" cap="none" normalizeH="0" baseline="0" dirty="0">
                          <a:ln>
                            <a:noFill/>
                          </a:ln>
                          <a:effectLst/>
                        </a:rPr>
                        <a:t>2016</a:t>
                      </a:r>
                      <a:endParaRPr kumimoji="0" lang="en-US" altLang="en-US" sz="1300" b="1" i="0" u="none" strike="noStrike" cap="none" normalizeH="0" baseline="0" dirty="0">
                        <a:ln>
                          <a:noFill/>
                        </a:ln>
                        <a:solidFill>
                          <a:srgbClr val="000000"/>
                        </a:solidFill>
                        <a:effectLst/>
                        <a:latin typeface="Calibri" panose="020F0502020204030204" pitchFamily="34" charset="0"/>
                        <a:cs typeface="Calibri" panose="020F0502020204030204" pitchFamily="34" charset="0"/>
                      </a:endParaRPr>
                    </a:p>
                  </a:txBody>
                  <a:tcPr marL="0" marR="0" marT="27540" marB="0" horzOverflow="overflow"/>
                </a:tc>
                <a:tc>
                  <a:txBody>
                    <a:bodyPr/>
                    <a:lstStyle>
                      <a:lvl1pPr marL="107950">
                        <a:spcBef>
                          <a:spcPts val="8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sz="2800">
                          <a:solidFill>
                            <a:srgbClr val="000000"/>
                          </a:solidFill>
                          <a:latin typeface="Calibri" panose="020F0502020204030204" pitchFamily="34" charset="0"/>
                          <a:cs typeface="Noto Sans SC Regular" charset="0"/>
                        </a:defRPr>
                      </a:lvl1pPr>
                      <a:lvl2pPr>
                        <a:spcBef>
                          <a:spcPts val="7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sz="2400">
                          <a:solidFill>
                            <a:srgbClr val="000000"/>
                          </a:solidFill>
                          <a:latin typeface="Calibri" panose="020F0502020204030204" pitchFamily="34" charset="0"/>
                          <a:cs typeface="Noto Sans SC Regular" charset="0"/>
                        </a:defRPr>
                      </a:lvl2pPr>
                      <a:lvl3pPr>
                        <a:spcBef>
                          <a:spcPts val="6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sz="2000">
                          <a:solidFill>
                            <a:srgbClr val="000000"/>
                          </a:solidFill>
                          <a:latin typeface="Calibri" panose="020F0502020204030204" pitchFamily="34" charset="0"/>
                          <a:cs typeface="Noto Sans SC Regular" charset="0"/>
                        </a:defRPr>
                      </a:lvl3pPr>
                      <a:lvl4pPr>
                        <a:spcBef>
                          <a:spcPts val="5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4pPr>
                      <a:lvl5pPr>
                        <a:spcBef>
                          <a:spcPts val="5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9pPr>
                    </a:lstStyle>
                    <a:p>
                      <a:pPr marL="107950" marR="0" lvl="0" indent="0" algn="ctr" defTabSz="457200" rtl="0" eaLnBrk="1" fontAlgn="base" latinLnBrk="0" hangingPunct="1">
                        <a:lnSpc>
                          <a:spcPct val="83000"/>
                        </a:lnSpc>
                        <a:spcBef>
                          <a:spcPts val="75"/>
                        </a:spcBef>
                        <a:spcAft>
                          <a:spcPct val="0"/>
                        </a:spcAft>
                        <a:buClrTx/>
                        <a:buSzPct val="100000"/>
                        <a:buFontTx/>
                        <a:buNone/>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pPr>
                      <a:r>
                        <a:rPr kumimoji="0" lang="en-US" altLang="en-US" sz="1300" b="1" u="none" strike="noStrike" cap="none" normalizeH="0" baseline="0" dirty="0">
                          <a:ln>
                            <a:noFill/>
                          </a:ln>
                          <a:effectLst/>
                        </a:rPr>
                        <a:t>2017</a:t>
                      </a:r>
                      <a:endParaRPr kumimoji="0" lang="en-US" altLang="en-US" sz="1300" b="1" i="0" u="none" strike="noStrike" cap="none" normalizeH="0" baseline="0" dirty="0">
                        <a:ln>
                          <a:noFill/>
                        </a:ln>
                        <a:solidFill>
                          <a:srgbClr val="000000"/>
                        </a:solidFill>
                        <a:effectLst/>
                        <a:latin typeface="Calibri" panose="020F0502020204030204" pitchFamily="34" charset="0"/>
                        <a:cs typeface="Calibri" panose="020F0502020204030204" pitchFamily="34" charset="0"/>
                      </a:endParaRPr>
                    </a:p>
                  </a:txBody>
                  <a:tcPr marL="0" marR="0" marT="27540" marB="0" horzOverflow="overflow"/>
                </a:tc>
                <a:tc>
                  <a:txBody>
                    <a:bodyPr/>
                    <a:lstStyle>
                      <a:lvl1pPr marL="106363">
                        <a:spcBef>
                          <a:spcPts val="8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sz="2800">
                          <a:solidFill>
                            <a:srgbClr val="000000"/>
                          </a:solidFill>
                          <a:latin typeface="Calibri" panose="020F0502020204030204" pitchFamily="34" charset="0"/>
                          <a:cs typeface="Noto Sans SC Regular" charset="0"/>
                        </a:defRPr>
                      </a:lvl1pPr>
                      <a:lvl2pPr>
                        <a:spcBef>
                          <a:spcPts val="7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sz="2400">
                          <a:solidFill>
                            <a:srgbClr val="000000"/>
                          </a:solidFill>
                          <a:latin typeface="Calibri" panose="020F0502020204030204" pitchFamily="34" charset="0"/>
                          <a:cs typeface="Noto Sans SC Regular" charset="0"/>
                        </a:defRPr>
                      </a:lvl2pPr>
                      <a:lvl3pPr>
                        <a:spcBef>
                          <a:spcPts val="6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sz="2000">
                          <a:solidFill>
                            <a:srgbClr val="000000"/>
                          </a:solidFill>
                          <a:latin typeface="Calibri" panose="020F0502020204030204" pitchFamily="34" charset="0"/>
                          <a:cs typeface="Noto Sans SC Regular" charset="0"/>
                        </a:defRPr>
                      </a:lvl3pPr>
                      <a:lvl4pPr>
                        <a:spcBef>
                          <a:spcPts val="5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4pPr>
                      <a:lvl5pPr>
                        <a:spcBef>
                          <a:spcPts val="500"/>
                        </a:spcBef>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defRPr>
                          <a:solidFill>
                            <a:srgbClr val="000000"/>
                          </a:solidFill>
                          <a:latin typeface="Calibri" panose="020F0502020204030204" pitchFamily="34" charset="0"/>
                          <a:cs typeface="Noto Sans SC Regular" charset="0"/>
                        </a:defRPr>
                      </a:lvl9pPr>
                    </a:lstStyle>
                    <a:p>
                      <a:pPr marL="106363" marR="0" lvl="0" indent="0" algn="ctr" defTabSz="457200" rtl="0" eaLnBrk="1" fontAlgn="base" latinLnBrk="0" hangingPunct="1">
                        <a:lnSpc>
                          <a:spcPct val="83000"/>
                        </a:lnSpc>
                        <a:spcBef>
                          <a:spcPts val="75"/>
                        </a:spcBef>
                        <a:spcAft>
                          <a:spcPct val="0"/>
                        </a:spcAft>
                        <a:buClrTx/>
                        <a:buSzPct val="100000"/>
                        <a:buFontTx/>
                        <a:buNone/>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pPr>
                      <a:r>
                        <a:rPr kumimoji="0" lang="en-US" altLang="en-US" sz="1300" b="1" u="none" strike="noStrike" cap="none" normalizeH="0" baseline="0" dirty="0">
                          <a:ln>
                            <a:noFill/>
                          </a:ln>
                          <a:effectLst/>
                        </a:rPr>
                        <a:t>2018</a:t>
                      </a:r>
                      <a:endParaRPr kumimoji="0" lang="en-US" altLang="en-US" sz="1300" b="1" i="0" u="none" strike="noStrike" cap="none" normalizeH="0" baseline="0" dirty="0">
                        <a:ln>
                          <a:noFill/>
                        </a:ln>
                        <a:solidFill>
                          <a:srgbClr val="000000"/>
                        </a:solidFill>
                        <a:effectLst/>
                        <a:latin typeface="Calibri" panose="020F0502020204030204" pitchFamily="34" charset="0"/>
                        <a:cs typeface="Calibri" panose="020F0502020204030204" pitchFamily="34" charset="0"/>
                      </a:endParaRPr>
                    </a:p>
                  </a:txBody>
                  <a:tcPr marL="0" marR="0" marT="27540" marB="0" horzOverflow="overflow"/>
                </a:tc>
                <a:tc>
                  <a:txBody>
                    <a:bodyPr/>
                    <a:lstStyle>
                      <a:lvl1pPr marL="107950">
                        <a:spcBef>
                          <a:spcPts val="8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sz="2800">
                          <a:solidFill>
                            <a:srgbClr val="000000"/>
                          </a:solidFill>
                          <a:latin typeface="Calibri" panose="020F0502020204030204" pitchFamily="34" charset="0"/>
                          <a:cs typeface="Noto Sans SC Regular" charset="0"/>
                        </a:defRPr>
                      </a:lvl1pPr>
                      <a:lvl2pPr>
                        <a:spcBef>
                          <a:spcPts val="7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sz="2400">
                          <a:solidFill>
                            <a:srgbClr val="000000"/>
                          </a:solidFill>
                          <a:latin typeface="Calibri" panose="020F0502020204030204" pitchFamily="34" charset="0"/>
                          <a:cs typeface="Noto Sans SC Regular" charset="0"/>
                        </a:defRPr>
                      </a:lvl2pPr>
                      <a:lvl3pPr>
                        <a:spcBef>
                          <a:spcPts val="6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sz="2000">
                          <a:solidFill>
                            <a:srgbClr val="000000"/>
                          </a:solidFill>
                          <a:latin typeface="Calibri" panose="020F0502020204030204" pitchFamily="34" charset="0"/>
                          <a:cs typeface="Noto Sans SC Regular" charset="0"/>
                        </a:defRPr>
                      </a:lvl3pPr>
                      <a:lvl4pPr>
                        <a:spcBef>
                          <a:spcPts val="5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4pPr>
                      <a:lvl5pPr>
                        <a:spcBef>
                          <a:spcPts val="500"/>
                        </a:spcBef>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defRPr>
                          <a:solidFill>
                            <a:srgbClr val="000000"/>
                          </a:solidFill>
                          <a:latin typeface="Calibri" panose="020F0502020204030204" pitchFamily="34" charset="0"/>
                          <a:cs typeface="Noto Sans SC Regular" charset="0"/>
                        </a:defRPr>
                      </a:lvl9pPr>
                    </a:lstStyle>
                    <a:p>
                      <a:pPr marL="107950" marR="0" lvl="0" indent="0" algn="ctr" defTabSz="457200" rtl="0" eaLnBrk="1" fontAlgn="base" latinLnBrk="0" hangingPunct="1">
                        <a:lnSpc>
                          <a:spcPct val="83000"/>
                        </a:lnSpc>
                        <a:spcBef>
                          <a:spcPts val="75"/>
                        </a:spcBef>
                        <a:spcAft>
                          <a:spcPct val="0"/>
                        </a:spcAft>
                        <a:buClrTx/>
                        <a:buSzPct val="100000"/>
                        <a:buFontTx/>
                        <a:buNone/>
                        <a:tabLst>
                          <a:tab pos="107950" algn="l"/>
                          <a:tab pos="1022350" algn="l"/>
                          <a:tab pos="1936750" algn="l"/>
                          <a:tab pos="2851150" algn="l"/>
                          <a:tab pos="3765550" algn="l"/>
                          <a:tab pos="4679950" algn="l"/>
                          <a:tab pos="5594350" algn="l"/>
                          <a:tab pos="6508750" algn="l"/>
                          <a:tab pos="7423150" algn="l"/>
                          <a:tab pos="8337550" algn="l"/>
                          <a:tab pos="9251950" algn="l"/>
                          <a:tab pos="10166350" algn="l"/>
                        </a:tabLst>
                      </a:pPr>
                      <a:r>
                        <a:rPr kumimoji="0" lang="en-US" altLang="en-US" sz="1300" b="1" u="none" strike="noStrike" cap="none" normalizeH="0" baseline="0" dirty="0">
                          <a:ln>
                            <a:noFill/>
                          </a:ln>
                          <a:effectLst/>
                        </a:rPr>
                        <a:t>2019-2022</a:t>
                      </a:r>
                      <a:endParaRPr kumimoji="0" lang="en-US" altLang="en-US" sz="1300" b="1" i="0" u="none" strike="noStrike" cap="none" normalizeH="0" baseline="0" dirty="0">
                        <a:ln>
                          <a:noFill/>
                        </a:ln>
                        <a:solidFill>
                          <a:srgbClr val="000000"/>
                        </a:solidFill>
                        <a:effectLst/>
                        <a:latin typeface="Calibri" panose="020F0502020204030204" pitchFamily="34" charset="0"/>
                        <a:cs typeface="Calibri" panose="020F0502020204030204" pitchFamily="34" charset="0"/>
                      </a:endParaRPr>
                    </a:p>
                  </a:txBody>
                  <a:tcPr marL="0" marR="0" marT="27540" marB="0" horzOverflow="overflow"/>
                </a:tc>
                <a:extLst>
                  <a:ext uri="{0D108BD9-81ED-4DB2-BD59-A6C34878D82A}">
                    <a16:rowId xmlns:a16="http://schemas.microsoft.com/office/drawing/2014/main" val="3682299666"/>
                  </a:ext>
                </a:extLst>
              </a:tr>
            </a:tbl>
          </a:graphicData>
        </a:graphic>
      </p:graphicFrame>
      <p:sp>
        <p:nvSpPr>
          <p:cNvPr id="52" name="TextBox 51">
            <a:extLst>
              <a:ext uri="{FF2B5EF4-FFF2-40B4-BE49-F238E27FC236}">
                <a16:creationId xmlns:a16="http://schemas.microsoft.com/office/drawing/2014/main" id="{44A1BD95-A994-4D84-AF2B-B2C1247E8397}"/>
              </a:ext>
            </a:extLst>
          </p:cNvPr>
          <p:cNvSpPr txBox="1"/>
          <p:nvPr/>
        </p:nvSpPr>
        <p:spPr>
          <a:xfrm rot="21355605">
            <a:off x="2407181" y="2359859"/>
            <a:ext cx="1600587" cy="230832"/>
          </a:xfrm>
          <a:prstGeom prst="rect">
            <a:avLst/>
          </a:prstGeom>
          <a:noFill/>
        </p:spPr>
        <p:txBody>
          <a:bodyPr wrap="square" rtlCol="0">
            <a:spAutoFit/>
          </a:bodyPr>
          <a:lstStyle>
            <a:defPPr>
              <a:defRPr lang="en-US"/>
            </a:defPPr>
            <a:lvl1pPr algn="ctr">
              <a:defRPr sz="1400" b="1"/>
            </a:lvl1pPr>
          </a:lstStyle>
          <a:p>
            <a:r>
              <a:rPr lang="en-IN" altLang="en-US" sz="900" b="0" dirty="0"/>
              <a:t>Institute endowment funding </a:t>
            </a:r>
            <a:endParaRPr lang="en-IN" sz="900" b="0" dirty="0"/>
          </a:p>
        </p:txBody>
      </p:sp>
      <p:sp>
        <p:nvSpPr>
          <p:cNvPr id="55" name="Rectangle 54"/>
          <p:cNvSpPr/>
          <p:nvPr/>
        </p:nvSpPr>
        <p:spPr>
          <a:xfrm rot="236623">
            <a:off x="2414040" y="2803867"/>
            <a:ext cx="1543446" cy="230832"/>
          </a:xfrm>
          <a:prstGeom prst="rect">
            <a:avLst/>
          </a:prstGeom>
          <a:noFill/>
        </p:spPr>
        <p:txBody>
          <a:bodyPr wrap="square" rtlCol="0">
            <a:spAutoFit/>
          </a:bodyPr>
          <a:lstStyle/>
          <a:p>
            <a:pPr algn="ctr"/>
            <a:r>
              <a:rPr lang="en-US" altLang="en-US" sz="900" dirty="0"/>
              <a:t>Angel investor &amp; VC funding</a:t>
            </a:r>
            <a:endParaRPr lang="en-IN" sz="900" dirty="0"/>
          </a:p>
        </p:txBody>
      </p:sp>
      <p:sp>
        <p:nvSpPr>
          <p:cNvPr id="56" name="Rectangle 55"/>
          <p:cNvSpPr/>
          <p:nvPr/>
        </p:nvSpPr>
        <p:spPr>
          <a:xfrm>
            <a:off x="3229793" y="1674959"/>
            <a:ext cx="1613670" cy="507831"/>
          </a:xfrm>
          <a:prstGeom prst="rect">
            <a:avLst/>
          </a:prstGeom>
          <a:noFill/>
        </p:spPr>
        <p:txBody>
          <a:bodyPr wrap="square" rtlCol="0">
            <a:spAutoFit/>
          </a:bodyPr>
          <a:lstStyle/>
          <a:p>
            <a:pPr algn="ctr"/>
            <a:r>
              <a:rPr lang="en-IN" sz="900" dirty="0"/>
              <a:t>FAME India I (Faster Adoption &amp; Manufacturing of (Hybrid) &amp; EV Scheme (April)</a:t>
            </a:r>
          </a:p>
        </p:txBody>
      </p:sp>
      <p:sp>
        <p:nvSpPr>
          <p:cNvPr id="57" name="Rectangle 56"/>
          <p:cNvSpPr/>
          <p:nvPr/>
        </p:nvSpPr>
        <p:spPr>
          <a:xfrm>
            <a:off x="4967972" y="1651121"/>
            <a:ext cx="971956" cy="507831"/>
          </a:xfrm>
          <a:prstGeom prst="rect">
            <a:avLst/>
          </a:prstGeom>
          <a:noFill/>
        </p:spPr>
        <p:txBody>
          <a:bodyPr wrap="square" rtlCol="0">
            <a:spAutoFit/>
          </a:bodyPr>
          <a:lstStyle/>
          <a:p>
            <a:pPr algn="ctr"/>
            <a:r>
              <a:rPr lang="en-IN" altLang="en-US" sz="900" dirty="0"/>
              <a:t>Incumbent funding (October)</a:t>
            </a:r>
            <a:endParaRPr lang="en-IN" sz="900" dirty="0"/>
          </a:p>
        </p:txBody>
      </p:sp>
      <p:sp>
        <p:nvSpPr>
          <p:cNvPr id="63" name="TextBox 62">
            <a:extLst>
              <a:ext uri="{FF2B5EF4-FFF2-40B4-BE49-F238E27FC236}">
                <a16:creationId xmlns:a16="http://schemas.microsoft.com/office/drawing/2014/main" id="{44A1BD95-A994-4D84-AF2B-B2C1247E8397}"/>
              </a:ext>
            </a:extLst>
          </p:cNvPr>
          <p:cNvSpPr txBox="1"/>
          <p:nvPr/>
        </p:nvSpPr>
        <p:spPr>
          <a:xfrm>
            <a:off x="7602703" y="2148209"/>
            <a:ext cx="1439908" cy="1107996"/>
          </a:xfrm>
          <a:prstGeom prst="rect">
            <a:avLst/>
          </a:prstGeom>
          <a:noFill/>
        </p:spPr>
        <p:txBody>
          <a:bodyPr wrap="square" rtlCol="0">
            <a:spAutoFit/>
          </a:bodyPr>
          <a:lstStyle>
            <a:defPPr>
              <a:defRPr lang="en-US"/>
            </a:defPPr>
            <a:lvl1pPr algn="ctr">
              <a:defRPr sz="1400" b="1"/>
            </a:lvl1pPr>
          </a:lstStyle>
          <a:p>
            <a:r>
              <a:rPr lang="en-IN" sz="1100" dirty="0"/>
              <a:t>Launch of </a:t>
            </a:r>
            <a:r>
              <a:rPr lang="en-IN" sz="1100" dirty="0" err="1"/>
              <a:t>IoT</a:t>
            </a:r>
            <a:r>
              <a:rPr lang="en-IN" sz="1100" dirty="0"/>
              <a:t> based e-scooter </a:t>
            </a:r>
          </a:p>
          <a:p>
            <a:r>
              <a:rPr lang="en-IN" sz="1100" dirty="0"/>
              <a:t>+</a:t>
            </a:r>
          </a:p>
          <a:p>
            <a:r>
              <a:rPr lang="en-IN" sz="1100" dirty="0"/>
              <a:t> Fast public charging stations for EV</a:t>
            </a:r>
          </a:p>
        </p:txBody>
      </p:sp>
      <p:sp>
        <p:nvSpPr>
          <p:cNvPr id="65" name="Rectangle 64"/>
          <p:cNvSpPr/>
          <p:nvPr/>
        </p:nvSpPr>
        <p:spPr>
          <a:xfrm rot="21365650">
            <a:off x="5799639" y="2016943"/>
            <a:ext cx="2703548" cy="230832"/>
          </a:xfrm>
          <a:prstGeom prst="rect">
            <a:avLst/>
          </a:prstGeom>
          <a:noFill/>
        </p:spPr>
        <p:txBody>
          <a:bodyPr wrap="square" rtlCol="0">
            <a:spAutoFit/>
          </a:bodyPr>
          <a:lstStyle/>
          <a:p>
            <a:pPr algn="ctr"/>
            <a:r>
              <a:rPr lang="en-IN" altLang="en-US" sz="900" dirty="0"/>
              <a:t>Strategic direction from executive from incumbent</a:t>
            </a:r>
          </a:p>
        </p:txBody>
      </p:sp>
      <p:sp>
        <p:nvSpPr>
          <p:cNvPr id="69" name="Freeform 68"/>
          <p:cNvSpPr/>
          <p:nvPr/>
        </p:nvSpPr>
        <p:spPr>
          <a:xfrm>
            <a:off x="2340731" y="2643038"/>
            <a:ext cx="1998804" cy="123641"/>
          </a:xfrm>
          <a:custGeom>
            <a:avLst/>
            <a:gdLst>
              <a:gd name="connsiteX0" fmla="*/ 0 w 1648496"/>
              <a:gd name="connsiteY0" fmla="*/ 232822 h 258580"/>
              <a:gd name="connsiteX1" fmla="*/ 115910 w 1648496"/>
              <a:gd name="connsiteY1" fmla="*/ 219943 h 258580"/>
              <a:gd name="connsiteX2" fmla="*/ 154546 w 1648496"/>
              <a:gd name="connsiteY2" fmla="*/ 181307 h 258580"/>
              <a:gd name="connsiteX3" fmla="*/ 193183 w 1648496"/>
              <a:gd name="connsiteY3" fmla="*/ 168428 h 258580"/>
              <a:gd name="connsiteX4" fmla="*/ 270456 w 1648496"/>
              <a:gd name="connsiteY4" fmla="*/ 116912 h 258580"/>
              <a:gd name="connsiteX5" fmla="*/ 321972 w 1648496"/>
              <a:gd name="connsiteY5" fmla="*/ 78276 h 258580"/>
              <a:gd name="connsiteX6" fmla="*/ 412124 w 1648496"/>
              <a:gd name="connsiteY6" fmla="*/ 39639 h 258580"/>
              <a:gd name="connsiteX7" fmla="*/ 450760 w 1648496"/>
              <a:gd name="connsiteY7" fmla="*/ 13881 h 258580"/>
              <a:gd name="connsiteX8" fmla="*/ 708338 w 1648496"/>
              <a:gd name="connsiteY8" fmla="*/ 13881 h 258580"/>
              <a:gd name="connsiteX9" fmla="*/ 746975 w 1648496"/>
              <a:gd name="connsiteY9" fmla="*/ 26760 h 258580"/>
              <a:gd name="connsiteX10" fmla="*/ 798490 w 1648496"/>
              <a:gd name="connsiteY10" fmla="*/ 39639 h 258580"/>
              <a:gd name="connsiteX11" fmla="*/ 837127 w 1648496"/>
              <a:gd name="connsiteY11" fmla="*/ 65397 h 258580"/>
              <a:gd name="connsiteX12" fmla="*/ 888642 w 1648496"/>
              <a:gd name="connsiteY12" fmla="*/ 91155 h 258580"/>
              <a:gd name="connsiteX13" fmla="*/ 965915 w 1648496"/>
              <a:gd name="connsiteY13" fmla="*/ 142670 h 258580"/>
              <a:gd name="connsiteX14" fmla="*/ 1043189 w 1648496"/>
              <a:gd name="connsiteY14" fmla="*/ 181307 h 258580"/>
              <a:gd name="connsiteX15" fmla="*/ 1081825 w 1648496"/>
              <a:gd name="connsiteY15" fmla="*/ 194186 h 258580"/>
              <a:gd name="connsiteX16" fmla="*/ 1120462 w 1648496"/>
              <a:gd name="connsiteY16" fmla="*/ 219943 h 258580"/>
              <a:gd name="connsiteX17" fmla="*/ 1223493 w 1648496"/>
              <a:gd name="connsiteY17" fmla="*/ 245701 h 258580"/>
              <a:gd name="connsiteX18" fmla="*/ 1262129 w 1648496"/>
              <a:gd name="connsiteY18" fmla="*/ 258580 h 258580"/>
              <a:gd name="connsiteX19" fmla="*/ 1390918 w 1648496"/>
              <a:gd name="connsiteY19" fmla="*/ 245701 h 258580"/>
              <a:gd name="connsiteX20" fmla="*/ 1506828 w 1648496"/>
              <a:gd name="connsiteY20" fmla="*/ 219943 h 258580"/>
              <a:gd name="connsiteX21" fmla="*/ 1584101 w 1648496"/>
              <a:gd name="connsiteY21" fmla="*/ 168428 h 258580"/>
              <a:gd name="connsiteX22" fmla="*/ 1609859 w 1648496"/>
              <a:gd name="connsiteY22" fmla="*/ 129791 h 258580"/>
              <a:gd name="connsiteX23" fmla="*/ 1648496 w 1648496"/>
              <a:gd name="connsiteY23" fmla="*/ 104033 h 25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496" h="258580">
                <a:moveTo>
                  <a:pt x="0" y="232822"/>
                </a:moveTo>
                <a:cubicBezTo>
                  <a:pt x="38637" y="228529"/>
                  <a:pt x="79030" y="232236"/>
                  <a:pt x="115910" y="219943"/>
                </a:cubicBezTo>
                <a:cubicBezTo>
                  <a:pt x="133189" y="214184"/>
                  <a:pt x="139392" y="191410"/>
                  <a:pt x="154546" y="181307"/>
                </a:cubicBezTo>
                <a:cubicBezTo>
                  <a:pt x="165842" y="173777"/>
                  <a:pt x="180304" y="172721"/>
                  <a:pt x="193183" y="168428"/>
                </a:cubicBezTo>
                <a:cubicBezTo>
                  <a:pt x="283094" y="78517"/>
                  <a:pt x="183479" y="166613"/>
                  <a:pt x="270456" y="116912"/>
                </a:cubicBezTo>
                <a:cubicBezTo>
                  <a:pt x="289093" y="106263"/>
                  <a:pt x="303770" y="89652"/>
                  <a:pt x="321972" y="78276"/>
                </a:cubicBezTo>
                <a:cubicBezTo>
                  <a:pt x="358350" y="55540"/>
                  <a:pt x="374563" y="52159"/>
                  <a:pt x="412124" y="39639"/>
                </a:cubicBezTo>
                <a:cubicBezTo>
                  <a:pt x="425003" y="31053"/>
                  <a:pt x="436267" y="19316"/>
                  <a:pt x="450760" y="13881"/>
                </a:cubicBezTo>
                <a:cubicBezTo>
                  <a:pt x="527849" y="-15028"/>
                  <a:pt x="642466" y="9489"/>
                  <a:pt x="708338" y="13881"/>
                </a:cubicBezTo>
                <a:cubicBezTo>
                  <a:pt x="721217" y="18174"/>
                  <a:pt x="733922" y="23030"/>
                  <a:pt x="746975" y="26760"/>
                </a:cubicBezTo>
                <a:cubicBezTo>
                  <a:pt x="763994" y="31623"/>
                  <a:pt x="782221" y="32666"/>
                  <a:pt x="798490" y="39639"/>
                </a:cubicBezTo>
                <a:cubicBezTo>
                  <a:pt x="812717" y="45736"/>
                  <a:pt x="823688" y="57717"/>
                  <a:pt x="837127" y="65397"/>
                </a:cubicBezTo>
                <a:cubicBezTo>
                  <a:pt x="853796" y="74922"/>
                  <a:pt x="872179" y="81277"/>
                  <a:pt x="888642" y="91155"/>
                </a:cubicBezTo>
                <a:cubicBezTo>
                  <a:pt x="915187" y="107082"/>
                  <a:pt x="936547" y="132881"/>
                  <a:pt x="965915" y="142670"/>
                </a:cubicBezTo>
                <a:cubicBezTo>
                  <a:pt x="1063027" y="175041"/>
                  <a:pt x="943328" y="131376"/>
                  <a:pt x="1043189" y="181307"/>
                </a:cubicBezTo>
                <a:cubicBezTo>
                  <a:pt x="1055331" y="187378"/>
                  <a:pt x="1069683" y="188115"/>
                  <a:pt x="1081825" y="194186"/>
                </a:cubicBezTo>
                <a:cubicBezTo>
                  <a:pt x="1095669" y="201108"/>
                  <a:pt x="1106618" y="213021"/>
                  <a:pt x="1120462" y="219943"/>
                </a:cubicBezTo>
                <a:cubicBezTo>
                  <a:pt x="1149904" y="234664"/>
                  <a:pt x="1194098" y="238352"/>
                  <a:pt x="1223493" y="245701"/>
                </a:cubicBezTo>
                <a:cubicBezTo>
                  <a:pt x="1236663" y="248994"/>
                  <a:pt x="1249250" y="254287"/>
                  <a:pt x="1262129" y="258580"/>
                </a:cubicBezTo>
                <a:cubicBezTo>
                  <a:pt x="1305059" y="254287"/>
                  <a:pt x="1348153" y="251403"/>
                  <a:pt x="1390918" y="245701"/>
                </a:cubicBezTo>
                <a:cubicBezTo>
                  <a:pt x="1425956" y="241029"/>
                  <a:pt x="1471848" y="228688"/>
                  <a:pt x="1506828" y="219943"/>
                </a:cubicBezTo>
                <a:cubicBezTo>
                  <a:pt x="1532586" y="202771"/>
                  <a:pt x="1566929" y="194186"/>
                  <a:pt x="1584101" y="168428"/>
                </a:cubicBezTo>
                <a:cubicBezTo>
                  <a:pt x="1592687" y="155549"/>
                  <a:pt x="1598914" y="140736"/>
                  <a:pt x="1609859" y="129791"/>
                </a:cubicBezTo>
                <a:cubicBezTo>
                  <a:pt x="1620804" y="118846"/>
                  <a:pt x="1648496" y="104033"/>
                  <a:pt x="1648496" y="104033"/>
                </a:cubicBezTo>
              </a:path>
            </a:pathLst>
          </a:custGeom>
          <a:noFill/>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0" name="Freeform 69"/>
          <p:cNvSpPr/>
          <p:nvPr/>
        </p:nvSpPr>
        <p:spPr>
          <a:xfrm>
            <a:off x="8908521" y="2391639"/>
            <a:ext cx="1096456" cy="318237"/>
          </a:xfrm>
          <a:custGeom>
            <a:avLst/>
            <a:gdLst>
              <a:gd name="connsiteX0" fmla="*/ 0 w 1648496"/>
              <a:gd name="connsiteY0" fmla="*/ 232822 h 258580"/>
              <a:gd name="connsiteX1" fmla="*/ 115910 w 1648496"/>
              <a:gd name="connsiteY1" fmla="*/ 219943 h 258580"/>
              <a:gd name="connsiteX2" fmla="*/ 154546 w 1648496"/>
              <a:gd name="connsiteY2" fmla="*/ 181307 h 258580"/>
              <a:gd name="connsiteX3" fmla="*/ 193183 w 1648496"/>
              <a:gd name="connsiteY3" fmla="*/ 168428 h 258580"/>
              <a:gd name="connsiteX4" fmla="*/ 270456 w 1648496"/>
              <a:gd name="connsiteY4" fmla="*/ 116912 h 258580"/>
              <a:gd name="connsiteX5" fmla="*/ 321972 w 1648496"/>
              <a:gd name="connsiteY5" fmla="*/ 78276 h 258580"/>
              <a:gd name="connsiteX6" fmla="*/ 412124 w 1648496"/>
              <a:gd name="connsiteY6" fmla="*/ 39639 h 258580"/>
              <a:gd name="connsiteX7" fmla="*/ 450760 w 1648496"/>
              <a:gd name="connsiteY7" fmla="*/ 13881 h 258580"/>
              <a:gd name="connsiteX8" fmla="*/ 708338 w 1648496"/>
              <a:gd name="connsiteY8" fmla="*/ 13881 h 258580"/>
              <a:gd name="connsiteX9" fmla="*/ 746975 w 1648496"/>
              <a:gd name="connsiteY9" fmla="*/ 26760 h 258580"/>
              <a:gd name="connsiteX10" fmla="*/ 798490 w 1648496"/>
              <a:gd name="connsiteY10" fmla="*/ 39639 h 258580"/>
              <a:gd name="connsiteX11" fmla="*/ 837127 w 1648496"/>
              <a:gd name="connsiteY11" fmla="*/ 65397 h 258580"/>
              <a:gd name="connsiteX12" fmla="*/ 888642 w 1648496"/>
              <a:gd name="connsiteY12" fmla="*/ 91155 h 258580"/>
              <a:gd name="connsiteX13" fmla="*/ 965915 w 1648496"/>
              <a:gd name="connsiteY13" fmla="*/ 142670 h 258580"/>
              <a:gd name="connsiteX14" fmla="*/ 1043189 w 1648496"/>
              <a:gd name="connsiteY14" fmla="*/ 181307 h 258580"/>
              <a:gd name="connsiteX15" fmla="*/ 1081825 w 1648496"/>
              <a:gd name="connsiteY15" fmla="*/ 194186 h 258580"/>
              <a:gd name="connsiteX16" fmla="*/ 1120462 w 1648496"/>
              <a:gd name="connsiteY16" fmla="*/ 219943 h 258580"/>
              <a:gd name="connsiteX17" fmla="*/ 1223493 w 1648496"/>
              <a:gd name="connsiteY17" fmla="*/ 245701 h 258580"/>
              <a:gd name="connsiteX18" fmla="*/ 1262129 w 1648496"/>
              <a:gd name="connsiteY18" fmla="*/ 258580 h 258580"/>
              <a:gd name="connsiteX19" fmla="*/ 1390918 w 1648496"/>
              <a:gd name="connsiteY19" fmla="*/ 245701 h 258580"/>
              <a:gd name="connsiteX20" fmla="*/ 1506828 w 1648496"/>
              <a:gd name="connsiteY20" fmla="*/ 219943 h 258580"/>
              <a:gd name="connsiteX21" fmla="*/ 1584101 w 1648496"/>
              <a:gd name="connsiteY21" fmla="*/ 168428 h 258580"/>
              <a:gd name="connsiteX22" fmla="*/ 1609859 w 1648496"/>
              <a:gd name="connsiteY22" fmla="*/ 129791 h 258580"/>
              <a:gd name="connsiteX23" fmla="*/ 1648496 w 1648496"/>
              <a:gd name="connsiteY23" fmla="*/ 104033 h 25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496" h="258580">
                <a:moveTo>
                  <a:pt x="0" y="232822"/>
                </a:moveTo>
                <a:cubicBezTo>
                  <a:pt x="38637" y="228529"/>
                  <a:pt x="79030" y="232236"/>
                  <a:pt x="115910" y="219943"/>
                </a:cubicBezTo>
                <a:cubicBezTo>
                  <a:pt x="133189" y="214184"/>
                  <a:pt x="139392" y="191410"/>
                  <a:pt x="154546" y="181307"/>
                </a:cubicBezTo>
                <a:cubicBezTo>
                  <a:pt x="165842" y="173777"/>
                  <a:pt x="180304" y="172721"/>
                  <a:pt x="193183" y="168428"/>
                </a:cubicBezTo>
                <a:cubicBezTo>
                  <a:pt x="283094" y="78517"/>
                  <a:pt x="183479" y="166613"/>
                  <a:pt x="270456" y="116912"/>
                </a:cubicBezTo>
                <a:cubicBezTo>
                  <a:pt x="289093" y="106263"/>
                  <a:pt x="303770" y="89652"/>
                  <a:pt x="321972" y="78276"/>
                </a:cubicBezTo>
                <a:cubicBezTo>
                  <a:pt x="358350" y="55540"/>
                  <a:pt x="374563" y="52159"/>
                  <a:pt x="412124" y="39639"/>
                </a:cubicBezTo>
                <a:cubicBezTo>
                  <a:pt x="425003" y="31053"/>
                  <a:pt x="436267" y="19316"/>
                  <a:pt x="450760" y="13881"/>
                </a:cubicBezTo>
                <a:cubicBezTo>
                  <a:pt x="527849" y="-15028"/>
                  <a:pt x="642466" y="9489"/>
                  <a:pt x="708338" y="13881"/>
                </a:cubicBezTo>
                <a:cubicBezTo>
                  <a:pt x="721217" y="18174"/>
                  <a:pt x="733922" y="23030"/>
                  <a:pt x="746975" y="26760"/>
                </a:cubicBezTo>
                <a:cubicBezTo>
                  <a:pt x="763994" y="31623"/>
                  <a:pt x="782221" y="32666"/>
                  <a:pt x="798490" y="39639"/>
                </a:cubicBezTo>
                <a:cubicBezTo>
                  <a:pt x="812717" y="45736"/>
                  <a:pt x="823688" y="57717"/>
                  <a:pt x="837127" y="65397"/>
                </a:cubicBezTo>
                <a:cubicBezTo>
                  <a:pt x="853796" y="74922"/>
                  <a:pt x="872179" y="81277"/>
                  <a:pt x="888642" y="91155"/>
                </a:cubicBezTo>
                <a:cubicBezTo>
                  <a:pt x="915187" y="107082"/>
                  <a:pt x="936547" y="132881"/>
                  <a:pt x="965915" y="142670"/>
                </a:cubicBezTo>
                <a:cubicBezTo>
                  <a:pt x="1063027" y="175041"/>
                  <a:pt x="943328" y="131376"/>
                  <a:pt x="1043189" y="181307"/>
                </a:cubicBezTo>
                <a:cubicBezTo>
                  <a:pt x="1055331" y="187378"/>
                  <a:pt x="1069683" y="188115"/>
                  <a:pt x="1081825" y="194186"/>
                </a:cubicBezTo>
                <a:cubicBezTo>
                  <a:pt x="1095669" y="201108"/>
                  <a:pt x="1106618" y="213021"/>
                  <a:pt x="1120462" y="219943"/>
                </a:cubicBezTo>
                <a:cubicBezTo>
                  <a:pt x="1149904" y="234664"/>
                  <a:pt x="1194098" y="238352"/>
                  <a:pt x="1223493" y="245701"/>
                </a:cubicBezTo>
                <a:cubicBezTo>
                  <a:pt x="1236663" y="248994"/>
                  <a:pt x="1249250" y="254287"/>
                  <a:pt x="1262129" y="258580"/>
                </a:cubicBezTo>
                <a:cubicBezTo>
                  <a:pt x="1305059" y="254287"/>
                  <a:pt x="1348153" y="251403"/>
                  <a:pt x="1390918" y="245701"/>
                </a:cubicBezTo>
                <a:cubicBezTo>
                  <a:pt x="1425956" y="241029"/>
                  <a:pt x="1471848" y="228688"/>
                  <a:pt x="1506828" y="219943"/>
                </a:cubicBezTo>
                <a:cubicBezTo>
                  <a:pt x="1532586" y="202771"/>
                  <a:pt x="1566929" y="194186"/>
                  <a:pt x="1584101" y="168428"/>
                </a:cubicBezTo>
                <a:cubicBezTo>
                  <a:pt x="1592687" y="155549"/>
                  <a:pt x="1598914" y="140736"/>
                  <a:pt x="1609859" y="129791"/>
                </a:cubicBezTo>
                <a:cubicBezTo>
                  <a:pt x="1620804" y="118846"/>
                  <a:pt x="1648496" y="104033"/>
                  <a:pt x="1648496" y="104033"/>
                </a:cubicBezTo>
              </a:path>
            </a:pathLst>
          </a:custGeom>
          <a:noFill/>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1" name="Freeform 70"/>
          <p:cNvSpPr/>
          <p:nvPr/>
        </p:nvSpPr>
        <p:spPr>
          <a:xfrm>
            <a:off x="5893529" y="2472446"/>
            <a:ext cx="1897498" cy="330610"/>
          </a:xfrm>
          <a:custGeom>
            <a:avLst/>
            <a:gdLst>
              <a:gd name="connsiteX0" fmla="*/ 0 w 1648496"/>
              <a:gd name="connsiteY0" fmla="*/ 232822 h 258580"/>
              <a:gd name="connsiteX1" fmla="*/ 115910 w 1648496"/>
              <a:gd name="connsiteY1" fmla="*/ 219943 h 258580"/>
              <a:gd name="connsiteX2" fmla="*/ 154546 w 1648496"/>
              <a:gd name="connsiteY2" fmla="*/ 181307 h 258580"/>
              <a:gd name="connsiteX3" fmla="*/ 193183 w 1648496"/>
              <a:gd name="connsiteY3" fmla="*/ 168428 h 258580"/>
              <a:gd name="connsiteX4" fmla="*/ 270456 w 1648496"/>
              <a:gd name="connsiteY4" fmla="*/ 116912 h 258580"/>
              <a:gd name="connsiteX5" fmla="*/ 321972 w 1648496"/>
              <a:gd name="connsiteY5" fmla="*/ 78276 h 258580"/>
              <a:gd name="connsiteX6" fmla="*/ 412124 w 1648496"/>
              <a:gd name="connsiteY6" fmla="*/ 39639 h 258580"/>
              <a:gd name="connsiteX7" fmla="*/ 450760 w 1648496"/>
              <a:gd name="connsiteY7" fmla="*/ 13881 h 258580"/>
              <a:gd name="connsiteX8" fmla="*/ 708338 w 1648496"/>
              <a:gd name="connsiteY8" fmla="*/ 13881 h 258580"/>
              <a:gd name="connsiteX9" fmla="*/ 746975 w 1648496"/>
              <a:gd name="connsiteY9" fmla="*/ 26760 h 258580"/>
              <a:gd name="connsiteX10" fmla="*/ 798490 w 1648496"/>
              <a:gd name="connsiteY10" fmla="*/ 39639 h 258580"/>
              <a:gd name="connsiteX11" fmla="*/ 837127 w 1648496"/>
              <a:gd name="connsiteY11" fmla="*/ 65397 h 258580"/>
              <a:gd name="connsiteX12" fmla="*/ 888642 w 1648496"/>
              <a:gd name="connsiteY12" fmla="*/ 91155 h 258580"/>
              <a:gd name="connsiteX13" fmla="*/ 965915 w 1648496"/>
              <a:gd name="connsiteY13" fmla="*/ 142670 h 258580"/>
              <a:gd name="connsiteX14" fmla="*/ 1043189 w 1648496"/>
              <a:gd name="connsiteY14" fmla="*/ 181307 h 258580"/>
              <a:gd name="connsiteX15" fmla="*/ 1081825 w 1648496"/>
              <a:gd name="connsiteY15" fmla="*/ 194186 h 258580"/>
              <a:gd name="connsiteX16" fmla="*/ 1120462 w 1648496"/>
              <a:gd name="connsiteY16" fmla="*/ 219943 h 258580"/>
              <a:gd name="connsiteX17" fmla="*/ 1223493 w 1648496"/>
              <a:gd name="connsiteY17" fmla="*/ 245701 h 258580"/>
              <a:gd name="connsiteX18" fmla="*/ 1262129 w 1648496"/>
              <a:gd name="connsiteY18" fmla="*/ 258580 h 258580"/>
              <a:gd name="connsiteX19" fmla="*/ 1390918 w 1648496"/>
              <a:gd name="connsiteY19" fmla="*/ 245701 h 258580"/>
              <a:gd name="connsiteX20" fmla="*/ 1506828 w 1648496"/>
              <a:gd name="connsiteY20" fmla="*/ 219943 h 258580"/>
              <a:gd name="connsiteX21" fmla="*/ 1584101 w 1648496"/>
              <a:gd name="connsiteY21" fmla="*/ 168428 h 258580"/>
              <a:gd name="connsiteX22" fmla="*/ 1609859 w 1648496"/>
              <a:gd name="connsiteY22" fmla="*/ 129791 h 258580"/>
              <a:gd name="connsiteX23" fmla="*/ 1648496 w 1648496"/>
              <a:gd name="connsiteY23" fmla="*/ 104033 h 25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496" h="258580">
                <a:moveTo>
                  <a:pt x="0" y="232822"/>
                </a:moveTo>
                <a:cubicBezTo>
                  <a:pt x="38637" y="228529"/>
                  <a:pt x="79030" y="232236"/>
                  <a:pt x="115910" y="219943"/>
                </a:cubicBezTo>
                <a:cubicBezTo>
                  <a:pt x="133189" y="214184"/>
                  <a:pt x="139392" y="191410"/>
                  <a:pt x="154546" y="181307"/>
                </a:cubicBezTo>
                <a:cubicBezTo>
                  <a:pt x="165842" y="173777"/>
                  <a:pt x="180304" y="172721"/>
                  <a:pt x="193183" y="168428"/>
                </a:cubicBezTo>
                <a:cubicBezTo>
                  <a:pt x="283094" y="78517"/>
                  <a:pt x="183479" y="166613"/>
                  <a:pt x="270456" y="116912"/>
                </a:cubicBezTo>
                <a:cubicBezTo>
                  <a:pt x="289093" y="106263"/>
                  <a:pt x="303770" y="89652"/>
                  <a:pt x="321972" y="78276"/>
                </a:cubicBezTo>
                <a:cubicBezTo>
                  <a:pt x="358350" y="55540"/>
                  <a:pt x="374563" y="52159"/>
                  <a:pt x="412124" y="39639"/>
                </a:cubicBezTo>
                <a:cubicBezTo>
                  <a:pt x="425003" y="31053"/>
                  <a:pt x="436267" y="19316"/>
                  <a:pt x="450760" y="13881"/>
                </a:cubicBezTo>
                <a:cubicBezTo>
                  <a:pt x="527849" y="-15028"/>
                  <a:pt x="642466" y="9489"/>
                  <a:pt x="708338" y="13881"/>
                </a:cubicBezTo>
                <a:cubicBezTo>
                  <a:pt x="721217" y="18174"/>
                  <a:pt x="733922" y="23030"/>
                  <a:pt x="746975" y="26760"/>
                </a:cubicBezTo>
                <a:cubicBezTo>
                  <a:pt x="763994" y="31623"/>
                  <a:pt x="782221" y="32666"/>
                  <a:pt x="798490" y="39639"/>
                </a:cubicBezTo>
                <a:cubicBezTo>
                  <a:pt x="812717" y="45736"/>
                  <a:pt x="823688" y="57717"/>
                  <a:pt x="837127" y="65397"/>
                </a:cubicBezTo>
                <a:cubicBezTo>
                  <a:pt x="853796" y="74922"/>
                  <a:pt x="872179" y="81277"/>
                  <a:pt x="888642" y="91155"/>
                </a:cubicBezTo>
                <a:cubicBezTo>
                  <a:pt x="915187" y="107082"/>
                  <a:pt x="936547" y="132881"/>
                  <a:pt x="965915" y="142670"/>
                </a:cubicBezTo>
                <a:cubicBezTo>
                  <a:pt x="1063027" y="175041"/>
                  <a:pt x="943328" y="131376"/>
                  <a:pt x="1043189" y="181307"/>
                </a:cubicBezTo>
                <a:cubicBezTo>
                  <a:pt x="1055331" y="187378"/>
                  <a:pt x="1069683" y="188115"/>
                  <a:pt x="1081825" y="194186"/>
                </a:cubicBezTo>
                <a:cubicBezTo>
                  <a:pt x="1095669" y="201108"/>
                  <a:pt x="1106618" y="213021"/>
                  <a:pt x="1120462" y="219943"/>
                </a:cubicBezTo>
                <a:cubicBezTo>
                  <a:pt x="1149904" y="234664"/>
                  <a:pt x="1194098" y="238352"/>
                  <a:pt x="1223493" y="245701"/>
                </a:cubicBezTo>
                <a:cubicBezTo>
                  <a:pt x="1236663" y="248994"/>
                  <a:pt x="1249250" y="254287"/>
                  <a:pt x="1262129" y="258580"/>
                </a:cubicBezTo>
                <a:cubicBezTo>
                  <a:pt x="1305059" y="254287"/>
                  <a:pt x="1348153" y="251403"/>
                  <a:pt x="1390918" y="245701"/>
                </a:cubicBezTo>
                <a:cubicBezTo>
                  <a:pt x="1425956" y="241029"/>
                  <a:pt x="1471848" y="228688"/>
                  <a:pt x="1506828" y="219943"/>
                </a:cubicBezTo>
                <a:cubicBezTo>
                  <a:pt x="1532586" y="202771"/>
                  <a:pt x="1566929" y="194186"/>
                  <a:pt x="1584101" y="168428"/>
                </a:cubicBezTo>
                <a:cubicBezTo>
                  <a:pt x="1592687" y="155549"/>
                  <a:pt x="1598914" y="140736"/>
                  <a:pt x="1609859" y="129791"/>
                </a:cubicBezTo>
                <a:cubicBezTo>
                  <a:pt x="1620804" y="118846"/>
                  <a:pt x="1648496" y="104033"/>
                  <a:pt x="1648496" y="104033"/>
                </a:cubicBezTo>
              </a:path>
            </a:pathLst>
          </a:custGeom>
          <a:noFill/>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2" name="Rectangle 71"/>
          <p:cNvSpPr/>
          <p:nvPr/>
        </p:nvSpPr>
        <p:spPr>
          <a:xfrm rot="16200000">
            <a:off x="24104" y="4270131"/>
            <a:ext cx="534122" cy="312521"/>
          </a:xfrm>
          <a:prstGeom prst="rect">
            <a:avLst/>
          </a:prstGeom>
        </p:spPr>
        <p:txBody>
          <a:bodyPr wrap="none">
            <a:spAutoFit/>
          </a:bodyPr>
          <a:lstStyle/>
          <a:p>
            <a:pPr algn="ctr"/>
            <a:r>
              <a:rPr lang="en-US" sz="1431" b="1" dirty="0"/>
              <a:t>SBM</a:t>
            </a:r>
            <a:endParaRPr lang="en-GB" sz="1431" b="1" dirty="0"/>
          </a:p>
        </p:txBody>
      </p:sp>
      <p:sp>
        <p:nvSpPr>
          <p:cNvPr id="73" name="TextBox 72">
            <a:extLst>
              <a:ext uri="{FF2B5EF4-FFF2-40B4-BE49-F238E27FC236}">
                <a16:creationId xmlns:a16="http://schemas.microsoft.com/office/drawing/2014/main" id="{44A1BD95-A994-4D84-AF2B-B2C1247E8397}"/>
              </a:ext>
            </a:extLst>
          </p:cNvPr>
          <p:cNvSpPr txBox="1"/>
          <p:nvPr/>
        </p:nvSpPr>
        <p:spPr>
          <a:xfrm>
            <a:off x="564639" y="1675285"/>
            <a:ext cx="1518625" cy="507831"/>
          </a:xfrm>
          <a:prstGeom prst="rect">
            <a:avLst/>
          </a:prstGeom>
          <a:noFill/>
        </p:spPr>
        <p:txBody>
          <a:bodyPr wrap="square" rtlCol="0">
            <a:spAutoFit/>
          </a:bodyPr>
          <a:lstStyle>
            <a:defPPr>
              <a:defRPr lang="en-US"/>
            </a:defPPr>
            <a:lvl1pPr algn="ctr">
              <a:defRPr sz="1400" b="1"/>
            </a:lvl1pPr>
          </a:lstStyle>
          <a:p>
            <a:r>
              <a:rPr lang="en-IN" altLang="en-US" sz="900" b="0" dirty="0"/>
              <a:t>No market for battery packs + No player in electric 2-wheeler space</a:t>
            </a:r>
            <a:endParaRPr lang="en-IN" sz="900" b="0" dirty="0"/>
          </a:p>
        </p:txBody>
      </p:sp>
      <p:sp>
        <p:nvSpPr>
          <p:cNvPr id="74" name="Rectangle 73"/>
          <p:cNvSpPr/>
          <p:nvPr/>
        </p:nvSpPr>
        <p:spPr>
          <a:xfrm>
            <a:off x="8893721" y="1723858"/>
            <a:ext cx="1504827" cy="230832"/>
          </a:xfrm>
          <a:prstGeom prst="rect">
            <a:avLst/>
          </a:prstGeom>
          <a:noFill/>
        </p:spPr>
        <p:txBody>
          <a:bodyPr wrap="square" rtlCol="0">
            <a:spAutoFit/>
          </a:bodyPr>
          <a:lstStyle/>
          <a:p>
            <a:pPr algn="ctr"/>
            <a:r>
              <a:rPr lang="en-IN" sz="900" dirty="0"/>
              <a:t>FAME India II Scheme</a:t>
            </a:r>
          </a:p>
        </p:txBody>
      </p:sp>
      <p:sp>
        <p:nvSpPr>
          <p:cNvPr id="75" name="TextBox 74">
            <a:extLst>
              <a:ext uri="{FF2B5EF4-FFF2-40B4-BE49-F238E27FC236}">
                <a16:creationId xmlns:a16="http://schemas.microsoft.com/office/drawing/2014/main" id="{44A1BD95-A994-4D84-AF2B-B2C1247E8397}"/>
              </a:ext>
            </a:extLst>
          </p:cNvPr>
          <p:cNvSpPr txBox="1"/>
          <p:nvPr/>
        </p:nvSpPr>
        <p:spPr>
          <a:xfrm rot="21327159">
            <a:off x="5613085" y="2261104"/>
            <a:ext cx="1148881" cy="200055"/>
          </a:xfrm>
          <a:prstGeom prst="rect">
            <a:avLst/>
          </a:prstGeom>
          <a:noFill/>
        </p:spPr>
        <p:txBody>
          <a:bodyPr wrap="square" rtlCol="0">
            <a:spAutoFit/>
          </a:bodyPr>
          <a:lstStyle>
            <a:defPPr>
              <a:defRPr lang="en-US"/>
            </a:defPPr>
            <a:lvl1pPr algn="ctr">
              <a:defRPr sz="1400" b="1"/>
            </a:lvl1pPr>
          </a:lstStyle>
          <a:p>
            <a:r>
              <a:rPr lang="en-IN" sz="700" dirty="0"/>
              <a:t>Touchscreen dashboard</a:t>
            </a:r>
            <a:endParaRPr lang="en-IN" sz="1113" dirty="0"/>
          </a:p>
        </p:txBody>
      </p:sp>
      <p:sp>
        <p:nvSpPr>
          <p:cNvPr id="76" name="TextBox 75">
            <a:extLst>
              <a:ext uri="{FF2B5EF4-FFF2-40B4-BE49-F238E27FC236}">
                <a16:creationId xmlns:a16="http://schemas.microsoft.com/office/drawing/2014/main" id="{44A1BD95-A994-4D84-AF2B-B2C1247E8397}"/>
              </a:ext>
            </a:extLst>
          </p:cNvPr>
          <p:cNvSpPr txBox="1"/>
          <p:nvPr/>
        </p:nvSpPr>
        <p:spPr>
          <a:xfrm rot="185056">
            <a:off x="5824693" y="2890717"/>
            <a:ext cx="1148881" cy="200055"/>
          </a:xfrm>
          <a:prstGeom prst="rect">
            <a:avLst/>
          </a:prstGeom>
          <a:noFill/>
        </p:spPr>
        <p:txBody>
          <a:bodyPr wrap="square" rtlCol="0">
            <a:spAutoFit/>
          </a:bodyPr>
          <a:lstStyle>
            <a:defPPr>
              <a:defRPr lang="en-US"/>
            </a:defPPr>
            <a:lvl1pPr algn="ctr">
              <a:defRPr sz="1400" b="1"/>
            </a:lvl1pPr>
          </a:lstStyle>
          <a:p>
            <a:r>
              <a:rPr lang="en-IN" sz="700" dirty="0"/>
              <a:t>On-board diagnostic</a:t>
            </a:r>
            <a:endParaRPr lang="en-IN" sz="1113" dirty="0"/>
          </a:p>
        </p:txBody>
      </p:sp>
      <p:sp>
        <p:nvSpPr>
          <p:cNvPr id="77" name="TextBox 76">
            <a:extLst>
              <a:ext uri="{FF2B5EF4-FFF2-40B4-BE49-F238E27FC236}">
                <a16:creationId xmlns:a16="http://schemas.microsoft.com/office/drawing/2014/main" id="{44A1BD95-A994-4D84-AF2B-B2C1247E8397}"/>
              </a:ext>
            </a:extLst>
          </p:cNvPr>
          <p:cNvSpPr txBox="1"/>
          <p:nvPr/>
        </p:nvSpPr>
        <p:spPr>
          <a:xfrm rot="254709">
            <a:off x="6491038" y="2944523"/>
            <a:ext cx="1148881" cy="200055"/>
          </a:xfrm>
          <a:prstGeom prst="rect">
            <a:avLst/>
          </a:prstGeom>
          <a:noFill/>
        </p:spPr>
        <p:txBody>
          <a:bodyPr wrap="square" rtlCol="0">
            <a:spAutoFit/>
          </a:bodyPr>
          <a:lstStyle>
            <a:defPPr>
              <a:defRPr lang="en-US"/>
            </a:defPPr>
            <a:lvl1pPr algn="ctr">
              <a:defRPr sz="1400" b="1"/>
            </a:lvl1pPr>
          </a:lstStyle>
          <a:p>
            <a:r>
              <a:rPr lang="en-IN" sz="700" dirty="0"/>
              <a:t>GPS</a:t>
            </a:r>
            <a:endParaRPr lang="en-IN" sz="1113" dirty="0"/>
          </a:p>
        </p:txBody>
      </p:sp>
      <p:sp>
        <p:nvSpPr>
          <p:cNvPr id="78" name="TextBox 77">
            <a:extLst>
              <a:ext uri="{FF2B5EF4-FFF2-40B4-BE49-F238E27FC236}">
                <a16:creationId xmlns:a16="http://schemas.microsoft.com/office/drawing/2014/main" id="{44A1BD95-A994-4D84-AF2B-B2C1247E8397}"/>
              </a:ext>
            </a:extLst>
          </p:cNvPr>
          <p:cNvSpPr txBox="1"/>
          <p:nvPr/>
        </p:nvSpPr>
        <p:spPr>
          <a:xfrm rot="21364881">
            <a:off x="6570550" y="2209945"/>
            <a:ext cx="1148881" cy="200055"/>
          </a:xfrm>
          <a:prstGeom prst="rect">
            <a:avLst/>
          </a:prstGeom>
          <a:noFill/>
        </p:spPr>
        <p:txBody>
          <a:bodyPr wrap="square" rtlCol="0">
            <a:spAutoFit/>
          </a:bodyPr>
          <a:lstStyle>
            <a:defPPr>
              <a:defRPr lang="en-US"/>
            </a:defPPr>
            <a:lvl1pPr algn="ctr">
              <a:defRPr sz="1400" b="1"/>
            </a:lvl1pPr>
          </a:lstStyle>
          <a:p>
            <a:r>
              <a:rPr lang="en-IN" sz="700" dirty="0"/>
              <a:t>OTA Software update</a:t>
            </a:r>
            <a:endParaRPr lang="en-IN" sz="1113" dirty="0"/>
          </a:p>
        </p:txBody>
      </p:sp>
      <p:sp>
        <p:nvSpPr>
          <p:cNvPr id="79" name="Rectangle 78"/>
          <p:cNvSpPr/>
          <p:nvPr/>
        </p:nvSpPr>
        <p:spPr>
          <a:xfrm rot="257452">
            <a:off x="5710786" y="3104056"/>
            <a:ext cx="2709396" cy="230832"/>
          </a:xfrm>
          <a:prstGeom prst="rect">
            <a:avLst/>
          </a:prstGeom>
        </p:spPr>
        <p:txBody>
          <a:bodyPr wrap="none">
            <a:spAutoFit/>
          </a:bodyPr>
          <a:lstStyle/>
          <a:p>
            <a:pPr algn="ctr"/>
            <a:r>
              <a:rPr lang="en-IN" altLang="en-US" sz="900" dirty="0"/>
              <a:t>Appointment of new director –joined from MNC OEM</a:t>
            </a:r>
            <a:endParaRPr lang="en-IN" sz="900" dirty="0"/>
          </a:p>
        </p:txBody>
      </p:sp>
      <p:sp>
        <p:nvSpPr>
          <p:cNvPr id="83" name="Isosceles Triangle 82"/>
          <p:cNvSpPr/>
          <p:nvPr/>
        </p:nvSpPr>
        <p:spPr>
          <a:xfrm rot="16200000">
            <a:off x="4198291" y="1596456"/>
            <a:ext cx="2182827" cy="9719786"/>
          </a:xfrm>
          <a:prstGeom prs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431"/>
          </a:p>
        </p:txBody>
      </p:sp>
      <p:sp>
        <p:nvSpPr>
          <p:cNvPr id="84" name="TextBox 83"/>
          <p:cNvSpPr txBox="1"/>
          <p:nvPr/>
        </p:nvSpPr>
        <p:spPr>
          <a:xfrm>
            <a:off x="673606" y="5759103"/>
            <a:ext cx="5738520" cy="1161633"/>
          </a:xfrm>
          <a:prstGeom prst="leftRightArrow">
            <a:avLst/>
          </a:prstGeom>
          <a:noFill/>
          <a:ln>
            <a:solidFill>
              <a:schemeClr val="tx2"/>
            </a:solidFill>
          </a:ln>
        </p:spPr>
        <p:txBody>
          <a:bodyPr wrap="square" rtlCol="0">
            <a:spAutoFit/>
          </a:bodyPr>
          <a:lstStyle/>
          <a:p>
            <a:pPr algn="ctr"/>
            <a:r>
              <a:rPr lang="en-IN" sz="1200" b="1" dirty="0"/>
              <a:t>Private (closed) IP model</a:t>
            </a:r>
          </a:p>
          <a:p>
            <a:pPr algn="ctr"/>
            <a:r>
              <a:rPr lang="en-IN" sz="1000" dirty="0"/>
              <a:t>no sharing of IP for value capture, acknowledgement to engineers, freedom to operate, to avoid litigation</a:t>
            </a:r>
          </a:p>
        </p:txBody>
      </p:sp>
      <p:sp>
        <p:nvSpPr>
          <p:cNvPr id="85" name="Rectangle 84"/>
          <p:cNvSpPr/>
          <p:nvPr/>
        </p:nvSpPr>
        <p:spPr>
          <a:xfrm rot="16200000">
            <a:off x="-144019" y="6055172"/>
            <a:ext cx="884504" cy="356050"/>
          </a:xfrm>
          <a:prstGeom prst="rect">
            <a:avLst/>
          </a:prstGeom>
        </p:spPr>
        <p:txBody>
          <a:bodyPr wrap="none">
            <a:spAutoFit/>
          </a:bodyPr>
          <a:lstStyle/>
          <a:p>
            <a:pPr algn="ctr"/>
            <a:r>
              <a:rPr lang="en-US" sz="1431" b="1" dirty="0"/>
              <a:t>IP Strategy</a:t>
            </a:r>
            <a:endParaRPr lang="en-GB" sz="1431" b="1" dirty="0"/>
          </a:p>
        </p:txBody>
      </p:sp>
      <p:sp>
        <p:nvSpPr>
          <p:cNvPr id="92" name="TextBox 91">
            <a:extLst>
              <a:ext uri="{FF2B5EF4-FFF2-40B4-BE49-F238E27FC236}">
                <a16:creationId xmlns:a16="http://schemas.microsoft.com/office/drawing/2014/main" id="{1D8B56CF-C490-4086-90DE-1BE3FBE2222A}"/>
              </a:ext>
            </a:extLst>
          </p:cNvPr>
          <p:cNvSpPr txBox="1"/>
          <p:nvPr/>
        </p:nvSpPr>
        <p:spPr>
          <a:xfrm>
            <a:off x="7179177" y="3791397"/>
            <a:ext cx="3134535" cy="794802"/>
          </a:xfrm>
          <a:prstGeom prst="leftRightArrow">
            <a:avLst/>
          </a:prstGeom>
          <a:solidFill>
            <a:schemeClr val="accent2">
              <a:lumMod val="20000"/>
              <a:lumOff val="80000"/>
            </a:schemeClr>
          </a:solidFill>
          <a:ln w="19050">
            <a:solidFill>
              <a:schemeClr val="tx2"/>
            </a:solidFill>
          </a:ln>
        </p:spPr>
        <p:txBody>
          <a:bodyPr wrap="square" rtlCol="0">
            <a:spAutoFit/>
          </a:bodyPr>
          <a:lstStyle/>
          <a:p>
            <a:pPr algn="ctr"/>
            <a:r>
              <a:rPr lang="en-IN" sz="1000" b="1">
                <a:latin typeface="Arial" panose="020B0604020202020204" pitchFamily="34" charset="0"/>
                <a:cs typeface="Arial" panose="020B0604020202020204" pitchFamily="34" charset="0"/>
              </a:rPr>
              <a:t>SBM 4 - Deliver </a:t>
            </a:r>
            <a:r>
              <a:rPr lang="en-IN" sz="1000" b="1" dirty="0">
                <a:latin typeface="Arial" panose="020B0604020202020204" pitchFamily="34" charset="0"/>
                <a:cs typeface="Arial" panose="020B0604020202020204" pitchFamily="34" charset="0"/>
              </a:rPr>
              <a:t>functionality rather than ownership </a:t>
            </a:r>
          </a:p>
        </p:txBody>
      </p:sp>
      <p:sp>
        <p:nvSpPr>
          <p:cNvPr id="93" name="TextBox 92">
            <a:extLst>
              <a:ext uri="{FF2B5EF4-FFF2-40B4-BE49-F238E27FC236}">
                <a16:creationId xmlns:a16="http://schemas.microsoft.com/office/drawing/2014/main" id="{3A261D64-DDDD-4D64-82C8-899A535D16E7}"/>
              </a:ext>
            </a:extLst>
          </p:cNvPr>
          <p:cNvSpPr txBox="1"/>
          <p:nvPr/>
        </p:nvSpPr>
        <p:spPr>
          <a:xfrm>
            <a:off x="8640900" y="4570134"/>
            <a:ext cx="1690514" cy="794802"/>
          </a:xfrm>
          <a:prstGeom prst="leftRightArrow">
            <a:avLst/>
          </a:prstGeom>
          <a:solidFill>
            <a:schemeClr val="accent2">
              <a:lumMod val="20000"/>
              <a:lumOff val="80000"/>
            </a:schemeClr>
          </a:solidFill>
          <a:ln w="19050">
            <a:solidFill>
              <a:schemeClr val="tx2"/>
            </a:solidFill>
          </a:ln>
        </p:spPr>
        <p:txBody>
          <a:bodyPr wrap="square" rtlCol="0">
            <a:spAutoFit/>
          </a:bodyPr>
          <a:lstStyle/>
          <a:p>
            <a:pPr algn="ctr"/>
            <a:r>
              <a:rPr lang="en-GB" sz="1000" b="1">
                <a:latin typeface="Arial" panose="020B0604020202020204" pitchFamily="34" charset="0"/>
                <a:cs typeface="Arial" panose="020B0604020202020204" pitchFamily="34" charset="0"/>
              </a:rPr>
              <a:t>SBM 2 - Closing </a:t>
            </a:r>
            <a:r>
              <a:rPr lang="en-GB" sz="1000" b="1" dirty="0">
                <a:latin typeface="Arial" panose="020B0604020202020204" pitchFamily="34" charset="0"/>
                <a:cs typeface="Arial" panose="020B0604020202020204" pitchFamily="34" charset="0"/>
              </a:rPr>
              <a:t>Resource Loop</a:t>
            </a:r>
            <a:endParaRPr lang="en-US" sz="1000" b="1" dirty="0">
              <a:latin typeface="Arial" panose="020B0604020202020204" pitchFamily="34" charset="0"/>
              <a:cs typeface="Arial" panose="020B0604020202020204" pitchFamily="34" charset="0"/>
            </a:endParaRPr>
          </a:p>
        </p:txBody>
      </p:sp>
      <p:sp>
        <p:nvSpPr>
          <p:cNvPr id="97" name="Rectangle 96"/>
          <p:cNvSpPr/>
          <p:nvPr/>
        </p:nvSpPr>
        <p:spPr>
          <a:xfrm>
            <a:off x="10257808" y="1486624"/>
            <a:ext cx="1744421" cy="3836243"/>
          </a:xfrm>
          <a:prstGeom prst="rect">
            <a:avLst/>
          </a:prstGeom>
        </p:spPr>
        <p:txBody>
          <a:bodyPr wrap="square">
            <a:spAutoFit/>
          </a:bodyPr>
          <a:lstStyle/>
          <a:p>
            <a:pPr algn="ctr">
              <a:lnSpc>
                <a:spcPct val="107000"/>
              </a:lnSpc>
              <a:spcAft>
                <a:spcPts val="636"/>
              </a:spcAft>
            </a:pPr>
            <a:r>
              <a:rPr lang="en-IN" sz="1600" b="1"/>
              <a:t>Sustainability Transition</a:t>
            </a:r>
          </a:p>
          <a:p>
            <a:pPr algn="ctr">
              <a:lnSpc>
                <a:spcPct val="107000"/>
              </a:lnSpc>
              <a:spcAft>
                <a:spcPts val="636"/>
              </a:spcAft>
            </a:pPr>
            <a:r>
              <a:rPr lang="en-IN" sz="1600" b="1"/>
              <a:t>Company – Company (C-C) transition</a:t>
            </a:r>
          </a:p>
          <a:p>
            <a:pPr lvl="0" algn="ctr">
              <a:lnSpc>
                <a:spcPct val="107000"/>
              </a:lnSpc>
              <a:spcAft>
                <a:spcPts val="636"/>
              </a:spcAft>
            </a:pPr>
            <a:r>
              <a:rPr lang="en-US" altLang="en-US" sz="1000"/>
              <a:t>Learning strategy maturing to re-visioning, Re-purposing, &amp; Re-branding ; Eco-efficiency; broadened value proposition </a:t>
            </a:r>
          </a:p>
          <a:p>
            <a:pPr lvl="0" algn="ctr">
              <a:lnSpc>
                <a:spcPct val="107000"/>
              </a:lnSpc>
              <a:spcAft>
                <a:spcPts val="636"/>
              </a:spcAft>
            </a:pPr>
            <a:endParaRPr lang="en-US" altLang="en-US" sz="1200" b="1"/>
          </a:p>
          <a:p>
            <a:pPr algn="ctr">
              <a:lnSpc>
                <a:spcPct val="107000"/>
              </a:lnSpc>
              <a:spcAft>
                <a:spcPts val="636"/>
              </a:spcAft>
            </a:pPr>
            <a:r>
              <a:rPr lang="en-IN" sz="1600" b="1"/>
              <a:t>Company-sector </a:t>
            </a:r>
            <a:r>
              <a:rPr lang="en-IN" sz="1600" b="1" dirty="0"/>
              <a:t>(C-S) transition</a:t>
            </a:r>
          </a:p>
          <a:p>
            <a:pPr algn="ctr">
              <a:lnSpc>
                <a:spcPct val="107000"/>
              </a:lnSpc>
              <a:spcAft>
                <a:spcPts val="636"/>
              </a:spcAft>
            </a:pPr>
            <a:r>
              <a:rPr lang="en-IN" sz="1000" dirty="0"/>
              <a:t>Facilitating the entry of new entrants &amp; catalysing e-mobility infrastructure  &amp; ecosystem</a:t>
            </a:r>
            <a:r>
              <a:rPr lang="en-IN" sz="1000"/>
              <a:t> </a:t>
            </a:r>
            <a:endParaRPr lang="en-IN" sz="1000" dirty="0"/>
          </a:p>
        </p:txBody>
      </p:sp>
      <p:sp>
        <p:nvSpPr>
          <p:cNvPr id="98" name="Rounded Rectangle 97"/>
          <p:cNvSpPr/>
          <p:nvPr/>
        </p:nvSpPr>
        <p:spPr>
          <a:xfrm>
            <a:off x="10294353" y="1375385"/>
            <a:ext cx="1653055" cy="657144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400" dirty="0"/>
          </a:p>
        </p:txBody>
      </p:sp>
      <p:sp>
        <p:nvSpPr>
          <p:cNvPr id="100" name="TextBox 99">
            <a:extLst>
              <a:ext uri="{FF2B5EF4-FFF2-40B4-BE49-F238E27FC236}">
                <a16:creationId xmlns:a16="http://schemas.microsoft.com/office/drawing/2014/main" id="{1D8B56CF-C490-4086-90DE-1BE3FBE2222A}"/>
              </a:ext>
            </a:extLst>
          </p:cNvPr>
          <p:cNvSpPr txBox="1"/>
          <p:nvPr/>
        </p:nvSpPr>
        <p:spPr>
          <a:xfrm>
            <a:off x="584564" y="3284418"/>
            <a:ext cx="9602833" cy="513309"/>
          </a:xfrm>
          <a:prstGeom prst="leftRightArrow">
            <a:avLst/>
          </a:prstGeom>
          <a:solidFill>
            <a:schemeClr val="accent2">
              <a:lumMod val="20000"/>
              <a:lumOff val="80000"/>
            </a:schemeClr>
          </a:solidFill>
          <a:ln w="19050">
            <a:solidFill>
              <a:schemeClr val="tx2"/>
            </a:solidFill>
          </a:ln>
        </p:spPr>
        <p:txBody>
          <a:bodyPr wrap="square" rtlCol="0">
            <a:spAutoFit/>
          </a:bodyPr>
          <a:lstStyle/>
          <a:p>
            <a:pPr marL="106363" algn="ctr" defTabSz="457200" fontAlgn="base">
              <a:lnSpc>
                <a:spcPct val="83000"/>
              </a:lnSpc>
              <a:spcBef>
                <a:spcPts val="75"/>
              </a:spcBef>
              <a:spcAft>
                <a:spcPct val="0"/>
              </a:spcAft>
              <a:buSzPct val="10000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pPr>
            <a:endParaRPr lang="en-IN" sz="200" b="1" dirty="0"/>
          </a:p>
          <a:p>
            <a:pPr marL="106363" algn="ctr" defTabSz="457200" fontAlgn="base">
              <a:lnSpc>
                <a:spcPct val="83000"/>
              </a:lnSpc>
              <a:spcBef>
                <a:spcPts val="75"/>
              </a:spcBef>
              <a:spcAft>
                <a:spcPct val="0"/>
              </a:spcAft>
              <a:buSzPct val="10000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pPr>
            <a:r>
              <a:rPr lang="en-IN" sz="1000" b="1">
                <a:latin typeface="Arial" panose="020B0604020202020204" pitchFamily="34" charset="0"/>
                <a:cs typeface="Arial" panose="020B0604020202020204" pitchFamily="34" charset="0"/>
              </a:rPr>
              <a:t>SBM 1 - Maximizing efficiency</a:t>
            </a:r>
            <a:endParaRPr lang="en-IN" sz="1000" b="1" dirty="0">
              <a:latin typeface="Arial" panose="020B0604020202020204" pitchFamily="34" charset="0"/>
              <a:cs typeface="Arial" panose="020B0604020202020204" pitchFamily="34" charset="0"/>
            </a:endParaRPr>
          </a:p>
        </p:txBody>
      </p:sp>
      <p:sp>
        <p:nvSpPr>
          <p:cNvPr id="102" name="TextBox 101">
            <a:extLst>
              <a:ext uri="{FF2B5EF4-FFF2-40B4-BE49-F238E27FC236}">
                <a16:creationId xmlns:a16="http://schemas.microsoft.com/office/drawing/2014/main" id="{312FEF72-CE09-424E-A69D-D2A9D4A48D94}"/>
              </a:ext>
            </a:extLst>
          </p:cNvPr>
          <p:cNvSpPr txBox="1"/>
          <p:nvPr/>
        </p:nvSpPr>
        <p:spPr>
          <a:xfrm>
            <a:off x="473471" y="3858377"/>
            <a:ext cx="3290508" cy="871521"/>
          </a:xfrm>
          <a:prstGeom prst="rect">
            <a:avLst/>
          </a:prstGeom>
          <a:noFill/>
        </p:spPr>
        <p:txBody>
          <a:bodyPr wrap="square" rtlCol="0">
            <a:spAutoFit/>
          </a:bodyPr>
          <a:lstStyle/>
          <a:p>
            <a:pPr marL="106363" lvl="0" algn="ctr" defTabSz="457200" fontAlgn="base">
              <a:lnSpc>
                <a:spcPct val="83000"/>
              </a:lnSpc>
              <a:spcBef>
                <a:spcPts val="75"/>
              </a:spcBef>
              <a:spcAft>
                <a:spcPct val="0"/>
              </a:spcAft>
              <a:buSzPct val="10000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pPr>
            <a:r>
              <a:rPr lang="en-US" sz="1000" b="1" dirty="0">
                <a:latin typeface="Arial" panose="020B0604020202020204" pitchFamily="34" charset="0"/>
                <a:cs typeface="Arial" panose="020B0604020202020204" pitchFamily="34" charset="0"/>
              </a:rPr>
              <a:t>Value creation &amp; delivery </a:t>
            </a:r>
          </a:p>
          <a:p>
            <a:pPr marL="106363" lvl="0" algn="ctr" defTabSz="457200" fontAlgn="base">
              <a:lnSpc>
                <a:spcPct val="83000"/>
              </a:lnSpc>
              <a:spcBef>
                <a:spcPts val="75"/>
              </a:spcBef>
              <a:spcAft>
                <a:spcPct val="0"/>
              </a:spcAft>
              <a:buSzPct val="10000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pPr>
            <a:r>
              <a:rPr lang="en-US" sz="1000" dirty="0"/>
              <a:t>Internal R&amp;D with institute endowment, angel investors’ and venture capital funds, critical h</a:t>
            </a:r>
            <a:r>
              <a:rPr lang="en-US" altLang="en-US" sz="1000" dirty="0"/>
              <a:t>uman resource (top management, Industrial design team,</a:t>
            </a:r>
            <a:r>
              <a:rPr lang="en-IN" altLang="en-US" sz="1000" dirty="0"/>
              <a:t> </a:t>
            </a:r>
            <a:r>
              <a:rPr lang="en-US" altLang="en-US" sz="1000" dirty="0"/>
              <a:t>Data intelligent team  etc.) </a:t>
            </a:r>
            <a:r>
              <a:rPr lang="en-IN" sz="1000" dirty="0"/>
              <a:t>Manufacturing plant, </a:t>
            </a:r>
            <a:r>
              <a:rPr lang="en-US" altLang="en-US" sz="1000" dirty="0"/>
              <a:t>Charging  stations, experience centers</a:t>
            </a:r>
            <a:endParaRPr lang="en-US" altLang="en-US" sz="800" dirty="0"/>
          </a:p>
        </p:txBody>
      </p:sp>
      <p:sp>
        <p:nvSpPr>
          <p:cNvPr id="103" name="TextBox 102">
            <a:extLst>
              <a:ext uri="{FF2B5EF4-FFF2-40B4-BE49-F238E27FC236}">
                <a16:creationId xmlns:a16="http://schemas.microsoft.com/office/drawing/2014/main" id="{312FEF72-CE09-424E-A69D-D2A9D4A48D94}"/>
              </a:ext>
            </a:extLst>
          </p:cNvPr>
          <p:cNvSpPr txBox="1"/>
          <p:nvPr/>
        </p:nvSpPr>
        <p:spPr>
          <a:xfrm>
            <a:off x="4737085" y="3934052"/>
            <a:ext cx="1450740" cy="488339"/>
          </a:xfrm>
          <a:prstGeom prst="rect">
            <a:avLst/>
          </a:prstGeom>
          <a:noFill/>
        </p:spPr>
        <p:txBody>
          <a:bodyPr wrap="square" rtlCol="0">
            <a:spAutoFit/>
          </a:bodyPr>
          <a:lstStyle/>
          <a:p>
            <a:pPr marL="106363" lvl="0" algn="ctr" defTabSz="457200" fontAlgn="base">
              <a:lnSpc>
                <a:spcPct val="83000"/>
              </a:lnSpc>
              <a:spcBef>
                <a:spcPts val="75"/>
              </a:spcBef>
              <a:spcAft>
                <a:spcPct val="0"/>
              </a:spcAft>
              <a:buSzPct val="10000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pPr>
            <a:r>
              <a:rPr lang="en-US" altLang="en-US" sz="1000" b="1" dirty="0">
                <a:latin typeface="Arial" panose="020B0604020202020204" pitchFamily="34" charset="0"/>
                <a:cs typeface="Arial" panose="020B0604020202020204" pitchFamily="34" charset="0"/>
              </a:rPr>
              <a:t>Value capture</a:t>
            </a:r>
          </a:p>
          <a:p>
            <a:pPr marL="106363" lvl="0" algn="ctr" defTabSz="457200" fontAlgn="base">
              <a:lnSpc>
                <a:spcPct val="83000"/>
              </a:lnSpc>
              <a:spcBef>
                <a:spcPts val="75"/>
              </a:spcBef>
              <a:spcAft>
                <a:spcPct val="0"/>
              </a:spcAft>
              <a:buSzPct val="10000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pPr>
            <a:r>
              <a:rPr lang="en-US" altLang="en-US" sz="1000" dirty="0"/>
              <a:t>Break-even at 50,000 units’ sales mark</a:t>
            </a:r>
            <a:endParaRPr lang="en-US" altLang="en-US" sz="800" dirty="0"/>
          </a:p>
        </p:txBody>
      </p:sp>
      <p:sp>
        <p:nvSpPr>
          <p:cNvPr id="104" name="TextBox 103">
            <a:extLst>
              <a:ext uri="{FF2B5EF4-FFF2-40B4-BE49-F238E27FC236}">
                <a16:creationId xmlns:a16="http://schemas.microsoft.com/office/drawing/2014/main" id="{312FEF72-CE09-424E-A69D-D2A9D4A48D94}"/>
              </a:ext>
            </a:extLst>
          </p:cNvPr>
          <p:cNvSpPr txBox="1"/>
          <p:nvPr/>
        </p:nvSpPr>
        <p:spPr>
          <a:xfrm>
            <a:off x="6069652" y="3949140"/>
            <a:ext cx="1299159" cy="475515"/>
          </a:xfrm>
          <a:prstGeom prst="rect">
            <a:avLst/>
          </a:prstGeom>
          <a:noFill/>
        </p:spPr>
        <p:txBody>
          <a:bodyPr wrap="square" rtlCol="0">
            <a:spAutoFit/>
          </a:bodyPr>
          <a:lstStyle/>
          <a:p>
            <a:pPr marL="106363" algn="ctr" defTabSz="457200" fontAlgn="base">
              <a:lnSpc>
                <a:spcPct val="83000"/>
              </a:lnSpc>
              <a:spcBef>
                <a:spcPts val="75"/>
              </a:spcBef>
              <a:spcAft>
                <a:spcPct val="0"/>
              </a:spcAft>
              <a:buSzPct val="10000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pPr>
            <a:r>
              <a:rPr lang="en-US" altLang="en-US" sz="1000" dirty="0"/>
              <a:t>Leasing, rental &amp; subscription scheme</a:t>
            </a:r>
          </a:p>
        </p:txBody>
      </p:sp>
      <p:sp>
        <p:nvSpPr>
          <p:cNvPr id="105" name="TextBox 104">
            <a:extLst>
              <a:ext uri="{FF2B5EF4-FFF2-40B4-BE49-F238E27FC236}">
                <a16:creationId xmlns:a16="http://schemas.microsoft.com/office/drawing/2014/main" id="{312FEF72-CE09-424E-A69D-D2A9D4A48D94}"/>
              </a:ext>
            </a:extLst>
          </p:cNvPr>
          <p:cNvSpPr txBox="1"/>
          <p:nvPr/>
        </p:nvSpPr>
        <p:spPr>
          <a:xfrm>
            <a:off x="7730895" y="4775061"/>
            <a:ext cx="1161510" cy="347788"/>
          </a:xfrm>
          <a:prstGeom prst="rect">
            <a:avLst/>
          </a:prstGeom>
          <a:noFill/>
        </p:spPr>
        <p:txBody>
          <a:bodyPr wrap="square" rtlCol="0">
            <a:spAutoFit/>
          </a:bodyPr>
          <a:lstStyle/>
          <a:p>
            <a:pPr marL="106363" lvl="0" algn="ctr" defTabSz="457200" fontAlgn="base">
              <a:lnSpc>
                <a:spcPct val="83000"/>
              </a:lnSpc>
              <a:spcBef>
                <a:spcPts val="75"/>
              </a:spcBef>
              <a:spcAft>
                <a:spcPct val="0"/>
              </a:spcAft>
              <a:buSzPct val="10000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pPr>
            <a:r>
              <a:rPr lang="en-US" altLang="en-US" sz="1000" dirty="0"/>
              <a:t>Buyback program</a:t>
            </a:r>
          </a:p>
        </p:txBody>
      </p:sp>
      <p:sp>
        <p:nvSpPr>
          <p:cNvPr id="106" name="TextBox 105"/>
          <p:cNvSpPr txBox="1"/>
          <p:nvPr/>
        </p:nvSpPr>
        <p:spPr>
          <a:xfrm>
            <a:off x="6407165" y="5445489"/>
            <a:ext cx="3740036" cy="430887"/>
          </a:xfrm>
          <a:prstGeom prst="rect">
            <a:avLst/>
          </a:prstGeom>
          <a:noFill/>
          <a:ln>
            <a:solidFill>
              <a:schemeClr val="tx2"/>
            </a:solidFill>
          </a:ln>
        </p:spPr>
        <p:txBody>
          <a:bodyPr wrap="square" rtlCol="0">
            <a:spAutoFit/>
          </a:bodyPr>
          <a:lstStyle/>
          <a:p>
            <a:pPr algn="ctr"/>
            <a:r>
              <a:rPr lang="en-IN" sz="1200" b="1" dirty="0"/>
              <a:t>Club (semi-open Type 1) IP model</a:t>
            </a:r>
          </a:p>
          <a:p>
            <a:pPr algn="ctr"/>
            <a:r>
              <a:rPr lang="en-IN" sz="1000" dirty="0"/>
              <a:t>Know-how out-sharing with other battery manufacturing start-ups</a:t>
            </a:r>
          </a:p>
        </p:txBody>
      </p:sp>
      <p:sp>
        <p:nvSpPr>
          <p:cNvPr id="108" name="Rectangle 107"/>
          <p:cNvSpPr/>
          <p:nvPr/>
        </p:nvSpPr>
        <p:spPr>
          <a:xfrm rot="16200000">
            <a:off x="-325093" y="1876272"/>
            <a:ext cx="1163909" cy="312521"/>
          </a:xfrm>
          <a:prstGeom prst="rect">
            <a:avLst/>
          </a:prstGeom>
        </p:spPr>
        <p:txBody>
          <a:bodyPr wrap="none">
            <a:spAutoFit/>
          </a:bodyPr>
          <a:lstStyle/>
          <a:p>
            <a:pPr algn="ctr"/>
            <a:r>
              <a:rPr lang="en-US" sz="1431" b="1" dirty="0"/>
              <a:t>Environment</a:t>
            </a:r>
            <a:endParaRPr lang="en-GB" sz="1431" b="1" dirty="0"/>
          </a:p>
        </p:txBody>
      </p:sp>
      <p:sp>
        <p:nvSpPr>
          <p:cNvPr id="109" name="TextBox 108"/>
          <p:cNvSpPr txBox="1"/>
          <p:nvPr/>
        </p:nvSpPr>
        <p:spPr>
          <a:xfrm>
            <a:off x="7368811" y="6740965"/>
            <a:ext cx="2811306" cy="584775"/>
          </a:xfrm>
          <a:prstGeom prst="rect">
            <a:avLst/>
          </a:prstGeom>
          <a:noFill/>
          <a:ln>
            <a:solidFill>
              <a:schemeClr val="tx2"/>
            </a:solidFill>
          </a:ln>
        </p:spPr>
        <p:txBody>
          <a:bodyPr wrap="square" rtlCol="0">
            <a:spAutoFit/>
          </a:bodyPr>
          <a:lstStyle/>
          <a:p>
            <a:pPr algn="ctr">
              <a:tabLst>
                <a:tab pos="538163" algn="l"/>
              </a:tabLst>
            </a:pPr>
            <a:r>
              <a:rPr lang="en-IN" sz="1200" b="1" dirty="0"/>
              <a:t>Common (semi-open Type 2) IP model</a:t>
            </a:r>
          </a:p>
          <a:p>
            <a:pPr algn="ctr"/>
            <a:r>
              <a:rPr lang="en-IN" sz="1000" dirty="0"/>
              <a:t>Defensive publication + open-source software with some restriction on commercial use</a:t>
            </a:r>
          </a:p>
        </p:txBody>
      </p:sp>
      <p:sp>
        <p:nvSpPr>
          <p:cNvPr id="110" name="TextBox 109"/>
          <p:cNvSpPr txBox="1"/>
          <p:nvPr/>
        </p:nvSpPr>
        <p:spPr>
          <a:xfrm>
            <a:off x="8338646" y="5862803"/>
            <a:ext cx="1826946" cy="892552"/>
          </a:xfrm>
          <a:prstGeom prst="rect">
            <a:avLst/>
          </a:prstGeom>
          <a:noFill/>
          <a:ln>
            <a:solidFill>
              <a:schemeClr val="tx2"/>
            </a:solidFill>
          </a:ln>
        </p:spPr>
        <p:txBody>
          <a:bodyPr wrap="square" rtlCol="0">
            <a:spAutoFit/>
          </a:bodyPr>
          <a:lstStyle/>
          <a:p>
            <a:pPr algn="ctr"/>
            <a:r>
              <a:rPr lang="en-IN" sz="1200" b="1" dirty="0"/>
              <a:t>Fully-open IP model</a:t>
            </a:r>
          </a:p>
          <a:p>
            <a:pPr algn="ctr"/>
            <a:r>
              <a:rPr lang="en-IN" sz="1000" dirty="0"/>
              <a:t>Releasing IP on rapid charging technology to standardise two-wheeler charging adapter/connector for all EVs</a:t>
            </a:r>
          </a:p>
        </p:txBody>
      </p:sp>
      <p:sp>
        <p:nvSpPr>
          <p:cNvPr id="111" name="TextBox 110">
            <a:extLst>
              <a:ext uri="{FF2B5EF4-FFF2-40B4-BE49-F238E27FC236}">
                <a16:creationId xmlns:a16="http://schemas.microsoft.com/office/drawing/2014/main" id="{312FEF72-CE09-424E-A69D-D2A9D4A48D94}"/>
              </a:ext>
            </a:extLst>
          </p:cNvPr>
          <p:cNvSpPr txBox="1"/>
          <p:nvPr/>
        </p:nvSpPr>
        <p:spPr>
          <a:xfrm>
            <a:off x="5938422" y="7458492"/>
            <a:ext cx="4227170" cy="488339"/>
          </a:xfrm>
          <a:prstGeom prst="rect">
            <a:avLst/>
          </a:prstGeom>
          <a:solidFill>
            <a:schemeClr val="accent3">
              <a:lumMod val="60000"/>
              <a:lumOff val="40000"/>
            </a:schemeClr>
          </a:solidFill>
          <a:ln>
            <a:solidFill>
              <a:srgbClr val="0070C0"/>
            </a:solidFill>
          </a:ln>
        </p:spPr>
        <p:txBody>
          <a:bodyPr wrap="square" rtlCol="0">
            <a:spAutoFit/>
          </a:bodyPr>
          <a:lstStyle/>
          <a:p>
            <a:pPr marL="106363" lvl="0" algn="ctr" defTabSz="457200" fontAlgn="base">
              <a:lnSpc>
                <a:spcPct val="83000"/>
              </a:lnSpc>
              <a:spcBef>
                <a:spcPts val="75"/>
              </a:spcBef>
              <a:spcAft>
                <a:spcPct val="0"/>
              </a:spcAft>
              <a:buSzPct val="10000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pPr>
            <a:r>
              <a:rPr lang="en-US" altLang="en-US" sz="1000" b="1" dirty="0">
                <a:latin typeface="Arial" panose="020B0604020202020204" pitchFamily="34" charset="0"/>
                <a:cs typeface="Arial" panose="020B0604020202020204" pitchFamily="34" charset="0"/>
              </a:rPr>
              <a:t>Company – Sector transitions</a:t>
            </a:r>
          </a:p>
          <a:p>
            <a:pPr marL="106363" lvl="0" algn="ctr" defTabSz="457200" fontAlgn="base">
              <a:lnSpc>
                <a:spcPct val="83000"/>
              </a:lnSpc>
              <a:spcBef>
                <a:spcPts val="75"/>
              </a:spcBef>
              <a:spcAft>
                <a:spcPct val="0"/>
              </a:spcAft>
              <a:buSzPct val="10000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pPr>
            <a:r>
              <a:rPr lang="en-US" altLang="en-US" sz="1000" dirty="0"/>
              <a:t>Inter-firm collaboration in the same industry; Advocacy, coalitions, lobbying </a:t>
            </a:r>
            <a:r>
              <a:rPr lang="en-IN" altLang="en-US" sz="1000" dirty="0"/>
              <a:t>leading strategy' inspiring others for sustainability</a:t>
            </a:r>
            <a:endParaRPr lang="en-US" altLang="en-US" sz="1000" dirty="0"/>
          </a:p>
        </p:txBody>
      </p:sp>
      <p:sp>
        <p:nvSpPr>
          <p:cNvPr id="112" name="TextBox 111">
            <a:extLst>
              <a:ext uri="{FF2B5EF4-FFF2-40B4-BE49-F238E27FC236}">
                <a16:creationId xmlns:a16="http://schemas.microsoft.com/office/drawing/2014/main" id="{312FEF72-CE09-424E-A69D-D2A9D4A48D94}"/>
              </a:ext>
            </a:extLst>
          </p:cNvPr>
          <p:cNvSpPr txBox="1"/>
          <p:nvPr/>
        </p:nvSpPr>
        <p:spPr>
          <a:xfrm>
            <a:off x="891823" y="7448238"/>
            <a:ext cx="4227170" cy="488339"/>
          </a:xfrm>
          <a:prstGeom prst="rect">
            <a:avLst/>
          </a:prstGeom>
          <a:solidFill>
            <a:schemeClr val="accent3">
              <a:lumMod val="60000"/>
              <a:lumOff val="40000"/>
            </a:schemeClr>
          </a:solidFill>
          <a:ln>
            <a:solidFill>
              <a:srgbClr val="0070C0"/>
            </a:solidFill>
          </a:ln>
        </p:spPr>
        <p:txBody>
          <a:bodyPr wrap="square" rtlCol="0">
            <a:spAutoFit/>
          </a:bodyPr>
          <a:lstStyle/>
          <a:p>
            <a:pPr marL="106363" lvl="0" algn="ctr" defTabSz="457200" fontAlgn="base">
              <a:lnSpc>
                <a:spcPct val="83000"/>
              </a:lnSpc>
              <a:spcBef>
                <a:spcPts val="75"/>
              </a:spcBef>
              <a:spcAft>
                <a:spcPct val="0"/>
              </a:spcAft>
              <a:buSzPct val="10000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pPr>
            <a:r>
              <a:rPr lang="en-US" altLang="en-US" sz="1000" b="1" dirty="0">
                <a:latin typeface="Arial" panose="020B0604020202020204" pitchFamily="34" charset="0"/>
                <a:cs typeface="Arial" panose="020B0604020202020204" pitchFamily="34" charset="0"/>
              </a:rPr>
              <a:t>Company – Company transitions</a:t>
            </a:r>
          </a:p>
          <a:p>
            <a:pPr marL="106363" lvl="0" algn="ctr" defTabSz="457200" fontAlgn="base">
              <a:lnSpc>
                <a:spcPct val="83000"/>
              </a:lnSpc>
              <a:spcBef>
                <a:spcPts val="75"/>
              </a:spcBef>
              <a:spcAft>
                <a:spcPct val="0"/>
              </a:spcAft>
              <a:buSzPct val="100000"/>
              <a:tabLst>
                <a:tab pos="106363" algn="l"/>
                <a:tab pos="1020763" algn="l"/>
                <a:tab pos="1935163" algn="l"/>
                <a:tab pos="2849563" algn="l"/>
                <a:tab pos="3763963" algn="l"/>
                <a:tab pos="4678363" algn="l"/>
                <a:tab pos="5592763" algn="l"/>
                <a:tab pos="6507163" algn="l"/>
                <a:tab pos="7421563" algn="l"/>
                <a:tab pos="8335963" algn="l"/>
                <a:tab pos="9250363" algn="l"/>
                <a:tab pos="10164763" algn="l"/>
              </a:tabLst>
            </a:pPr>
            <a:r>
              <a:rPr lang="en-US" altLang="en-US" sz="1000" dirty="0"/>
              <a:t>Learning strategy maturing to re-visioning, Re-purposing, &amp; Re-branding ; Eco-efficiency; broadened value proposition </a:t>
            </a:r>
          </a:p>
        </p:txBody>
      </p:sp>
      <p:sp>
        <p:nvSpPr>
          <p:cNvPr id="113" name="Rectangle 112"/>
          <p:cNvSpPr/>
          <p:nvPr/>
        </p:nvSpPr>
        <p:spPr>
          <a:xfrm rot="16200000">
            <a:off x="-218024" y="7432712"/>
            <a:ext cx="1015984" cy="312521"/>
          </a:xfrm>
          <a:prstGeom prst="rect">
            <a:avLst/>
          </a:prstGeom>
        </p:spPr>
        <p:txBody>
          <a:bodyPr wrap="none">
            <a:spAutoFit/>
          </a:bodyPr>
          <a:lstStyle/>
          <a:p>
            <a:pPr algn="ctr"/>
            <a:r>
              <a:rPr lang="en-US" sz="1431" b="1" dirty="0"/>
              <a:t>Transitions</a:t>
            </a:r>
            <a:endParaRPr lang="en-GB" sz="1431" b="1" dirty="0"/>
          </a:p>
        </p:txBody>
      </p:sp>
      <p:sp>
        <p:nvSpPr>
          <p:cNvPr id="16" name="Rectangle 15"/>
          <p:cNvSpPr/>
          <p:nvPr/>
        </p:nvSpPr>
        <p:spPr>
          <a:xfrm>
            <a:off x="2407929" y="8158804"/>
            <a:ext cx="7007949" cy="400110"/>
          </a:xfrm>
          <a:prstGeom prst="rect">
            <a:avLst/>
          </a:prstGeom>
        </p:spPr>
        <p:txBody>
          <a:bodyPr wrap="square">
            <a:spAutoFit/>
          </a:bodyPr>
          <a:lstStyle/>
          <a:p>
            <a:pPr algn="ctr"/>
            <a:r>
              <a:rPr lang="en-IN" sz="700" i="1" dirty="0">
                <a:latin typeface="Arial" panose="020B0604020202020204" pitchFamily="34" charset="0"/>
                <a:cs typeface="Arial" panose="020B0604020202020204" pitchFamily="34" charset="0"/>
              </a:rPr>
              <a:t>Sources: </a:t>
            </a:r>
            <a:r>
              <a:rPr lang="en-IN" sz="700" i="1" dirty="0">
                <a:latin typeface="Arial" panose="020B0604020202020204" pitchFamily="34" charset="0"/>
                <a:cs typeface="Arial" panose="020B0604020202020204" pitchFamily="34" charset="0"/>
                <a:hlinkClick r:id="rId3"/>
              </a:rPr>
              <a:t>https://automotivedesignplanet.com/ather-energy-releasing-patents/</a:t>
            </a:r>
            <a:endParaRPr lang="en-IN" sz="700" i="1" dirty="0">
              <a:latin typeface="Arial" panose="020B0604020202020204" pitchFamily="34" charset="0"/>
              <a:cs typeface="Arial" panose="020B0604020202020204" pitchFamily="34" charset="0"/>
            </a:endParaRPr>
          </a:p>
          <a:p>
            <a:pPr algn="ctr"/>
            <a:r>
              <a:rPr lang="en-IN" sz="700" i="1" dirty="0">
                <a:latin typeface="Arial" panose="020B0604020202020204" pitchFamily="34" charset="0"/>
                <a:cs typeface="Arial" panose="020B0604020202020204" pitchFamily="34" charset="0"/>
                <a:hlinkClick r:id="rId4"/>
              </a:rPr>
              <a:t>https://www.firstpost.com/tech/auto-tech/why-ather-energy-thinks-sharing-its-fast-charging-tech-will-boost-electric-two-wheeler-sales-in-india-9877051.html</a:t>
            </a:r>
            <a:r>
              <a:rPr lang="en-IN" sz="700" i="1" dirty="0">
                <a:latin typeface="Arial" panose="020B0604020202020204" pitchFamily="34" charset="0"/>
                <a:cs typeface="Arial" panose="020B0604020202020204" pitchFamily="34" charset="0"/>
              </a:rPr>
              <a:t> </a:t>
            </a:r>
          </a:p>
          <a:p>
            <a:pPr algn="ctr"/>
            <a:r>
              <a:rPr lang="en-IN" sz="600" i="1" dirty="0">
                <a:latin typeface="Arial" panose="020B0604020202020204" pitchFamily="34" charset="0"/>
                <a:cs typeface="Arial" panose="020B0604020202020204" pitchFamily="34" charset="0"/>
                <a:hlinkClick r:id="rId5"/>
              </a:rPr>
              <a:t>https://assets.atherenergy.com/Ather_Energy's_Impact_Report_2020.pdf</a:t>
            </a:r>
            <a:endParaRPr lang="en-IN" sz="600" i="1" dirty="0">
              <a:latin typeface="Arial" panose="020B0604020202020204" pitchFamily="34" charset="0"/>
              <a:cs typeface="Arial" panose="020B0604020202020204" pitchFamily="34" charset="0"/>
            </a:endParaRPr>
          </a:p>
        </p:txBody>
      </p:sp>
      <p:sp>
        <p:nvSpPr>
          <p:cNvPr id="2" name="Rectangle 1"/>
          <p:cNvSpPr/>
          <p:nvPr/>
        </p:nvSpPr>
        <p:spPr>
          <a:xfrm>
            <a:off x="10252395" y="5493471"/>
            <a:ext cx="1729282" cy="2400657"/>
          </a:xfrm>
          <a:prstGeom prst="rect">
            <a:avLst/>
          </a:prstGeom>
        </p:spPr>
        <p:txBody>
          <a:bodyPr wrap="square">
            <a:spAutoFit/>
          </a:bodyPr>
          <a:lstStyle/>
          <a:p>
            <a:pPr algn="ctr"/>
            <a:r>
              <a:rPr lang="en-IN" sz="1000" i="1"/>
              <a:t>“In the absence of a standard connector for light electric vehicles, Ather has developed one and also released the intellectual property (IP) on the connector, making it accessible to anyone looking to design and build EVs to further the mission of a sustainable energy ecosystem..</a:t>
            </a:r>
            <a:r>
              <a:rPr lang="en-IN" sz="1000"/>
              <a:t> </a:t>
            </a:r>
            <a:r>
              <a:rPr lang="en-IN" sz="1000" i="1"/>
              <a:t>Tearing down the IP walls here and helping with engineering at an early stage will help drive a common standard” </a:t>
            </a:r>
            <a:r>
              <a:rPr lang="en-IN" sz="1000" b="1"/>
              <a:t>CEO</a:t>
            </a:r>
          </a:p>
        </p:txBody>
      </p:sp>
    </p:spTree>
    <p:extLst>
      <p:ext uri="{BB962C8B-B14F-4D97-AF65-F5344CB8AC3E}">
        <p14:creationId xmlns:p14="http://schemas.microsoft.com/office/powerpoint/2010/main" val="2129944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ectangle 121">
            <a:extLst>
              <a:ext uri="{FF2B5EF4-FFF2-40B4-BE49-F238E27FC236}">
                <a16:creationId xmlns:a16="http://schemas.microsoft.com/office/drawing/2014/main" id="{1E8E1BCB-8221-49FA-9CC6-5C6D68696EC7}"/>
              </a:ext>
            </a:extLst>
          </p:cNvPr>
          <p:cNvSpPr/>
          <p:nvPr/>
        </p:nvSpPr>
        <p:spPr>
          <a:xfrm>
            <a:off x="-2094"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200" b="1" err="1">
                <a:cs typeface="Calibri"/>
              </a:rPr>
              <a:t>Nutriset</a:t>
            </a:r>
            <a:r>
              <a:rPr lang="en-US" sz="3200" b="1" dirty="0" err="1">
                <a:cs typeface="Calibri"/>
              </a:rPr>
              <a:t>®’s</a:t>
            </a:r>
            <a:r>
              <a:rPr lang="en-US" sz="3200" b="1">
                <a:cs typeface="Calibri"/>
              </a:rPr>
              <a:t> sustainability impact</a:t>
            </a:r>
            <a:endParaRPr lang="en-US" sz="3200" b="1"/>
          </a:p>
        </p:txBody>
      </p:sp>
      <p:sp>
        <p:nvSpPr>
          <p:cNvPr id="26" name="TextBox 25">
            <a:extLst>
              <a:ext uri="{FF2B5EF4-FFF2-40B4-BE49-F238E27FC236}">
                <a16:creationId xmlns:a16="http://schemas.microsoft.com/office/drawing/2014/main" id="{E70CA186-D25A-40AC-9E5A-E8587BD12FDA}"/>
              </a:ext>
            </a:extLst>
          </p:cNvPr>
          <p:cNvSpPr txBox="1"/>
          <p:nvPr/>
        </p:nvSpPr>
        <p:spPr>
          <a:xfrm>
            <a:off x="2273257" y="1688161"/>
            <a:ext cx="7636514" cy="1569660"/>
          </a:xfrm>
          <a:prstGeom prst="rect">
            <a:avLst/>
          </a:prstGeom>
          <a:noFill/>
        </p:spPr>
        <p:txBody>
          <a:bodyPr wrap="square">
            <a:spAutoFit/>
          </a:bodyPr>
          <a:lstStyle/>
          <a:p>
            <a:pPr marL="171450" indent="-171450" algn="just">
              <a:buFont typeface="Arial" panose="020B0604020202020204" pitchFamily="34" charset="0"/>
              <a:buChar char="•"/>
            </a:pPr>
            <a:r>
              <a:rPr lang="en-US" sz="1200" b="1" dirty="0">
                <a:latin typeface="Arial" panose="020B0604020202020204" pitchFamily="34" charset="0"/>
                <a:cs typeface="Arial" panose="020B0604020202020204" pitchFamily="34" charset="0"/>
              </a:rPr>
              <a:t>Global Impact – GHG emission reduction: </a:t>
            </a:r>
            <a:r>
              <a:rPr lang="en-US" sz="1200" dirty="0">
                <a:latin typeface="Arial" panose="020B0604020202020204" pitchFamily="34" charset="0"/>
                <a:cs typeface="Arial" panose="020B0604020202020204" pitchFamily="34" charset="0"/>
              </a:rPr>
              <a:t>Saved 7.5 metric tons of CO2 emission through the vehicle, no usage of plastic bottles across organization saved</a:t>
            </a:r>
            <a:r>
              <a:rPr lang="en-IN" sz="1200" dirty="0">
                <a:latin typeface="Arial" panose="020B0604020202020204" pitchFamily="34" charset="0"/>
                <a:cs typeface="Arial" panose="020B0604020202020204" pitchFamily="34" charset="0"/>
              </a:rPr>
              <a:t> 17.5 MT of CO2 emissions</a:t>
            </a:r>
            <a:endParaRPr lang="en-US" sz="1200" dirty="0">
              <a:latin typeface="Arial" panose="020B0604020202020204" pitchFamily="34" charset="0"/>
              <a:cs typeface="Arial" panose="020B0604020202020204" pitchFamily="34" charset="0"/>
            </a:endParaRPr>
          </a:p>
          <a:p>
            <a:pPr marL="171450" indent="-171450" algn="just">
              <a:buFont typeface="Arial" panose="020B0604020202020204" pitchFamily="34" charset="0"/>
              <a:buChar char="•"/>
            </a:pPr>
            <a:endParaRPr lang="en-US" sz="1200" b="0" i="0" dirty="0">
              <a:effectLst/>
              <a:latin typeface="Arial" panose="020B0604020202020204" pitchFamily="34" charset="0"/>
              <a:cs typeface="Arial" panose="020B0604020202020204" pitchFamily="34" charset="0"/>
            </a:endParaRPr>
          </a:p>
          <a:p>
            <a:pPr marL="171450" indent="-171450" algn="just">
              <a:buFont typeface="Arial" panose="020B0604020202020204" pitchFamily="34" charset="0"/>
              <a:buChar char="•"/>
            </a:pPr>
            <a:r>
              <a:rPr lang="en-US" sz="1200" b="1" dirty="0">
                <a:latin typeface="Arial" panose="020B0604020202020204" pitchFamily="34" charset="0"/>
                <a:cs typeface="Arial" panose="020B0604020202020204" pitchFamily="34" charset="0"/>
              </a:rPr>
              <a:t>Local Impact – waste management &amp; 3R: </a:t>
            </a:r>
            <a:r>
              <a:rPr lang="en-US" sz="1200" dirty="0">
                <a:latin typeface="Arial" panose="020B0604020202020204" pitchFamily="34" charset="0"/>
                <a:cs typeface="Arial" panose="020B0604020202020204" pitchFamily="34" charset="0"/>
              </a:rPr>
              <a:t>Recycling of e-waste through registered recyclers &amp; using the used batteries for secondary purpose, in-house sewage plant reduces water wastage</a:t>
            </a:r>
          </a:p>
          <a:p>
            <a:pPr marL="171450" indent="-171450" algn="just">
              <a:buFont typeface="Arial" panose="020B0604020202020204" pitchFamily="34" charset="0"/>
              <a:buChar char="•"/>
            </a:pPr>
            <a:endParaRPr lang="en-US" sz="1200" dirty="0">
              <a:latin typeface="Arial" panose="020B0604020202020204" pitchFamily="34" charset="0"/>
              <a:cs typeface="Arial" panose="020B0604020202020204" pitchFamily="34" charset="0"/>
            </a:endParaRPr>
          </a:p>
          <a:p>
            <a:pPr marL="171450" indent="-171450" algn="just">
              <a:buFont typeface="Arial" panose="020B0604020202020204" pitchFamily="34" charset="0"/>
              <a:buChar char="•"/>
            </a:pPr>
            <a:r>
              <a:rPr lang="en-US" sz="1200" b="1" dirty="0">
                <a:latin typeface="Arial" panose="020B0604020202020204" pitchFamily="34" charset="0"/>
                <a:cs typeface="Arial" panose="020B0604020202020204" pitchFamily="34" charset="0"/>
              </a:rPr>
              <a:t>Environment improvement beyond compliance: </a:t>
            </a:r>
            <a:r>
              <a:rPr lang="en-US" sz="1200" dirty="0">
                <a:latin typeface="Arial" panose="020B0604020202020204" pitchFamily="34" charset="0"/>
                <a:cs typeface="Arial" panose="020B0604020202020204" pitchFamily="34" charset="0"/>
              </a:rPr>
              <a:t>supporting government in formulating </a:t>
            </a:r>
          </a:p>
          <a:p>
            <a:pPr algn="just"/>
            <a:r>
              <a:rPr lang="en-US" sz="1200" dirty="0">
                <a:latin typeface="Arial" panose="020B0604020202020204" pitchFamily="34" charset="0"/>
                <a:cs typeface="Arial" panose="020B0604020202020204" pitchFamily="34" charset="0"/>
              </a:rPr>
              <a:t>     policies and standard for EV and implementing best-practices for waste management</a:t>
            </a:r>
          </a:p>
        </p:txBody>
      </p:sp>
      <p:sp>
        <p:nvSpPr>
          <p:cNvPr id="36" name="Rectangle 35">
            <a:extLst>
              <a:ext uri="{FF2B5EF4-FFF2-40B4-BE49-F238E27FC236}">
                <a16:creationId xmlns:a16="http://schemas.microsoft.com/office/drawing/2014/main" id="{B17103B2-45BA-4ADA-BBD5-90C992A7B71F}"/>
              </a:ext>
            </a:extLst>
          </p:cNvPr>
          <p:cNvSpPr/>
          <p:nvPr/>
        </p:nvSpPr>
        <p:spPr>
          <a:xfrm>
            <a:off x="2180991" y="1594011"/>
            <a:ext cx="8686801" cy="173190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8" name="Graphic 37" descr="Open hand with plant">
            <a:extLst>
              <a:ext uri="{FF2B5EF4-FFF2-40B4-BE49-F238E27FC236}">
                <a16:creationId xmlns:a16="http://schemas.microsoft.com/office/drawing/2014/main" id="{FE7F2C5C-0B21-495D-8C36-620C4675057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48088" y="2135126"/>
            <a:ext cx="914400" cy="914400"/>
          </a:xfrm>
          <a:prstGeom prst="rect">
            <a:avLst/>
          </a:prstGeom>
        </p:spPr>
      </p:pic>
      <p:sp>
        <p:nvSpPr>
          <p:cNvPr id="39" name="Rectangle 38">
            <a:extLst>
              <a:ext uri="{FF2B5EF4-FFF2-40B4-BE49-F238E27FC236}">
                <a16:creationId xmlns:a16="http://schemas.microsoft.com/office/drawing/2014/main" id="{80ABFB33-C6AB-4E16-8F2A-21B19ABACE9E}"/>
              </a:ext>
            </a:extLst>
          </p:cNvPr>
          <p:cNvSpPr/>
          <p:nvPr/>
        </p:nvSpPr>
        <p:spPr>
          <a:xfrm>
            <a:off x="297788" y="1674009"/>
            <a:ext cx="1815001" cy="646331"/>
          </a:xfrm>
          <a:prstGeom prst="rect">
            <a:avLst/>
          </a:prstGeom>
        </p:spPr>
        <p:txBody>
          <a:bodyPr wrap="square">
            <a:spAutoFit/>
          </a:bodyPr>
          <a:lstStyle/>
          <a:p>
            <a:pPr algn="ctr"/>
            <a:r>
              <a:rPr lang="en-IN" b="1">
                <a:solidFill>
                  <a:schemeClr val="accent3"/>
                </a:solidFill>
                <a:latin typeface="Arial" panose="020B0604020202020204" pitchFamily="34" charset="0"/>
                <a:cs typeface="Arial" panose="020B0604020202020204" pitchFamily="34" charset="0"/>
              </a:rPr>
              <a:t>Environmental Impact </a:t>
            </a:r>
          </a:p>
        </p:txBody>
      </p:sp>
      <p:sp>
        <p:nvSpPr>
          <p:cNvPr id="40" name="TextBox 39">
            <a:extLst>
              <a:ext uri="{FF2B5EF4-FFF2-40B4-BE49-F238E27FC236}">
                <a16:creationId xmlns:a16="http://schemas.microsoft.com/office/drawing/2014/main" id="{24AD8262-1C04-48AA-8C4B-F76AB06D5888}"/>
              </a:ext>
            </a:extLst>
          </p:cNvPr>
          <p:cNvSpPr txBox="1"/>
          <p:nvPr/>
        </p:nvSpPr>
        <p:spPr>
          <a:xfrm>
            <a:off x="2273257" y="6248460"/>
            <a:ext cx="7619948" cy="1569660"/>
          </a:xfrm>
          <a:prstGeom prst="rect">
            <a:avLst/>
          </a:prstGeom>
          <a:noFill/>
        </p:spPr>
        <p:txBody>
          <a:bodyPr wrap="square">
            <a:spAutoFit/>
          </a:bodyPr>
          <a:lstStyle/>
          <a:p>
            <a:pPr marL="171450" lvl="0" indent="-171450" algn="just">
              <a:buFont typeface="Arial" panose="020B0604020202020204" pitchFamily="34" charset="0"/>
              <a:buChar char="•"/>
            </a:pPr>
            <a:r>
              <a:rPr lang="en-IN" altLang="en-US" sz="1200" b="1" dirty="0">
                <a:latin typeface="Arial" panose="020B0604020202020204" pitchFamily="34" charset="0"/>
                <a:cs typeface="Arial" panose="020B0604020202020204" pitchFamily="34" charset="0"/>
              </a:rPr>
              <a:t>Profit &amp; sales contribution of sustainable technologies</a:t>
            </a:r>
            <a:r>
              <a:rPr lang="en-US" sz="1200" dirty="0">
                <a:latin typeface="Arial" panose="020B0604020202020204" pitchFamily="34" charset="0"/>
                <a:cs typeface="Arial" panose="020B0604020202020204" pitchFamily="34" charset="0"/>
              </a:rPr>
              <a:t>: </a:t>
            </a:r>
            <a:r>
              <a:rPr lang="en-IN" sz="1200" dirty="0" err="1">
                <a:latin typeface="Arial" panose="020B0604020202020204" pitchFamily="34" charset="0"/>
                <a:cs typeface="Arial" panose="020B0604020202020204" pitchFamily="34" charset="0"/>
              </a:rPr>
              <a:t>Ather</a:t>
            </a:r>
            <a:r>
              <a:rPr lang="en-IN" sz="1200" dirty="0">
                <a:latin typeface="Arial" panose="020B0604020202020204" pitchFamily="34" charset="0"/>
                <a:cs typeface="Arial" panose="020B0604020202020204" pitchFamily="34" charset="0"/>
              </a:rPr>
              <a:t> Energy has sold more than 6000 vehicles, and expanded across 10 cities with 125 charging stations, as on Feb 2021.</a:t>
            </a:r>
          </a:p>
          <a:p>
            <a:pPr marL="171450" lvl="0" indent="-171450" algn="just">
              <a:buFont typeface="Arial" panose="020B0604020202020204" pitchFamily="34" charset="0"/>
              <a:buChar char="•"/>
            </a:pPr>
            <a:endParaRPr lang="en-US" sz="1200" dirty="0">
              <a:latin typeface="Arial" panose="020B0604020202020204" pitchFamily="34" charset="0"/>
              <a:cs typeface="Arial" panose="020B0604020202020204" pitchFamily="34" charset="0"/>
            </a:endParaRPr>
          </a:p>
          <a:p>
            <a:pPr marL="171450" indent="-171450" algn="just">
              <a:buFont typeface="Arial" panose="020B0604020202020204" pitchFamily="34" charset="0"/>
              <a:buChar char="•"/>
            </a:pPr>
            <a:r>
              <a:rPr lang="en-IN" altLang="en-US" sz="1200" b="1" dirty="0">
                <a:latin typeface="Arial" panose="020B0604020202020204" pitchFamily="34" charset="0"/>
                <a:cs typeface="Arial" panose="020B0604020202020204" pitchFamily="34" charset="0"/>
              </a:rPr>
              <a:t>Capital investment in sustainable technologies</a:t>
            </a:r>
            <a:r>
              <a:rPr lang="en-IN" altLang="en-US" sz="1200" b="1" dirty="0">
                <a:solidFill>
                  <a:srgbClr val="000000"/>
                </a:solidFill>
                <a:latin typeface="Calibri" panose="020F0502020204030204" pitchFamily="34" charset="0"/>
                <a:cs typeface="Arial" panose="020B0604020202020204" pitchFamily="34" charset="0"/>
              </a:rPr>
              <a:t>: </a:t>
            </a:r>
            <a:r>
              <a:rPr lang="en-IN" altLang="en-US" sz="1200" dirty="0">
                <a:latin typeface="Arial" panose="020B0604020202020204" pitchFamily="34" charset="0"/>
                <a:cs typeface="Arial" panose="020B0604020202020204" pitchFamily="34" charset="0"/>
              </a:rPr>
              <a:t>Building a network of charging grids and charging stations </a:t>
            </a:r>
          </a:p>
          <a:p>
            <a:pPr marL="171450" indent="-171450" algn="just">
              <a:buFont typeface="Arial" panose="020B0604020202020204" pitchFamily="34" charset="0"/>
              <a:buChar char="•"/>
            </a:pPr>
            <a:r>
              <a:rPr lang="en-IN" altLang="en-US" sz="1200" dirty="0">
                <a:latin typeface="Arial" panose="020B0604020202020204" pitchFamily="34" charset="0"/>
                <a:cs typeface="Arial" panose="020B0604020202020204" pitchFamily="34" charset="0"/>
              </a:rPr>
              <a:t>      within 4 kilometres radius in every city of launch</a:t>
            </a:r>
          </a:p>
          <a:p>
            <a:pPr marL="171450" indent="-171450" algn="just">
              <a:buFont typeface="Arial" panose="020B0604020202020204" pitchFamily="34" charset="0"/>
              <a:buChar char="•"/>
            </a:pPr>
            <a:endParaRPr lang="en-US" sz="1200" dirty="0"/>
          </a:p>
          <a:p>
            <a:pPr marL="171450" indent="-171450" algn="just">
              <a:buFont typeface="Arial" panose="020B0604020202020204" pitchFamily="34" charset="0"/>
              <a:buChar char="•"/>
            </a:pPr>
            <a:r>
              <a:rPr lang="en-IN" sz="1200" b="1" dirty="0">
                <a:latin typeface="Arial" panose="020B0604020202020204" pitchFamily="34" charset="0"/>
                <a:cs typeface="Arial" panose="020B0604020202020204" pitchFamily="34" charset="0"/>
              </a:rPr>
              <a:t>Increased R&amp;D investment </a:t>
            </a:r>
            <a:r>
              <a:rPr lang="en-IN" sz="1200" dirty="0">
                <a:latin typeface="Arial" panose="020B0604020202020204" pitchFamily="34" charset="0"/>
                <a:cs typeface="Arial" panose="020B0604020202020204" pitchFamily="34" charset="0"/>
              </a:rPr>
              <a:t>for battery efficiency, reliability and safety</a:t>
            </a:r>
            <a:endParaRPr lang="en-US" sz="1200" dirty="0">
              <a:latin typeface="Arial" panose="020B0604020202020204" pitchFamily="34" charset="0"/>
              <a:cs typeface="Arial" panose="020B0604020202020204" pitchFamily="34" charset="0"/>
            </a:endParaRPr>
          </a:p>
        </p:txBody>
      </p:sp>
      <p:sp>
        <p:nvSpPr>
          <p:cNvPr id="41" name="Rectangle 40">
            <a:extLst>
              <a:ext uri="{FF2B5EF4-FFF2-40B4-BE49-F238E27FC236}">
                <a16:creationId xmlns:a16="http://schemas.microsoft.com/office/drawing/2014/main" id="{06507E10-C7B4-417C-BF8E-AB7E8863B5AD}"/>
              </a:ext>
            </a:extLst>
          </p:cNvPr>
          <p:cNvSpPr/>
          <p:nvPr/>
        </p:nvSpPr>
        <p:spPr>
          <a:xfrm>
            <a:off x="2180992" y="6035047"/>
            <a:ext cx="8730758" cy="1749936"/>
          </a:xfrm>
          <a:prstGeom prst="rect">
            <a:avLst/>
          </a:prstGeom>
          <a:noFill/>
          <a:ln>
            <a:solidFill>
              <a:srgbClr val="F796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4" name="Graphic 43" descr="Upward trend">
            <a:extLst>
              <a:ext uri="{FF2B5EF4-FFF2-40B4-BE49-F238E27FC236}">
                <a16:creationId xmlns:a16="http://schemas.microsoft.com/office/drawing/2014/main" id="{1EAED603-47FC-4F73-A942-38418100D36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8467" y="6658655"/>
            <a:ext cx="787737" cy="787737"/>
          </a:xfrm>
          <a:prstGeom prst="rect">
            <a:avLst/>
          </a:prstGeom>
        </p:spPr>
      </p:pic>
      <p:sp>
        <p:nvSpPr>
          <p:cNvPr id="45" name="Rectangle 44">
            <a:extLst>
              <a:ext uri="{FF2B5EF4-FFF2-40B4-BE49-F238E27FC236}">
                <a16:creationId xmlns:a16="http://schemas.microsoft.com/office/drawing/2014/main" id="{C82A7B0D-3EE0-4D36-AF55-EECC01F05988}"/>
              </a:ext>
            </a:extLst>
          </p:cNvPr>
          <p:cNvSpPr/>
          <p:nvPr/>
        </p:nvSpPr>
        <p:spPr>
          <a:xfrm>
            <a:off x="626658" y="6157045"/>
            <a:ext cx="1371355"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b="1" i="0" u="none" strike="noStrike" kern="0" cap="none" spc="0" normalizeH="0" baseline="0" noProof="0">
                <a:ln>
                  <a:noFill/>
                </a:ln>
                <a:solidFill>
                  <a:srgbClr val="ED7D31">
                    <a:lumMod val="75000"/>
                  </a:srgbClr>
                </a:solidFill>
                <a:effectLst/>
                <a:uLnTx/>
                <a:uFillTx/>
                <a:latin typeface="Arial" panose="020B0604020202020204" pitchFamily="34" charset="0"/>
                <a:cs typeface="Arial" panose="020B0604020202020204" pitchFamily="34" charset="0"/>
              </a:rPr>
              <a:t>Economic</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b="1" i="0" u="none" strike="noStrike" kern="0" cap="none" spc="0" normalizeH="0" baseline="0" noProof="0">
                <a:ln>
                  <a:noFill/>
                </a:ln>
                <a:solidFill>
                  <a:srgbClr val="ED7D31">
                    <a:lumMod val="75000"/>
                  </a:srgbClr>
                </a:solidFill>
                <a:effectLst/>
                <a:uLnTx/>
                <a:uFillTx/>
                <a:latin typeface="Arial" panose="020B0604020202020204" pitchFamily="34" charset="0"/>
                <a:cs typeface="Arial" panose="020B0604020202020204" pitchFamily="34" charset="0"/>
              </a:rPr>
              <a:t>Impact </a:t>
            </a:r>
          </a:p>
        </p:txBody>
      </p:sp>
      <p:pic>
        <p:nvPicPr>
          <p:cNvPr id="21" name="Picture 20">
            <a:extLst>
              <a:ext uri="{FF2B5EF4-FFF2-40B4-BE49-F238E27FC236}">
                <a16:creationId xmlns:a16="http://schemas.microsoft.com/office/drawing/2014/main" id="{1DE743D9-E2A3-4191-B7BB-3D0706C051BA}"/>
              </a:ext>
            </a:extLst>
          </p:cNvPr>
          <p:cNvPicPr>
            <a:picLocks noChangeAspect="1"/>
          </p:cNvPicPr>
          <p:nvPr/>
        </p:nvPicPr>
        <p:blipFill>
          <a:blip r:embed="rId6"/>
          <a:stretch>
            <a:fillRect/>
          </a:stretch>
        </p:blipFill>
        <p:spPr>
          <a:xfrm>
            <a:off x="9174924" y="267347"/>
            <a:ext cx="2816609" cy="1048673"/>
          </a:xfrm>
          <a:prstGeom prst="rect">
            <a:avLst/>
          </a:prstGeom>
        </p:spPr>
      </p:pic>
      <p:sp>
        <p:nvSpPr>
          <p:cNvPr id="19" name="Rectangle 18"/>
          <p:cNvSpPr/>
          <p:nvPr/>
        </p:nvSpPr>
        <p:spPr>
          <a:xfrm>
            <a:off x="2407929" y="8158804"/>
            <a:ext cx="7007949" cy="200055"/>
          </a:xfrm>
          <a:prstGeom prst="rect">
            <a:avLst/>
          </a:prstGeom>
        </p:spPr>
        <p:txBody>
          <a:bodyPr wrap="square">
            <a:spAutoFit/>
          </a:bodyPr>
          <a:lstStyle/>
          <a:p>
            <a:pPr algn="ctr"/>
            <a:r>
              <a:rPr lang="en-IN" sz="700" i="1" dirty="0">
                <a:latin typeface="Arial" panose="020B0604020202020204" pitchFamily="34" charset="0"/>
                <a:cs typeface="Arial" panose="020B0604020202020204" pitchFamily="34" charset="0"/>
              </a:rPr>
              <a:t>Sources: </a:t>
            </a:r>
            <a:r>
              <a:rPr lang="en-IN" sz="700" i="1" dirty="0">
                <a:latin typeface="Arial" panose="020B0604020202020204" pitchFamily="34" charset="0"/>
                <a:cs typeface="Arial" panose="020B0604020202020204" pitchFamily="34" charset="0"/>
                <a:hlinkClick r:id="rId7"/>
              </a:rPr>
              <a:t>https://assets.atherenergy.com/Ather_Energy's_Impact_Report_2020.pdf</a:t>
            </a:r>
            <a:r>
              <a:rPr lang="en-IN" sz="700" i="1" dirty="0">
                <a:latin typeface="Arial" panose="020B0604020202020204" pitchFamily="34" charset="0"/>
                <a:cs typeface="Arial" panose="020B0604020202020204" pitchFamily="34" charset="0"/>
              </a:rPr>
              <a:t> </a:t>
            </a:r>
            <a:endParaRPr lang="en-IN" sz="600" i="1"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288797" y="6982444"/>
            <a:ext cx="761053" cy="761053"/>
          </a:xfrm>
          <a:prstGeom prst="rect">
            <a:avLst/>
          </a:prstGeom>
        </p:spPr>
      </p:pic>
      <p:pic>
        <p:nvPicPr>
          <p:cNvPr id="5" name="Picture 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144112" y="6969265"/>
            <a:ext cx="761053" cy="761053"/>
          </a:xfrm>
          <a:prstGeom prst="rect">
            <a:avLst/>
          </a:prstGeom>
        </p:spPr>
      </p:pic>
      <p:pic>
        <p:nvPicPr>
          <p:cNvPr id="6" name="Picture 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106739" y="6099683"/>
            <a:ext cx="761053" cy="761053"/>
          </a:xfrm>
          <a:prstGeom prst="rect">
            <a:avLst/>
          </a:prstGeom>
        </p:spPr>
      </p:pic>
      <p:sp>
        <p:nvSpPr>
          <p:cNvPr id="23" name="TextBox 22">
            <a:extLst>
              <a:ext uri="{FF2B5EF4-FFF2-40B4-BE49-F238E27FC236}">
                <a16:creationId xmlns:a16="http://schemas.microsoft.com/office/drawing/2014/main" id="{E927EFA3-E144-4CD4-9727-26C808A50032}"/>
              </a:ext>
            </a:extLst>
          </p:cNvPr>
          <p:cNvSpPr txBox="1"/>
          <p:nvPr/>
        </p:nvSpPr>
        <p:spPr>
          <a:xfrm>
            <a:off x="2289823" y="3554311"/>
            <a:ext cx="8654841" cy="2123658"/>
          </a:xfrm>
          <a:prstGeom prst="rect">
            <a:avLst/>
          </a:prstGeom>
          <a:noFill/>
        </p:spPr>
        <p:txBody>
          <a:bodyPr wrap="square">
            <a:spAutoFit/>
          </a:bodyPr>
          <a:lstStyle/>
          <a:p>
            <a:pPr marL="171450" indent="-171450">
              <a:buFont typeface="Arial" panose="020B0604020202020204" pitchFamily="34" charset="0"/>
              <a:buChar char="•"/>
            </a:pPr>
            <a:r>
              <a:rPr lang="en-US" sz="1200" b="1" u="none" strike="noStrike" baseline="0" dirty="0" err="1">
                <a:latin typeface="Arial" panose="020B0604020202020204" pitchFamily="34" charset="0"/>
                <a:cs typeface="Arial" panose="020B0604020202020204" pitchFamily="34" charset="0"/>
              </a:rPr>
              <a:t>Labour</a:t>
            </a:r>
            <a:r>
              <a:rPr lang="en-US" sz="1200" b="1" u="none" strike="noStrike" dirty="0">
                <a:latin typeface="Arial" panose="020B0604020202020204" pitchFamily="34" charset="0"/>
                <a:cs typeface="Arial" panose="020B0604020202020204" pitchFamily="34" charset="0"/>
              </a:rPr>
              <a:t> practices- e</a:t>
            </a:r>
            <a:r>
              <a:rPr lang="en-US" sz="1200" b="1" u="none" strike="noStrike" baseline="0" dirty="0">
                <a:latin typeface="Arial" panose="020B0604020202020204" pitchFamily="34" charset="0"/>
                <a:cs typeface="Arial" panose="020B0604020202020204" pitchFamily="34" charset="0"/>
              </a:rPr>
              <a:t>quity</a:t>
            </a:r>
            <a:r>
              <a:rPr lang="en-US" sz="1200" b="0" u="none" strike="noStrike" baseline="0" dirty="0">
                <a:latin typeface="Arial" panose="020B0604020202020204" pitchFamily="34" charset="0"/>
                <a:cs typeface="Arial" panose="020B0604020202020204" pitchFamily="34" charset="0"/>
              </a:rPr>
              <a:t>: Employed more than 800 employees with 14% female employees. Of all female</a:t>
            </a:r>
            <a:r>
              <a:rPr lang="en-US" sz="1200" dirty="0">
                <a:latin typeface="Arial" panose="020B0604020202020204" pitchFamily="34" charset="0"/>
                <a:cs typeface="Arial" panose="020B0604020202020204" pitchFamily="34" charset="0"/>
              </a:rPr>
              <a:t> </a:t>
            </a:r>
            <a:r>
              <a:rPr lang="en-US" sz="1200" b="0" u="none" strike="noStrike" baseline="0" dirty="0">
                <a:latin typeface="Arial" panose="020B0604020202020204" pitchFamily="34" charset="0"/>
                <a:cs typeface="Arial" panose="020B0604020202020204" pitchFamily="34" charset="0"/>
              </a:rPr>
              <a:t>employees, 30% are</a:t>
            </a:r>
            <a:r>
              <a:rPr lang="en-US" sz="1200" b="0" u="none" strike="noStrike" dirty="0">
                <a:latin typeface="Arial" panose="020B0604020202020204" pitchFamily="34" charset="0"/>
                <a:cs typeface="Arial" panose="020B0604020202020204" pitchFamily="34" charset="0"/>
              </a:rPr>
              <a:t> employed in manufacturing facility and </a:t>
            </a:r>
            <a:r>
              <a:rPr lang="en-US" sz="1200" b="0" u="none" strike="noStrike" baseline="0" dirty="0">
                <a:latin typeface="Arial" panose="020B0604020202020204" pitchFamily="34" charset="0"/>
                <a:cs typeface="Arial" panose="020B0604020202020204" pitchFamily="34" charset="0"/>
              </a:rPr>
              <a:t>27% are line supervisors </a:t>
            </a:r>
            <a:endParaRPr lang="en-US" sz="12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latin typeface="Arial" panose="020B0604020202020204" pitchFamily="34" charset="0"/>
              <a:cs typeface="Arial" panose="020B0604020202020204" pitchFamily="34" charset="0"/>
            </a:endParaRPr>
          </a:p>
          <a:p>
            <a:pPr marL="1085850" lvl="2" indent="-171450">
              <a:buFont typeface="Arial" panose="020B0604020202020204" pitchFamily="34" charset="0"/>
              <a:buChar char="•"/>
            </a:pPr>
            <a:r>
              <a:rPr lang="en-GB" sz="1200" b="1" dirty="0">
                <a:latin typeface="Arial" panose="020B0604020202020204" pitchFamily="34" charset="0"/>
                <a:cs typeface="Arial" panose="020B0604020202020204" pitchFamily="34" charset="0"/>
              </a:rPr>
              <a:t>Labour practices - Human rights: </a:t>
            </a:r>
            <a:r>
              <a:rPr lang="en-GB" sz="1200" dirty="0">
                <a:latin typeface="Arial" panose="020B0604020202020204" pitchFamily="34" charset="0"/>
                <a:cs typeface="Arial" panose="020B0604020202020204" pitchFamily="34" charset="0"/>
              </a:rPr>
              <a:t>Organise community building calendars with events or activities around </a:t>
            </a:r>
          </a:p>
          <a:p>
            <a:r>
              <a:rPr lang="en-GB" sz="1200" dirty="0">
                <a:latin typeface="Arial" panose="020B0604020202020204" pitchFamily="34" charset="0"/>
                <a:cs typeface="Arial" panose="020B0604020202020204" pitchFamily="34" charset="0"/>
              </a:rPr>
              <a:t>	     topics like gender, LGBTQIA, </a:t>
            </a:r>
            <a:r>
              <a:rPr lang="en-IN" sz="1200" dirty="0">
                <a:latin typeface="Arial" panose="020B0604020202020204" pitchFamily="34" charset="0"/>
                <a:cs typeface="Arial" panose="020B0604020202020204" pitchFamily="34" charset="0"/>
              </a:rPr>
              <a:t>multi-regional dialogues, age etc</a:t>
            </a:r>
            <a:r>
              <a:rPr lang="en-IN" sz="1200" dirty="0"/>
              <a:t>.</a:t>
            </a:r>
            <a:endParaRPr lang="en-GB" sz="1200" dirty="0">
              <a:latin typeface="Arial" panose="020B0604020202020204" pitchFamily="34" charset="0"/>
              <a:cs typeface="Arial" panose="020B0604020202020204" pitchFamily="34" charset="0"/>
            </a:endParaRPr>
          </a:p>
          <a:p>
            <a:pPr marL="1085850" lvl="2" indent="-171450">
              <a:buFont typeface="Arial" panose="020B0604020202020204" pitchFamily="34" charset="0"/>
              <a:buChar char="•"/>
            </a:pPr>
            <a:endParaRPr lang="en-IN" sz="1200" dirty="0">
              <a:latin typeface="Arial" panose="020B0604020202020204" pitchFamily="34" charset="0"/>
              <a:cs typeface="Arial" panose="020B0604020202020204" pitchFamily="34" charset="0"/>
            </a:endParaRPr>
          </a:p>
          <a:p>
            <a:pPr marL="1085850" lvl="2" indent="-171450">
              <a:buFont typeface="Arial" panose="020B0604020202020204" pitchFamily="34" charset="0"/>
              <a:buChar char="•"/>
            </a:pPr>
            <a:r>
              <a:rPr lang="en-IN" sz="1200" b="1" dirty="0">
                <a:latin typeface="Arial" panose="020B0604020202020204" pitchFamily="34" charset="0"/>
                <a:cs typeface="Arial" panose="020B0604020202020204" pitchFamily="34" charset="0"/>
              </a:rPr>
              <a:t>Training &amp; development: </a:t>
            </a:r>
            <a:r>
              <a:rPr lang="en-IN" sz="1200" dirty="0">
                <a:latin typeface="Arial" panose="020B0604020202020204" pitchFamily="34" charset="0"/>
                <a:cs typeface="Arial" panose="020B0604020202020204" pitchFamily="34" charset="0"/>
              </a:rPr>
              <a:t>Employees receive 20 hours of training per year and provide 3000 hours of 	training to graduates trainees and 1117 hours of training to factory associate on EV technology</a:t>
            </a:r>
          </a:p>
          <a:p>
            <a:pPr marL="1085850" lvl="2" indent="-171450">
              <a:buFont typeface="Arial" panose="020B0604020202020204" pitchFamily="34" charset="0"/>
              <a:buChar char="•"/>
            </a:pPr>
            <a:endParaRPr lang="en-IN" sz="1200" dirty="0">
              <a:latin typeface="Arial" panose="020B0604020202020204" pitchFamily="34" charset="0"/>
              <a:cs typeface="Arial" panose="020B0604020202020204" pitchFamily="34" charset="0"/>
            </a:endParaRPr>
          </a:p>
          <a:p>
            <a:pPr marL="2000250" lvl="4" indent="-171450">
              <a:buFont typeface="Arial" panose="020B0604020202020204" pitchFamily="34" charset="0"/>
              <a:buChar char="•"/>
            </a:pPr>
            <a:r>
              <a:rPr lang="en-IN" sz="1200" b="1" dirty="0">
                <a:latin typeface="Arial" panose="020B0604020202020204" pitchFamily="34" charset="0"/>
                <a:cs typeface="Arial" panose="020B0604020202020204" pitchFamily="34" charset="0"/>
              </a:rPr>
              <a:t>Community development: </a:t>
            </a:r>
            <a:r>
              <a:rPr lang="en-IN" sz="1200" dirty="0">
                <a:latin typeface="Arial" panose="020B0604020202020204" pitchFamily="34" charset="0"/>
                <a:cs typeface="Arial" panose="020B0604020202020204" pitchFamily="34" charset="0"/>
              </a:rPr>
              <a:t>Formula Bharat program to train students on EV design, software and </a:t>
            </a:r>
            <a:r>
              <a:rPr lang="en-IN" sz="1200" dirty="0" err="1">
                <a:latin typeface="Arial" panose="020B0604020202020204" pitchFamily="34" charset="0"/>
                <a:cs typeface="Arial" panose="020B0604020202020204" pitchFamily="34" charset="0"/>
              </a:rPr>
              <a:t>IoT</a:t>
            </a:r>
            <a:r>
              <a:rPr lang="en-IN" sz="1200" dirty="0">
                <a:latin typeface="Arial" panose="020B0604020202020204" pitchFamily="34" charset="0"/>
                <a:cs typeface="Arial" panose="020B0604020202020204" pitchFamily="34" charset="0"/>
              </a:rPr>
              <a:t> technology</a:t>
            </a:r>
            <a:endParaRPr lang="en-GB" sz="1200" dirty="0">
              <a:latin typeface="Arial" panose="020B0604020202020204" pitchFamily="34" charset="0"/>
              <a:cs typeface="Arial" panose="020B0604020202020204" pitchFamily="34" charset="0"/>
            </a:endParaRPr>
          </a:p>
        </p:txBody>
      </p:sp>
      <p:pic>
        <p:nvPicPr>
          <p:cNvPr id="27" name="Graphic 16" descr="Users">
            <a:extLst>
              <a:ext uri="{FF2B5EF4-FFF2-40B4-BE49-F238E27FC236}">
                <a16:creationId xmlns:a16="http://schemas.microsoft.com/office/drawing/2014/main" id="{FFB732A6-5F9C-4301-91B2-B212C4FE491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807786" y="4343311"/>
            <a:ext cx="914400" cy="914400"/>
          </a:xfrm>
          <a:prstGeom prst="rect">
            <a:avLst/>
          </a:prstGeom>
        </p:spPr>
      </p:pic>
      <p:sp>
        <p:nvSpPr>
          <p:cNvPr id="28" name="Rectangle 27">
            <a:extLst>
              <a:ext uri="{FF2B5EF4-FFF2-40B4-BE49-F238E27FC236}">
                <a16:creationId xmlns:a16="http://schemas.microsoft.com/office/drawing/2014/main" id="{867EF869-74DD-4D7E-95BF-D9E4CD62A15B}"/>
              </a:ext>
            </a:extLst>
          </p:cNvPr>
          <p:cNvSpPr/>
          <p:nvPr/>
        </p:nvSpPr>
        <p:spPr>
          <a:xfrm>
            <a:off x="732761" y="3862164"/>
            <a:ext cx="1064451" cy="646331"/>
          </a:xfrm>
          <a:prstGeom prst="rect">
            <a:avLst/>
          </a:prstGeom>
        </p:spPr>
        <p:txBody>
          <a:bodyPr wrap="square">
            <a:spAutoFit/>
          </a:bodyPr>
          <a:lstStyle/>
          <a:p>
            <a:pPr algn="ctr"/>
            <a:r>
              <a:rPr lang="en-IN" b="1">
                <a:solidFill>
                  <a:srgbClr val="0070C0"/>
                </a:solidFill>
                <a:latin typeface="Arial" panose="020B0604020202020204" pitchFamily="34" charset="0"/>
                <a:cs typeface="Arial" panose="020B0604020202020204" pitchFamily="34" charset="0"/>
              </a:rPr>
              <a:t>Social</a:t>
            </a:r>
          </a:p>
          <a:p>
            <a:pPr algn="ctr"/>
            <a:r>
              <a:rPr lang="en-IN" b="1">
                <a:solidFill>
                  <a:srgbClr val="0070C0"/>
                </a:solidFill>
                <a:latin typeface="Arial" panose="020B0604020202020204" pitchFamily="34" charset="0"/>
                <a:cs typeface="Arial" panose="020B0604020202020204" pitchFamily="34" charset="0"/>
              </a:rPr>
              <a:t>Impact </a:t>
            </a:r>
          </a:p>
        </p:txBody>
      </p:sp>
      <p:sp>
        <p:nvSpPr>
          <p:cNvPr id="29" name="Rectangle 28">
            <a:extLst>
              <a:ext uri="{FF2B5EF4-FFF2-40B4-BE49-F238E27FC236}">
                <a16:creationId xmlns:a16="http://schemas.microsoft.com/office/drawing/2014/main" id="{4C2C1786-7BC8-4C85-B7AB-12B3F0E71158}"/>
              </a:ext>
            </a:extLst>
          </p:cNvPr>
          <p:cNvSpPr/>
          <p:nvPr/>
        </p:nvSpPr>
        <p:spPr>
          <a:xfrm>
            <a:off x="2180992" y="3500939"/>
            <a:ext cx="8686800" cy="230571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224950" y="4129099"/>
            <a:ext cx="759600" cy="759600"/>
          </a:xfrm>
          <a:prstGeom prst="rect">
            <a:avLst/>
          </a:prstGeom>
        </p:spPr>
      </p:pic>
      <p:pic>
        <p:nvPicPr>
          <p:cNvPr id="8" name="Picture 7"/>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241885" y="4983838"/>
            <a:ext cx="759600" cy="759600"/>
          </a:xfrm>
          <a:prstGeom prst="rect">
            <a:avLst/>
          </a:prstGeom>
        </p:spPr>
      </p:pic>
      <p:pic>
        <p:nvPicPr>
          <p:cNvPr id="9" name="Picture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079983" y="5004094"/>
            <a:ext cx="759600" cy="759600"/>
          </a:xfrm>
          <a:prstGeom prst="rect">
            <a:avLst/>
          </a:prstGeom>
        </p:spPr>
      </p:pic>
      <p:pic>
        <p:nvPicPr>
          <p:cNvPr id="10" name="Picture 9"/>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0065962" y="1646675"/>
            <a:ext cx="759600" cy="759600"/>
          </a:xfrm>
          <a:prstGeom prst="rect">
            <a:avLst/>
          </a:prstGeom>
        </p:spPr>
      </p:pic>
      <p:pic>
        <p:nvPicPr>
          <p:cNvPr id="33" name="Picture 3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065962" y="2511490"/>
            <a:ext cx="761053" cy="761053"/>
          </a:xfrm>
          <a:prstGeom prst="rect">
            <a:avLst/>
          </a:prstGeom>
        </p:spPr>
      </p:pic>
      <p:pic>
        <p:nvPicPr>
          <p:cNvPr id="34" name="Picture 3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232899" y="2520576"/>
            <a:ext cx="759600" cy="759600"/>
          </a:xfrm>
          <a:prstGeom prst="rect">
            <a:avLst/>
          </a:prstGeom>
        </p:spPr>
      </p:pic>
    </p:spTree>
    <p:extLst>
      <p:ext uri="{BB962C8B-B14F-4D97-AF65-F5344CB8AC3E}">
        <p14:creationId xmlns:p14="http://schemas.microsoft.com/office/powerpoint/2010/main" val="1684736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ectangle 121">
            <a:extLst>
              <a:ext uri="{FF2B5EF4-FFF2-40B4-BE49-F238E27FC236}">
                <a16:creationId xmlns:a16="http://schemas.microsoft.com/office/drawing/2014/main" id="{1E8E1BCB-8221-49FA-9CC6-5C6D68696EC7}"/>
              </a:ext>
            </a:extLst>
          </p:cNvPr>
          <p:cNvSpPr/>
          <p:nvPr/>
        </p:nvSpPr>
        <p:spPr>
          <a:xfrm>
            <a:off x="-2094"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200" b="1">
                <a:cs typeface="Calibri"/>
              </a:rPr>
              <a:t>Key learnings: IP strategies for sustainability</a:t>
            </a:r>
            <a:endParaRPr lang="en-US" sz="3200" b="1"/>
          </a:p>
        </p:txBody>
      </p:sp>
      <p:sp>
        <p:nvSpPr>
          <p:cNvPr id="22" name="Content Placeholder 2">
            <a:extLst>
              <a:ext uri="{FF2B5EF4-FFF2-40B4-BE49-F238E27FC236}">
                <a16:creationId xmlns:a16="http://schemas.microsoft.com/office/drawing/2014/main" id="{1CECBC1B-D7B5-48BC-8414-D8C34335FA58}"/>
              </a:ext>
            </a:extLst>
          </p:cNvPr>
          <p:cNvSpPr txBox="1">
            <a:spLocks/>
          </p:cNvSpPr>
          <p:nvPr/>
        </p:nvSpPr>
        <p:spPr>
          <a:xfrm>
            <a:off x="288580" y="1824997"/>
            <a:ext cx="11220934" cy="6178342"/>
          </a:xfrm>
          <a:prstGeom prst="rect">
            <a:avLst/>
          </a:prstGeom>
        </p:spPr>
        <p:txBody>
          <a:bodyPr/>
          <a:lstStyle>
            <a:lvl1pPr marL="287487" indent="-287487" algn="l" defTabSz="1149949" rtl="0" eaLnBrk="1" latinLnBrk="0" hangingPunct="1">
              <a:lnSpc>
                <a:spcPct val="90000"/>
              </a:lnSpc>
              <a:spcBef>
                <a:spcPts val="1258"/>
              </a:spcBef>
              <a:buFont typeface="Arial" panose="020B0604020202020204" pitchFamily="34" charset="0"/>
              <a:buChar char="•"/>
              <a:defRPr sz="3521" kern="1200">
                <a:solidFill>
                  <a:schemeClr val="tx1"/>
                </a:solidFill>
                <a:latin typeface="+mn-lt"/>
                <a:ea typeface="+mn-ea"/>
                <a:cs typeface="+mn-cs"/>
              </a:defRPr>
            </a:lvl1pPr>
            <a:lvl2pPr marL="862462" indent="-287487" algn="l" defTabSz="1149949" rtl="0" eaLnBrk="1" latinLnBrk="0" hangingPunct="1">
              <a:lnSpc>
                <a:spcPct val="90000"/>
              </a:lnSpc>
              <a:spcBef>
                <a:spcPts val="629"/>
              </a:spcBef>
              <a:buFont typeface="Arial" panose="020B0604020202020204" pitchFamily="34" charset="0"/>
              <a:buChar char="•"/>
              <a:defRPr sz="3018" kern="1200">
                <a:solidFill>
                  <a:schemeClr val="tx1"/>
                </a:solidFill>
                <a:latin typeface="+mn-lt"/>
                <a:ea typeface="+mn-ea"/>
                <a:cs typeface="+mn-cs"/>
              </a:defRPr>
            </a:lvl2pPr>
            <a:lvl3pPr marL="1437437" indent="-287487" algn="l" defTabSz="1149949" rtl="0" eaLnBrk="1" latinLnBrk="0" hangingPunct="1">
              <a:lnSpc>
                <a:spcPct val="90000"/>
              </a:lnSpc>
              <a:spcBef>
                <a:spcPts val="629"/>
              </a:spcBef>
              <a:buFont typeface="Arial" panose="020B0604020202020204" pitchFamily="34" charset="0"/>
              <a:buChar char="•"/>
              <a:defRPr sz="2515" kern="1200">
                <a:solidFill>
                  <a:schemeClr val="tx1"/>
                </a:solidFill>
                <a:latin typeface="+mn-lt"/>
                <a:ea typeface="+mn-ea"/>
                <a:cs typeface="+mn-cs"/>
              </a:defRPr>
            </a:lvl3pPr>
            <a:lvl4pPr marL="2012412"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4pPr>
            <a:lvl5pPr marL="2587386"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5pPr>
            <a:lvl6pPr marL="3162361"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6pPr>
            <a:lvl7pPr marL="3737336"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7pPr>
            <a:lvl8pPr marL="4312310"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8pPr>
            <a:lvl9pPr marL="4887285"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9pPr>
          </a:lstStyle>
          <a:p>
            <a:pPr>
              <a:lnSpc>
                <a:spcPct val="114000"/>
              </a:lnSpc>
              <a:spcBef>
                <a:spcPts val="600"/>
              </a:spcBef>
            </a:pPr>
            <a:r>
              <a:rPr lang="en-IN" sz="1400">
                <a:latin typeface="Arial" panose="020B0604020202020204" pitchFamily="34" charset="0"/>
                <a:cs typeface="Arial" panose="020B0604020202020204" pitchFamily="34" charset="0"/>
              </a:rPr>
              <a:t>Registration and ownership of formal and informal IP assets are essential for an SDG oriented technology start-up firm in the prototyping, technology development and demonstration stage for the following principal reasons:</a:t>
            </a:r>
          </a:p>
          <a:p>
            <a:pPr marL="0" indent="0">
              <a:lnSpc>
                <a:spcPct val="114000"/>
              </a:lnSpc>
              <a:spcBef>
                <a:spcPts val="600"/>
              </a:spcBef>
              <a:buNone/>
            </a:pPr>
            <a:endParaRPr lang="en-IN" sz="1400">
              <a:latin typeface="Arial" panose="020B0604020202020204" pitchFamily="34" charset="0"/>
              <a:cs typeface="Arial" panose="020B0604020202020204" pitchFamily="34" charset="0"/>
            </a:endParaRPr>
          </a:p>
          <a:p>
            <a:pPr lvl="1">
              <a:lnSpc>
                <a:spcPct val="114000"/>
              </a:lnSpc>
              <a:spcBef>
                <a:spcPts val="600"/>
              </a:spcBef>
            </a:pPr>
            <a:r>
              <a:rPr lang="en-IN" sz="1400">
                <a:latin typeface="Arial" panose="020B0604020202020204" pitchFamily="34" charset="0"/>
                <a:cs typeface="Arial" panose="020B0604020202020204" pitchFamily="34" charset="0"/>
              </a:rPr>
              <a:t>To acknowledge the R&amp;D efforts of engineers and inventors and obtain returns on Investment (ROI). IP protection and ownership, in turn, ensure the economic sustainability of the start-up firm.</a:t>
            </a:r>
          </a:p>
          <a:p>
            <a:pPr lvl="1">
              <a:lnSpc>
                <a:spcPct val="114000"/>
              </a:lnSpc>
              <a:spcBef>
                <a:spcPts val="600"/>
              </a:spcBef>
            </a:pPr>
            <a:r>
              <a:rPr lang="en-IN" sz="1400">
                <a:latin typeface="Arial" panose="020B0604020202020204" pitchFamily="34" charset="0"/>
                <a:cs typeface="Arial" panose="020B0604020202020204" pitchFamily="34" charset="0"/>
              </a:rPr>
              <a:t>To obtain freedom to operate and avoid potential litigation from other significant competitors in the conventional non-green technology field.</a:t>
            </a:r>
          </a:p>
          <a:p>
            <a:pPr lvl="1">
              <a:lnSpc>
                <a:spcPct val="114000"/>
              </a:lnSpc>
              <a:spcBef>
                <a:spcPts val="600"/>
              </a:spcBef>
            </a:pPr>
            <a:r>
              <a:rPr lang="en-IN" sz="1400">
                <a:latin typeface="Arial" panose="020B0604020202020204" pitchFamily="34" charset="0"/>
                <a:cs typeface="Arial" panose="020B0604020202020204" pitchFamily="34" charset="0"/>
              </a:rPr>
              <a:t>To facilitate the sectoral transition towards sustainability. In the early technology development stage, published patent applications by technology start-ups are a signalling tool to attract strategic investment and partnerships from large MNCs with limited green-technology capacity. Through such investments, large MNCs can transition towards sustainability by first facilitating the marketing and diffusion of green technologies and then entering into new green technology development.</a:t>
            </a:r>
          </a:p>
          <a:p>
            <a:pPr lvl="1">
              <a:lnSpc>
                <a:spcPct val="114000"/>
              </a:lnSpc>
              <a:spcBef>
                <a:spcPts val="600"/>
              </a:spcBef>
            </a:pPr>
            <a:endParaRPr lang="en-IN" sz="1400">
              <a:latin typeface="Arial" panose="020B0604020202020204" pitchFamily="34" charset="0"/>
              <a:cs typeface="Arial" panose="020B0604020202020204" pitchFamily="34" charset="0"/>
            </a:endParaRPr>
          </a:p>
          <a:p>
            <a:pPr marL="287338" lvl="1" indent="-287338">
              <a:lnSpc>
                <a:spcPct val="114000"/>
              </a:lnSpc>
              <a:spcBef>
                <a:spcPts val="600"/>
              </a:spcBef>
            </a:pPr>
            <a:endParaRPr lang="en-IN" sz="1400">
              <a:latin typeface="Arial" panose="020B0604020202020204" pitchFamily="34" charset="0"/>
              <a:cs typeface="Arial" panose="020B0604020202020204" pitchFamily="34" charset="0"/>
            </a:endParaRPr>
          </a:p>
          <a:p>
            <a:pPr marL="287338" lvl="1" indent="-287338">
              <a:lnSpc>
                <a:spcPct val="114000"/>
              </a:lnSpc>
              <a:spcBef>
                <a:spcPts val="600"/>
              </a:spcBef>
            </a:pPr>
            <a:r>
              <a:rPr lang="en-IN" sz="1400">
                <a:latin typeface="Arial" panose="020B0604020202020204" pitchFamily="34" charset="0"/>
                <a:cs typeface="Arial" panose="020B0604020202020204" pitchFamily="34" charset="0"/>
              </a:rPr>
              <a:t>An SDG oriented, sustainable-technology start-up can experiment with one or multiple combinations of relatively open IP models, i.e. club-IP model, common-IP model, and fully-open IP model in the application and diffusion phase of sustainable-technology field once the company has built a reputation in this technology. By adopting relatively open IP models, the firm can encourage the entry of new firms and build ecosystem and infrastructure around the green technology field, thus accelerating the company to the sector, i.e. C-S transition towards sustainability.</a:t>
            </a:r>
          </a:p>
        </p:txBody>
      </p:sp>
      <p:pic>
        <p:nvPicPr>
          <p:cNvPr id="7" name="Picture 6">
            <a:extLst>
              <a:ext uri="{FF2B5EF4-FFF2-40B4-BE49-F238E27FC236}">
                <a16:creationId xmlns:a16="http://schemas.microsoft.com/office/drawing/2014/main" id="{CF87D57B-804D-49E4-BCD1-833DBAB246B6}"/>
              </a:ext>
            </a:extLst>
          </p:cNvPr>
          <p:cNvPicPr>
            <a:picLocks noChangeAspect="1"/>
          </p:cNvPicPr>
          <p:nvPr/>
        </p:nvPicPr>
        <p:blipFill>
          <a:blip r:embed="rId2"/>
          <a:stretch>
            <a:fillRect/>
          </a:stretch>
        </p:blipFill>
        <p:spPr>
          <a:xfrm>
            <a:off x="9174924" y="267347"/>
            <a:ext cx="2816609" cy="1048673"/>
          </a:xfrm>
          <a:prstGeom prst="rect">
            <a:avLst/>
          </a:prstGeom>
        </p:spPr>
      </p:pic>
    </p:spTree>
    <p:extLst>
      <p:ext uri="{BB962C8B-B14F-4D97-AF65-F5344CB8AC3E}">
        <p14:creationId xmlns:p14="http://schemas.microsoft.com/office/powerpoint/2010/main" val="24236784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ectangle 121">
            <a:extLst>
              <a:ext uri="{FF2B5EF4-FFF2-40B4-BE49-F238E27FC236}">
                <a16:creationId xmlns:a16="http://schemas.microsoft.com/office/drawing/2014/main" id="{1E8E1BCB-8221-49FA-9CC6-5C6D68696EC7}"/>
              </a:ext>
            </a:extLst>
          </p:cNvPr>
          <p:cNvSpPr/>
          <p:nvPr/>
        </p:nvSpPr>
        <p:spPr>
          <a:xfrm>
            <a:off x="-2094" y="478150"/>
            <a:ext cx="12196827" cy="686432"/>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a:r>
              <a:rPr lang="en-US" sz="3200" b="1">
                <a:cs typeface="Calibri"/>
              </a:rPr>
              <a:t>Key learnings: IP strategies for sustainability</a:t>
            </a:r>
            <a:endParaRPr lang="en-US" sz="3200" b="1"/>
          </a:p>
        </p:txBody>
      </p:sp>
      <p:sp>
        <p:nvSpPr>
          <p:cNvPr id="22" name="Content Placeholder 2">
            <a:extLst>
              <a:ext uri="{FF2B5EF4-FFF2-40B4-BE49-F238E27FC236}">
                <a16:creationId xmlns:a16="http://schemas.microsoft.com/office/drawing/2014/main" id="{1CECBC1B-D7B5-48BC-8414-D8C34335FA58}"/>
              </a:ext>
            </a:extLst>
          </p:cNvPr>
          <p:cNvSpPr txBox="1">
            <a:spLocks/>
          </p:cNvSpPr>
          <p:nvPr/>
        </p:nvSpPr>
        <p:spPr>
          <a:xfrm>
            <a:off x="288580" y="2519263"/>
            <a:ext cx="11220934" cy="3661403"/>
          </a:xfrm>
          <a:prstGeom prst="rect">
            <a:avLst/>
          </a:prstGeom>
        </p:spPr>
        <p:txBody>
          <a:bodyPr/>
          <a:lstStyle>
            <a:lvl1pPr marL="287487" indent="-287487" algn="l" defTabSz="1149949" rtl="0" eaLnBrk="1" latinLnBrk="0" hangingPunct="1">
              <a:lnSpc>
                <a:spcPct val="90000"/>
              </a:lnSpc>
              <a:spcBef>
                <a:spcPts val="1258"/>
              </a:spcBef>
              <a:buFont typeface="Arial" panose="020B0604020202020204" pitchFamily="34" charset="0"/>
              <a:buChar char="•"/>
              <a:defRPr sz="3521" kern="1200">
                <a:solidFill>
                  <a:schemeClr val="tx1"/>
                </a:solidFill>
                <a:latin typeface="+mn-lt"/>
                <a:ea typeface="+mn-ea"/>
                <a:cs typeface="+mn-cs"/>
              </a:defRPr>
            </a:lvl1pPr>
            <a:lvl2pPr marL="862462" indent="-287487" algn="l" defTabSz="1149949" rtl="0" eaLnBrk="1" latinLnBrk="0" hangingPunct="1">
              <a:lnSpc>
                <a:spcPct val="90000"/>
              </a:lnSpc>
              <a:spcBef>
                <a:spcPts val="629"/>
              </a:spcBef>
              <a:buFont typeface="Arial" panose="020B0604020202020204" pitchFamily="34" charset="0"/>
              <a:buChar char="•"/>
              <a:defRPr sz="3018" kern="1200">
                <a:solidFill>
                  <a:schemeClr val="tx1"/>
                </a:solidFill>
                <a:latin typeface="+mn-lt"/>
                <a:ea typeface="+mn-ea"/>
                <a:cs typeface="+mn-cs"/>
              </a:defRPr>
            </a:lvl2pPr>
            <a:lvl3pPr marL="1437437" indent="-287487" algn="l" defTabSz="1149949" rtl="0" eaLnBrk="1" latinLnBrk="0" hangingPunct="1">
              <a:lnSpc>
                <a:spcPct val="90000"/>
              </a:lnSpc>
              <a:spcBef>
                <a:spcPts val="629"/>
              </a:spcBef>
              <a:buFont typeface="Arial" panose="020B0604020202020204" pitchFamily="34" charset="0"/>
              <a:buChar char="•"/>
              <a:defRPr sz="2515" kern="1200">
                <a:solidFill>
                  <a:schemeClr val="tx1"/>
                </a:solidFill>
                <a:latin typeface="+mn-lt"/>
                <a:ea typeface="+mn-ea"/>
                <a:cs typeface="+mn-cs"/>
              </a:defRPr>
            </a:lvl3pPr>
            <a:lvl4pPr marL="2012412"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4pPr>
            <a:lvl5pPr marL="2587386"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5pPr>
            <a:lvl6pPr marL="3162361"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6pPr>
            <a:lvl7pPr marL="3737336"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7pPr>
            <a:lvl8pPr marL="4312310"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8pPr>
            <a:lvl9pPr marL="4887285" indent="-287487" algn="l" defTabSz="1149949" rtl="0" eaLnBrk="1" latinLnBrk="0" hangingPunct="1">
              <a:lnSpc>
                <a:spcPct val="90000"/>
              </a:lnSpc>
              <a:spcBef>
                <a:spcPts val="629"/>
              </a:spcBef>
              <a:buFont typeface="Arial" panose="020B0604020202020204" pitchFamily="34" charset="0"/>
              <a:buChar char="•"/>
              <a:defRPr sz="2264" kern="1200">
                <a:solidFill>
                  <a:schemeClr val="tx1"/>
                </a:solidFill>
                <a:latin typeface="+mn-lt"/>
                <a:ea typeface="+mn-ea"/>
                <a:cs typeface="+mn-cs"/>
              </a:defRPr>
            </a:lvl9pPr>
          </a:lstStyle>
          <a:p>
            <a:pPr marL="357188" lvl="1" indent="-287338">
              <a:lnSpc>
                <a:spcPct val="114000"/>
              </a:lnSpc>
              <a:spcBef>
                <a:spcPts val="600"/>
              </a:spcBef>
            </a:pPr>
            <a:r>
              <a:rPr lang="en-IN" sz="1400">
                <a:latin typeface="Arial" panose="020B0604020202020204" pitchFamily="34" charset="0"/>
                <a:cs typeface="Arial" panose="020B0604020202020204" pitchFamily="34" charset="0"/>
              </a:rPr>
              <a:t>Adopting club (semi-open-1) IP model, i.e. out-sharing of know-how of the sustainable technology's core component with other small and new start-up firms can help the company develop a future supplier base in the emerging green technology industry sustainability. This, in turn, creates a positive environmental impact and enable the sectoral transition towards sustainability.</a:t>
            </a:r>
          </a:p>
          <a:p>
            <a:pPr marL="357188" lvl="1" indent="-287338">
              <a:lnSpc>
                <a:spcPct val="114000"/>
              </a:lnSpc>
              <a:spcBef>
                <a:spcPts val="600"/>
              </a:spcBef>
            </a:pPr>
            <a:endParaRPr lang="en-IN" sz="1400">
              <a:latin typeface="Arial" panose="020B0604020202020204" pitchFamily="34" charset="0"/>
              <a:cs typeface="Arial" panose="020B0604020202020204" pitchFamily="34" charset="0"/>
            </a:endParaRPr>
          </a:p>
          <a:p>
            <a:pPr marL="357188" lvl="1" indent="-287338">
              <a:lnSpc>
                <a:spcPct val="114000"/>
              </a:lnSpc>
              <a:spcBef>
                <a:spcPts val="600"/>
              </a:spcBef>
            </a:pPr>
            <a:r>
              <a:rPr lang="en-IN" sz="1400">
                <a:latin typeface="Arial" panose="020B0604020202020204" pitchFamily="34" charset="0"/>
                <a:cs typeface="Arial" panose="020B0604020202020204" pitchFamily="34" charset="0"/>
              </a:rPr>
              <a:t>A common (semi-open 2) IP model, e.g. defensive publication and open source software with some restrictions on its' commercial use, can help the company to put in the public domain the newly redesigned and improved version of the previously proprietary technology for new applications and wider diffusion of sustainable technology. It creates a positive environmental impact (through environment improvement beyond compliance), social impact (through encouraging new start-ups and employment generation), and economic impact (through new industry development and encouraging green investment by others).</a:t>
            </a:r>
          </a:p>
          <a:p>
            <a:pPr marL="69850" lvl="1" indent="0">
              <a:lnSpc>
                <a:spcPct val="114000"/>
              </a:lnSpc>
              <a:spcBef>
                <a:spcPts val="600"/>
              </a:spcBef>
              <a:buNone/>
            </a:pPr>
            <a:endParaRPr lang="en-IN" sz="1400">
              <a:latin typeface="Arial" panose="020B0604020202020204" pitchFamily="34" charset="0"/>
              <a:cs typeface="Arial" panose="020B0604020202020204" pitchFamily="34" charset="0"/>
            </a:endParaRPr>
          </a:p>
          <a:p>
            <a:pPr marL="357188" lvl="1" indent="-287338">
              <a:lnSpc>
                <a:spcPct val="114000"/>
              </a:lnSpc>
              <a:spcBef>
                <a:spcPts val="600"/>
              </a:spcBef>
            </a:pPr>
            <a:r>
              <a:rPr lang="en-IN" sz="1400">
                <a:latin typeface="Arial" panose="020B0604020202020204" pitchFamily="34" charset="0"/>
                <a:cs typeface="Arial" panose="020B0604020202020204" pitchFamily="34" charset="0"/>
              </a:rPr>
              <a:t>Adopting a fully-open IP model (i.e. releasing the formal IP like patents in the public domain) for complex green technology helps accelerate the development of new sustainable-technology standards. This effect is enhanced if the company also shares the complementary informal IP (i.e. industrial and technology know-how) with new players or potential technology users.</a:t>
            </a:r>
            <a:br>
              <a:rPr lang="en-IN" sz="1400">
                <a:latin typeface="Arial" panose="020B0604020202020204" pitchFamily="34" charset="0"/>
                <a:cs typeface="Arial" panose="020B0604020202020204" pitchFamily="34" charset="0"/>
              </a:rPr>
            </a:br>
            <a:endParaRPr lang="en-IN" sz="1400">
              <a:latin typeface="Arial" panose="020B0604020202020204" pitchFamily="34" charset="0"/>
              <a:cs typeface="Arial" panose="020B0604020202020204" pitchFamily="34" charset="0"/>
            </a:endParaRPr>
          </a:p>
          <a:p>
            <a:pPr marL="357188" lvl="1" indent="-287338">
              <a:lnSpc>
                <a:spcPct val="114000"/>
              </a:lnSpc>
              <a:spcBef>
                <a:spcPts val="600"/>
              </a:spcBef>
            </a:pPr>
            <a:endParaRPr lang="en-IN" sz="1400">
              <a:latin typeface="Arial" panose="020B0604020202020204" pitchFamily="34" charset="0"/>
              <a:cs typeface="Arial" panose="020B0604020202020204" pitchFamily="34" charset="0"/>
            </a:endParaRPr>
          </a:p>
          <a:p>
            <a:pPr lvl="1"/>
            <a:endParaRPr lang="en-US" sz="1400" dirty="0">
              <a:solidFill>
                <a:srgbClr val="FF0000"/>
              </a:solidFill>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CF87D57B-804D-49E4-BCD1-833DBAB246B6}"/>
              </a:ext>
            </a:extLst>
          </p:cNvPr>
          <p:cNvPicPr>
            <a:picLocks noChangeAspect="1"/>
          </p:cNvPicPr>
          <p:nvPr/>
        </p:nvPicPr>
        <p:blipFill>
          <a:blip r:embed="rId2"/>
          <a:stretch>
            <a:fillRect/>
          </a:stretch>
        </p:blipFill>
        <p:spPr>
          <a:xfrm>
            <a:off x="9174924" y="267347"/>
            <a:ext cx="2816609" cy="1048673"/>
          </a:xfrm>
          <a:prstGeom prst="rect">
            <a:avLst/>
          </a:prstGeom>
        </p:spPr>
      </p:pic>
    </p:spTree>
    <p:extLst>
      <p:ext uri="{BB962C8B-B14F-4D97-AF65-F5344CB8AC3E}">
        <p14:creationId xmlns:p14="http://schemas.microsoft.com/office/powerpoint/2010/main" val="3676969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9D5C5D1-D7B5-46BC-8575-1EE3E43F1A11}"/>
              </a:ext>
            </a:extLst>
          </p:cNvPr>
          <p:cNvSpPr/>
          <p:nvPr/>
        </p:nvSpPr>
        <p:spPr>
          <a:xfrm>
            <a:off x="352697" y="3382452"/>
            <a:ext cx="9987530" cy="1461216"/>
          </a:xfrm>
          <a:prstGeom prst="rect">
            <a:avLst/>
          </a:prstGeom>
          <a:solidFill>
            <a:srgbClr val="71A13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2000" i="1" dirty="0">
                <a:latin typeface="Arial" panose="020B0604020202020204" pitchFamily="34" charset="0"/>
                <a:cs typeface="Arial" panose="020B0604020202020204" pitchFamily="34" charset="0"/>
              </a:rPr>
              <a:t>Website</a:t>
            </a:r>
            <a:r>
              <a:rPr lang="en-US" sz="2000" i="1">
                <a:latin typeface="Arial" panose="020B0604020202020204" pitchFamily="34" charset="0"/>
                <a:cs typeface="Arial" panose="020B0604020202020204" pitchFamily="34" charset="0"/>
              </a:rPr>
              <a:t>:</a:t>
            </a:r>
            <a:r>
              <a:rPr lang="en-US" sz="2000" b="1" i="1">
                <a:latin typeface="Arial" panose="020B0604020202020204" pitchFamily="34" charset="0"/>
                <a:cs typeface="Arial" panose="020B0604020202020204" pitchFamily="34" charset="0"/>
              </a:rPr>
              <a:t> www</a:t>
            </a:r>
            <a:r>
              <a:rPr lang="en-US" sz="2000" b="1" i="1" dirty="0">
                <a:latin typeface="Arial" panose="020B0604020202020204" pitchFamily="34" charset="0"/>
                <a:cs typeface="Arial" panose="020B0604020202020204" pitchFamily="34" charset="0"/>
              </a:rPr>
              <a:t>.ip4sustainability</a:t>
            </a:r>
            <a:r>
              <a:rPr lang="en-US" sz="2000" b="1" i="1">
                <a:latin typeface="Arial" panose="020B0604020202020204" pitchFamily="34" charset="0"/>
                <a:cs typeface="Arial" panose="020B0604020202020204" pitchFamily="34" charset="0"/>
              </a:rPr>
              <a:t>.org</a:t>
            </a:r>
            <a:endParaRPr lang="en-US" sz="2000" b="1" i="1" dirty="0">
              <a:latin typeface="Arial" panose="020B0604020202020204" pitchFamily="34" charset="0"/>
              <a:cs typeface="Arial" panose="020B0604020202020204" pitchFamily="34" charset="0"/>
            </a:endParaRPr>
          </a:p>
          <a:p>
            <a:pPr algn="r"/>
            <a:r>
              <a:rPr lang="en-US" sz="2000" b="0" i="1" u="none" strike="noStrike" kern="1200" cap="none" spc="0" baseline="0" dirty="0">
                <a:solidFill>
                  <a:schemeClr val="bg1"/>
                </a:solidFill>
                <a:uFillTx/>
                <a:latin typeface="Arial" panose="020B0604020202020204" pitchFamily="34" charset="0"/>
                <a:cs typeface="Arial" panose="020B0604020202020204" pitchFamily="34" charset="0"/>
              </a:rPr>
              <a:t>Twitter: </a:t>
            </a:r>
            <a:r>
              <a:rPr lang="en-US" sz="2000" b="1" i="1" u="none" strike="noStrike" kern="1200" cap="none" spc="0" baseline="0" dirty="0">
                <a:solidFill>
                  <a:schemeClr val="bg1"/>
                </a:solidFill>
                <a:uFillTx/>
                <a:latin typeface="Arial" panose="020B0604020202020204" pitchFamily="34" charset="0"/>
                <a:cs typeface="Arial" panose="020B0604020202020204" pitchFamily="34" charset="0"/>
              </a:rPr>
              <a:t>@ip4sust</a:t>
            </a:r>
          </a:p>
          <a:p>
            <a:pPr algn="r"/>
            <a:r>
              <a:rPr lang="en-US" i="1" dirty="0">
                <a:latin typeface="Arial" panose="020B0604020202020204" pitchFamily="34" charset="0"/>
                <a:cs typeface="Arial" panose="020B0604020202020204" pitchFamily="34" charset="0"/>
              </a:rPr>
              <a:t>Contact: </a:t>
            </a:r>
            <a:r>
              <a:rPr lang="en-US" sz="1600" i="1" dirty="0">
                <a:latin typeface="Arial" panose="020B0604020202020204" pitchFamily="34" charset="0"/>
                <a:cs typeface="Arial" panose="020B0604020202020204" pitchFamily="34" charset="0"/>
                <a:hlinkClick r:id="rId2"/>
              </a:rPr>
              <a:t>pv302@cam.ac.uk</a:t>
            </a:r>
            <a:r>
              <a:rPr lang="en-US" sz="1600" i="1"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a:t>
            </a:r>
            <a:r>
              <a:rPr lang="en-US" sz="1600" i="1" dirty="0">
                <a:latin typeface="Arial" panose="020B0604020202020204" pitchFamily="34" charset="0"/>
                <a:cs typeface="Arial" panose="020B0604020202020204" pitchFamily="34" charset="0"/>
              </a:rPr>
              <a:t> </a:t>
            </a:r>
            <a:r>
              <a:rPr lang="en-US" sz="1600" i="1" dirty="0">
                <a:latin typeface="Arial" panose="020B0604020202020204" pitchFamily="34" charset="0"/>
                <a:cs typeface="Arial" panose="020B0604020202020204" pitchFamily="34" charset="0"/>
                <a:hlinkClick r:id="rId3"/>
              </a:rPr>
              <a:t>ft263@cam.ac.uk</a:t>
            </a:r>
            <a:r>
              <a:rPr lang="en-US" sz="1600" i="1"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a:t>
            </a:r>
            <a:r>
              <a:rPr lang="en-US" sz="1600" i="1" dirty="0">
                <a:latin typeface="Arial" panose="020B0604020202020204" pitchFamily="34" charset="0"/>
                <a:cs typeface="Arial" panose="020B0604020202020204" pitchFamily="34" charset="0"/>
              </a:rPr>
              <a:t> </a:t>
            </a:r>
            <a:r>
              <a:rPr lang="en-US" sz="1600" i="1" dirty="0">
                <a:latin typeface="Arial" panose="020B0604020202020204" pitchFamily="34" charset="0"/>
                <a:cs typeface="Arial" panose="020B0604020202020204" pitchFamily="34" charset="0"/>
                <a:hlinkClick r:id="rId4"/>
              </a:rPr>
              <a:t>mhce2@cam.ac.uk</a:t>
            </a:r>
            <a:endParaRPr lang="en-US" sz="1600" i="1"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80162159-FCCA-40A8-BD27-C007804F6681}"/>
              </a:ext>
            </a:extLst>
          </p:cNvPr>
          <p:cNvSpPr txBox="1"/>
          <p:nvPr/>
        </p:nvSpPr>
        <p:spPr>
          <a:xfrm>
            <a:off x="689811" y="4929866"/>
            <a:ext cx="9733039" cy="738664"/>
          </a:xfrm>
          <a:prstGeom prst="rect">
            <a:avLst/>
          </a:prstGeom>
          <a:noFill/>
        </p:spPr>
        <p:txBody>
          <a:bodyPr wrap="square" rtlCol="0">
            <a:spAutoFit/>
          </a:bodyPr>
          <a:lstStyle/>
          <a:p>
            <a:pPr algn="r"/>
            <a:r>
              <a:rPr lang="en-US" sz="1400" b="1" dirty="0"/>
              <a:t>Funding support: </a:t>
            </a:r>
            <a:r>
              <a:rPr lang="en-US" sz="1400" dirty="0"/>
              <a:t>The project IPACST is financially supported by the Belmont Forum and NORFACE Joint Research </a:t>
            </a:r>
            <a:r>
              <a:rPr lang="en-US" sz="1400" dirty="0" err="1"/>
              <a:t>Programme</a:t>
            </a:r>
            <a:r>
              <a:rPr lang="en-US" sz="1400" dirty="0"/>
              <a:t> on Transformations to Sustainability, which is co-funded by DLR/BMBF FONA-SÖF 01UV1812A and 01UV1812B, GCRF, ESRC (ES/S008322/1), VR 2017-06439, and the European Commission through Horizon 2020.</a:t>
            </a:r>
            <a:endParaRPr lang="en-US" sz="1400" b="1" i="1" dirty="0"/>
          </a:p>
        </p:txBody>
      </p:sp>
      <p:grpSp>
        <p:nvGrpSpPr>
          <p:cNvPr id="2" name="Group 1">
            <a:extLst>
              <a:ext uri="{FF2B5EF4-FFF2-40B4-BE49-F238E27FC236}">
                <a16:creationId xmlns:a16="http://schemas.microsoft.com/office/drawing/2014/main" id="{4FE443C7-184F-4544-97B9-3088653DEDA8}"/>
              </a:ext>
            </a:extLst>
          </p:cNvPr>
          <p:cNvGrpSpPr/>
          <p:nvPr/>
        </p:nvGrpSpPr>
        <p:grpSpPr>
          <a:xfrm>
            <a:off x="2664280" y="5754728"/>
            <a:ext cx="7673760" cy="717120"/>
            <a:chOff x="4322880" y="5820480"/>
            <a:chExt cx="7673760" cy="717120"/>
          </a:xfrm>
        </p:grpSpPr>
        <p:pic>
          <p:nvPicPr>
            <p:cNvPr id="9" name="Bild 21">
              <a:extLst>
                <a:ext uri="{FF2B5EF4-FFF2-40B4-BE49-F238E27FC236}">
                  <a16:creationId xmlns:a16="http://schemas.microsoft.com/office/drawing/2014/main" id="{A0BC5C72-8A11-439F-94C1-77E172C988B1}"/>
                </a:ext>
              </a:extLst>
            </p:cNvPr>
            <p:cNvPicPr/>
            <p:nvPr/>
          </p:nvPicPr>
          <p:blipFill>
            <a:blip r:embed="rId5"/>
            <a:stretch/>
          </p:blipFill>
          <p:spPr>
            <a:xfrm>
              <a:off x="4322880" y="5820480"/>
              <a:ext cx="2476800" cy="659160"/>
            </a:xfrm>
            <a:prstGeom prst="rect">
              <a:avLst/>
            </a:prstGeom>
            <a:ln>
              <a:noFill/>
            </a:ln>
          </p:spPr>
        </p:pic>
        <p:pic>
          <p:nvPicPr>
            <p:cNvPr id="10" name="Bild 22">
              <a:extLst>
                <a:ext uri="{FF2B5EF4-FFF2-40B4-BE49-F238E27FC236}">
                  <a16:creationId xmlns:a16="http://schemas.microsoft.com/office/drawing/2014/main" id="{ED5E47F2-EF10-42B1-8ED3-150C7E6786F8}"/>
                </a:ext>
              </a:extLst>
            </p:cNvPr>
            <p:cNvPicPr/>
            <p:nvPr/>
          </p:nvPicPr>
          <p:blipFill>
            <a:blip r:embed="rId6"/>
            <a:stretch/>
          </p:blipFill>
          <p:spPr>
            <a:xfrm>
              <a:off x="6800760" y="5832000"/>
              <a:ext cx="1006560" cy="647640"/>
            </a:xfrm>
            <a:prstGeom prst="rect">
              <a:avLst/>
            </a:prstGeom>
            <a:ln>
              <a:noFill/>
            </a:ln>
          </p:spPr>
        </p:pic>
        <p:pic>
          <p:nvPicPr>
            <p:cNvPr id="11" name="Bild 32">
              <a:extLst>
                <a:ext uri="{FF2B5EF4-FFF2-40B4-BE49-F238E27FC236}">
                  <a16:creationId xmlns:a16="http://schemas.microsoft.com/office/drawing/2014/main" id="{443E1301-8837-4DD9-8EFA-31DAACFB4FCE}"/>
                </a:ext>
              </a:extLst>
            </p:cNvPr>
            <p:cNvPicPr/>
            <p:nvPr/>
          </p:nvPicPr>
          <p:blipFill>
            <a:blip r:embed="rId7"/>
            <a:stretch/>
          </p:blipFill>
          <p:spPr>
            <a:xfrm>
              <a:off x="7689960" y="5898600"/>
              <a:ext cx="1078200" cy="451440"/>
            </a:xfrm>
            <a:prstGeom prst="rect">
              <a:avLst/>
            </a:prstGeom>
            <a:ln>
              <a:noFill/>
            </a:ln>
          </p:spPr>
        </p:pic>
        <p:pic>
          <p:nvPicPr>
            <p:cNvPr id="12" name="Bild 33">
              <a:extLst>
                <a:ext uri="{FF2B5EF4-FFF2-40B4-BE49-F238E27FC236}">
                  <a16:creationId xmlns:a16="http://schemas.microsoft.com/office/drawing/2014/main" id="{314201BF-F430-49FA-9FEF-7373157E7770}"/>
                </a:ext>
              </a:extLst>
            </p:cNvPr>
            <p:cNvPicPr/>
            <p:nvPr/>
          </p:nvPicPr>
          <p:blipFill>
            <a:blip r:embed="rId8"/>
            <a:stretch/>
          </p:blipFill>
          <p:spPr>
            <a:xfrm>
              <a:off x="9803520" y="5919120"/>
              <a:ext cx="488880" cy="462960"/>
            </a:xfrm>
            <a:prstGeom prst="rect">
              <a:avLst/>
            </a:prstGeom>
            <a:ln>
              <a:noFill/>
            </a:ln>
          </p:spPr>
        </p:pic>
        <p:pic>
          <p:nvPicPr>
            <p:cNvPr id="13" name="Bild 34">
              <a:extLst>
                <a:ext uri="{FF2B5EF4-FFF2-40B4-BE49-F238E27FC236}">
                  <a16:creationId xmlns:a16="http://schemas.microsoft.com/office/drawing/2014/main" id="{2A6F6540-9479-43BA-ADD2-D5DD0CDDD9AB}"/>
                </a:ext>
              </a:extLst>
            </p:cNvPr>
            <p:cNvPicPr/>
            <p:nvPr/>
          </p:nvPicPr>
          <p:blipFill>
            <a:blip r:embed="rId9"/>
            <a:stretch/>
          </p:blipFill>
          <p:spPr>
            <a:xfrm>
              <a:off x="11437920" y="5919120"/>
              <a:ext cx="558720" cy="462960"/>
            </a:xfrm>
            <a:prstGeom prst="rect">
              <a:avLst/>
            </a:prstGeom>
            <a:ln>
              <a:noFill/>
            </a:ln>
          </p:spPr>
        </p:pic>
        <p:pic>
          <p:nvPicPr>
            <p:cNvPr id="14" name="Picture 138">
              <a:extLst>
                <a:ext uri="{FF2B5EF4-FFF2-40B4-BE49-F238E27FC236}">
                  <a16:creationId xmlns:a16="http://schemas.microsoft.com/office/drawing/2014/main" id="{1BBB9623-1BC3-4945-A489-0CADE9CBE626}"/>
                </a:ext>
              </a:extLst>
            </p:cNvPr>
            <p:cNvPicPr/>
            <p:nvPr/>
          </p:nvPicPr>
          <p:blipFill>
            <a:blip r:embed="rId10"/>
            <a:stretch/>
          </p:blipFill>
          <p:spPr>
            <a:xfrm>
              <a:off x="10427400" y="5898600"/>
              <a:ext cx="875520" cy="502920"/>
            </a:xfrm>
            <a:prstGeom prst="rect">
              <a:avLst/>
            </a:prstGeom>
            <a:ln>
              <a:noFill/>
            </a:ln>
          </p:spPr>
        </p:pic>
        <p:pic>
          <p:nvPicPr>
            <p:cNvPr id="15" name="Grafik 2">
              <a:extLst>
                <a:ext uri="{FF2B5EF4-FFF2-40B4-BE49-F238E27FC236}">
                  <a16:creationId xmlns:a16="http://schemas.microsoft.com/office/drawing/2014/main" id="{78EDFC2C-49A9-4782-8D00-6D73DE8998E9}"/>
                </a:ext>
              </a:extLst>
            </p:cNvPr>
            <p:cNvPicPr/>
            <p:nvPr/>
          </p:nvPicPr>
          <p:blipFill>
            <a:blip r:embed="rId11"/>
            <a:srcRect l="14797" r="13822"/>
            <a:stretch/>
          </p:blipFill>
          <p:spPr>
            <a:xfrm>
              <a:off x="8910000" y="5850000"/>
              <a:ext cx="765360" cy="687600"/>
            </a:xfrm>
            <a:prstGeom prst="rect">
              <a:avLst/>
            </a:prstGeom>
            <a:ln>
              <a:noFill/>
            </a:ln>
          </p:spPr>
        </p:pic>
      </p:grpSp>
      <p:pic>
        <p:nvPicPr>
          <p:cNvPr id="16" name="Picture 15" descr="Chart, sunburst chart&#10;&#10;Description automatically generated">
            <a:extLst>
              <a:ext uri="{FF2B5EF4-FFF2-40B4-BE49-F238E27FC236}">
                <a16:creationId xmlns:a16="http://schemas.microsoft.com/office/drawing/2014/main" id="{19FB0F09-FD99-4032-A799-A3358CBFD3CA}"/>
              </a:ext>
            </a:extLst>
          </p:cNvPr>
          <p:cNvPicPr>
            <a:picLocks noChangeAspect="1"/>
          </p:cNvPicPr>
          <p:nvPr/>
        </p:nvPicPr>
        <p:blipFill>
          <a:blip r:embed="rId12"/>
          <a:stretch>
            <a:fillRect/>
          </a:stretch>
        </p:blipFill>
        <p:spPr>
          <a:xfrm>
            <a:off x="10345451" y="3111735"/>
            <a:ext cx="1825283" cy="1943625"/>
          </a:xfrm>
          <a:prstGeom prst="rect">
            <a:avLst/>
          </a:prstGeom>
        </p:spPr>
      </p:pic>
    </p:spTree>
    <p:extLst>
      <p:ext uri="{BB962C8B-B14F-4D97-AF65-F5344CB8AC3E}">
        <p14:creationId xmlns:p14="http://schemas.microsoft.com/office/powerpoint/2010/main" val="10605087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91FBA20A2CAC34292F6F87B8CC8191E" ma:contentTypeVersion="10" ma:contentTypeDescription="Create a new document." ma:contentTypeScope="" ma:versionID="da0ed27bfe3e2c2cc72d59b3b914bc27">
  <xsd:schema xmlns:xsd="http://www.w3.org/2001/XMLSchema" xmlns:xs="http://www.w3.org/2001/XMLSchema" xmlns:p="http://schemas.microsoft.com/office/2006/metadata/properties" xmlns:ns2="95cf8923-128f-429c-b9dc-7b2a81b46226" xmlns:ns3="556a2324-33c5-4771-baf5-b3ef8974317c" targetNamespace="http://schemas.microsoft.com/office/2006/metadata/properties" ma:root="true" ma:fieldsID="b0e967e85e3904662c146f948f1afc35" ns2:_="" ns3:_="">
    <xsd:import namespace="95cf8923-128f-429c-b9dc-7b2a81b46226"/>
    <xsd:import namespace="556a2324-33c5-4771-baf5-b3ef8974317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cf8923-128f-429c-b9dc-7b2a81b462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56a2324-33c5-4771-baf5-b3ef8974317c"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556a2324-33c5-4771-baf5-b3ef8974317c">
      <UserInfo>
        <DisplayName>ENG_IPACST Members</DisplayName>
        <AccountId>8</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31F6DB7-D70E-4D68-AC9D-F5C1C6EC3EF6}">
  <ds:schemaRefs>
    <ds:schemaRef ds:uri="556a2324-33c5-4771-baf5-b3ef8974317c"/>
    <ds:schemaRef ds:uri="95cf8923-128f-429c-b9dc-7b2a81b4622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D8789B30-6191-4273-A5F7-334678604008}">
  <ds:schemaRefs>
    <ds:schemaRef ds:uri="95cf8923-128f-429c-b9dc-7b2a81b46226"/>
    <ds:schemaRef ds:uri="http://purl.org/dc/terms/"/>
    <ds:schemaRef ds:uri="556a2324-33c5-4771-baf5-b3ef8974317c"/>
    <ds:schemaRef ds:uri="http://purl.org/dc/dcmitype/"/>
    <ds:schemaRef ds:uri="http://schemas.microsoft.com/office/2006/documentManagement/types"/>
    <ds:schemaRef ds:uri="http://purl.org/dc/elements/1.1/"/>
    <ds:schemaRef ds:uri="http://www.w3.org/XML/1998/namespace"/>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CC977C59-166C-4C8D-A1BC-BEB6C3D66F5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5400</TotalTime>
  <Words>2242</Words>
  <Application>Microsoft Macintosh PowerPoint</Application>
  <PresentationFormat>Custom</PresentationFormat>
  <Paragraphs>203</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Tianyi Wang</dc:creator>
  <cp:lastModifiedBy>Maximilian Elsen</cp:lastModifiedBy>
  <cp:revision>91</cp:revision>
  <cp:lastPrinted>2021-12-30T05:18:26Z</cp:lastPrinted>
  <dcterms:created xsi:type="dcterms:W3CDTF">2018-06-03T20:00:44Z</dcterms:created>
  <dcterms:modified xsi:type="dcterms:W3CDTF">2022-05-04T17:41:22Z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0x010100091FBA20A2CAC34292F6F87B8CC8191E</vt:lpwstr>
  </property>
</Properties>
</file>