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2"/>
  </p:notesMasterIdLst>
  <p:sldIdLst>
    <p:sldId id="359" r:id="rId5"/>
    <p:sldId id="442" r:id="rId6"/>
    <p:sldId id="443" r:id="rId7"/>
    <p:sldId id="437" r:id="rId8"/>
    <p:sldId id="433" r:id="rId9"/>
    <p:sldId id="435" r:id="rId10"/>
    <p:sldId id="436" r:id="rId11"/>
  </p:sldIdLst>
  <p:sldSz cx="12192000" cy="8624888"/>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16">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01BE62C-3096-FBE1-1E10-147E70599225}" name="Pratheeba Vimalnath" initials="PV" userId="S::pv302@cam.ac.uk::db56d1dd-ad9e-4f64-be91-9f7084568d85" providerId="AD"/>
  <p188:author id="{64710ED7-0FDC-7737-54F6-ADEE6B73E3DC}" name="Frank Tietze" initials="FT" userId="Frank Tietz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ank Tietze" initials="FT" lastIdx="8" clrIdx="0"/>
  <p:cmAuthor id="2" name="Pratheeba Vimalnath" initials="PV" lastIdx="20" clrIdx="1"/>
  <p:cmAuthor id="3" name="Akriti" initials="Akriti" lastIdx="6" clrIdx="2"/>
  <p:cmAuthor id="4" name="Viola.Prifti" initials="Vi" lastIdx="11" clrIdx="3"/>
  <p:cmAuthor id="5" name="Ashley Pennington" initials="AP" lastIdx="8"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B44A"/>
    <a:srgbClr val="E6E0EC"/>
    <a:srgbClr val="DCE6F2"/>
    <a:srgbClr val="B7DEE8"/>
    <a:srgbClr val="F79646"/>
    <a:srgbClr val="0070C0"/>
    <a:srgbClr val="8064A2"/>
    <a:srgbClr val="F3F6F5"/>
    <a:srgbClr val="77933C"/>
    <a:srgbClr val="19A1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1DF97C-31F7-F54A-A4A2-C0EB0456CCEA}" v="2" dt="2022-05-04T17:35:02.4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89"/>
  </p:normalViewPr>
  <p:slideViewPr>
    <p:cSldViewPr snapToGrid="0" snapToObjects="1">
      <p:cViewPr varScale="1">
        <p:scale>
          <a:sx n="93" d="100"/>
          <a:sy n="93" d="100"/>
        </p:scale>
        <p:origin x="1224" y="200"/>
      </p:cViewPr>
      <p:guideLst>
        <p:guide orient="horz" pos="271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ximilian Elsen" userId="54add240-814d-4e11-a531-104d01eb759e" providerId="ADAL" clId="{8D1DF97C-31F7-F54A-A4A2-C0EB0456CCEA}"/>
    <pc:docChg chg="undo custSel addSld delSld modSld modMainMaster">
      <pc:chgData name="Maximilian Elsen" userId="54add240-814d-4e11-a531-104d01eb759e" providerId="ADAL" clId="{8D1DF97C-31F7-F54A-A4A2-C0EB0456CCEA}" dt="2022-05-04T17:40:59.116" v="30" actId="20577"/>
      <pc:docMkLst>
        <pc:docMk/>
      </pc:docMkLst>
      <pc:sldChg chg="modSp mod">
        <pc:chgData name="Maximilian Elsen" userId="54add240-814d-4e11-a531-104d01eb759e" providerId="ADAL" clId="{8D1DF97C-31F7-F54A-A4A2-C0EB0456CCEA}" dt="2022-05-04T17:35:07.600" v="24" actId="14100"/>
        <pc:sldMkLst>
          <pc:docMk/>
          <pc:sldMk cId="437260407" sldId="359"/>
        </pc:sldMkLst>
        <pc:spChg chg="mod">
          <ac:chgData name="Maximilian Elsen" userId="54add240-814d-4e11-a531-104d01eb759e" providerId="ADAL" clId="{8D1DF97C-31F7-F54A-A4A2-C0EB0456CCEA}" dt="2022-05-04T17:34:13.868" v="8" actId="20577"/>
          <ac:spMkLst>
            <pc:docMk/>
            <pc:sldMk cId="437260407" sldId="359"/>
            <ac:spMk id="3" creationId="{47E239C2-E036-4976-80A6-487808193AEE}"/>
          </ac:spMkLst>
        </pc:spChg>
        <pc:spChg chg="mod">
          <ac:chgData name="Maximilian Elsen" userId="54add240-814d-4e11-a531-104d01eb759e" providerId="ADAL" clId="{8D1DF97C-31F7-F54A-A4A2-C0EB0456CCEA}" dt="2022-05-04T17:35:07.600" v="24" actId="14100"/>
          <ac:spMkLst>
            <pc:docMk/>
            <pc:sldMk cId="437260407" sldId="359"/>
            <ac:spMk id="4" creationId="{79D5C5D1-D7B5-46BC-8575-1EE3E43F1A11}"/>
          </ac:spMkLst>
        </pc:spChg>
        <pc:spChg chg="mod">
          <ac:chgData name="Maximilian Elsen" userId="54add240-814d-4e11-a531-104d01eb759e" providerId="ADAL" clId="{8D1DF97C-31F7-F54A-A4A2-C0EB0456CCEA}" dt="2022-05-04T17:34:33.724" v="20" actId="20577"/>
          <ac:spMkLst>
            <pc:docMk/>
            <pc:sldMk cId="437260407" sldId="359"/>
            <ac:spMk id="18" creationId="{D41648B6-75B0-43B4-8DDE-FC69620628BF}"/>
          </ac:spMkLst>
        </pc:spChg>
      </pc:sldChg>
      <pc:sldChg chg="modSp mod">
        <pc:chgData name="Maximilian Elsen" userId="54add240-814d-4e11-a531-104d01eb759e" providerId="ADAL" clId="{8D1DF97C-31F7-F54A-A4A2-C0EB0456CCEA}" dt="2022-05-04T17:40:59.116" v="30" actId="20577"/>
        <pc:sldMkLst>
          <pc:docMk/>
          <pc:sldMk cId="1060508753" sldId="436"/>
        </pc:sldMkLst>
        <pc:spChg chg="mod">
          <ac:chgData name="Maximilian Elsen" userId="54add240-814d-4e11-a531-104d01eb759e" providerId="ADAL" clId="{8D1DF97C-31F7-F54A-A4A2-C0EB0456CCEA}" dt="2022-05-04T17:40:59.116" v="30" actId="20577"/>
          <ac:spMkLst>
            <pc:docMk/>
            <pc:sldMk cId="1060508753" sldId="436"/>
            <ac:spMk id="4" creationId="{79D5C5D1-D7B5-46BC-8575-1EE3E43F1A11}"/>
          </ac:spMkLst>
        </pc:spChg>
      </pc:sldChg>
      <pc:sldChg chg="new del">
        <pc:chgData name="Maximilian Elsen" userId="54add240-814d-4e11-a531-104d01eb759e" providerId="ADAL" clId="{8D1DF97C-31F7-F54A-A4A2-C0EB0456CCEA}" dt="2022-05-04T17:35:21.880" v="28" actId="680"/>
        <pc:sldMkLst>
          <pc:docMk/>
          <pc:sldMk cId="4275038128" sldId="444"/>
        </pc:sldMkLst>
      </pc:sldChg>
      <pc:sldChg chg="del">
        <pc:chgData name="Maximilian Elsen" userId="54add240-814d-4e11-a531-104d01eb759e" providerId="ADAL" clId="{8D1DF97C-31F7-F54A-A4A2-C0EB0456CCEA}" dt="2022-05-04T17:35:09.876" v="25" actId="2696"/>
        <pc:sldMkLst>
          <pc:docMk/>
          <pc:sldMk cId="3626790557" sldId="445"/>
        </pc:sldMkLst>
      </pc:sldChg>
      <pc:sldMasterChg chg="addSp modSp modSldLayout">
        <pc:chgData name="Maximilian Elsen" userId="54add240-814d-4e11-a531-104d01eb759e" providerId="ADAL" clId="{8D1DF97C-31F7-F54A-A4A2-C0EB0456CCEA}" dt="2022-05-04T17:35:02.405" v="23"/>
        <pc:sldMasterMkLst>
          <pc:docMk/>
          <pc:sldMasterMk cId="2128077693" sldId="2147483660"/>
        </pc:sldMasterMkLst>
        <pc:spChg chg="add mod">
          <ac:chgData name="Maximilian Elsen" userId="54add240-814d-4e11-a531-104d01eb759e" providerId="ADAL" clId="{8D1DF97C-31F7-F54A-A4A2-C0EB0456CCEA}" dt="2022-05-04T17:35:02.405" v="23"/>
          <ac:spMkLst>
            <pc:docMk/>
            <pc:sldMasterMk cId="2128077693" sldId="2147483660"/>
            <ac:spMk id="8" creationId="{5DA1F415-9019-E1D5-36BE-390E6D492062}"/>
          </ac:spMkLst>
        </pc:spChg>
        <pc:sldLayoutChg chg="addSp delSp modSp mod">
          <pc:chgData name="Maximilian Elsen" userId="54add240-814d-4e11-a531-104d01eb759e" providerId="ADAL" clId="{8D1DF97C-31F7-F54A-A4A2-C0EB0456CCEA}" dt="2022-05-04T17:34:44.109" v="22" actId="478"/>
          <pc:sldLayoutMkLst>
            <pc:docMk/>
            <pc:sldMasterMk cId="2128077693" sldId="2147483660"/>
            <pc:sldLayoutMk cId="0" sldId="2147483662"/>
          </pc:sldLayoutMkLst>
          <pc:spChg chg="add del mod">
            <ac:chgData name="Maximilian Elsen" userId="54add240-814d-4e11-a531-104d01eb759e" providerId="ADAL" clId="{8D1DF97C-31F7-F54A-A4A2-C0EB0456CCEA}" dt="2022-05-04T17:34:44.109" v="22" actId="478"/>
            <ac:spMkLst>
              <pc:docMk/>
              <pc:sldMasterMk cId="2128077693" sldId="2147483660"/>
              <pc:sldLayoutMk cId="0" sldId="2147483662"/>
              <ac:spMk id="7" creationId="{6ACB4FAB-9431-85DF-6AC9-14BBF41DC00E}"/>
            </ac:spMkLst>
          </pc:spChg>
        </pc:sldLayoutChg>
      </pc:sldMasterChg>
    </pc:docChg>
  </pc:docChgLst>
  <pc:docChgLst>
    <pc:chgData name="Maximilian Elsen" userId="54add240-814d-4e11-a531-104d01eb759e" providerId="ADAL" clId="{F1EF8DBD-8585-2946-B3E3-D2CC0A5B20EB}"/>
    <pc:docChg chg="modSld modMainMaster">
      <pc:chgData name="Maximilian Elsen" userId="54add240-814d-4e11-a531-104d01eb759e" providerId="ADAL" clId="{F1EF8DBD-8585-2946-B3E3-D2CC0A5B20EB}" dt="2022-03-16T10:22:39.235" v="13"/>
      <pc:docMkLst>
        <pc:docMk/>
      </pc:docMkLst>
      <pc:sldChg chg="modSp mod">
        <pc:chgData name="Maximilian Elsen" userId="54add240-814d-4e11-a531-104d01eb759e" providerId="ADAL" clId="{F1EF8DBD-8585-2946-B3E3-D2CC0A5B20EB}" dt="2022-03-16T10:21:42.642" v="2" actId="13926"/>
        <pc:sldMkLst>
          <pc:docMk/>
          <pc:sldMk cId="437260407" sldId="359"/>
        </pc:sldMkLst>
        <pc:spChg chg="mod">
          <ac:chgData name="Maximilian Elsen" userId="54add240-814d-4e11-a531-104d01eb759e" providerId="ADAL" clId="{F1EF8DBD-8585-2946-B3E3-D2CC0A5B20EB}" dt="2022-03-16T10:21:39.505" v="1" actId="13926"/>
          <ac:spMkLst>
            <pc:docMk/>
            <pc:sldMk cId="437260407" sldId="359"/>
            <ac:spMk id="3" creationId="{47E239C2-E036-4976-80A6-487808193AEE}"/>
          </ac:spMkLst>
        </pc:spChg>
        <pc:spChg chg="mod">
          <ac:chgData name="Maximilian Elsen" userId="54add240-814d-4e11-a531-104d01eb759e" providerId="ADAL" clId="{F1EF8DBD-8585-2946-B3E3-D2CC0A5B20EB}" dt="2022-03-16T10:21:36.044" v="0" actId="13926"/>
          <ac:spMkLst>
            <pc:docMk/>
            <pc:sldMk cId="437260407" sldId="359"/>
            <ac:spMk id="4" creationId="{79D5C5D1-D7B5-46BC-8575-1EE3E43F1A11}"/>
          </ac:spMkLst>
        </pc:spChg>
        <pc:spChg chg="mod">
          <ac:chgData name="Maximilian Elsen" userId="54add240-814d-4e11-a531-104d01eb759e" providerId="ADAL" clId="{F1EF8DBD-8585-2946-B3E3-D2CC0A5B20EB}" dt="2022-03-16T10:21:42.642" v="2" actId="13926"/>
          <ac:spMkLst>
            <pc:docMk/>
            <pc:sldMk cId="437260407" sldId="359"/>
            <ac:spMk id="8" creationId="{AF4A2F39-F916-4E87-82BE-79C917872157}"/>
          </ac:spMkLst>
        </pc:spChg>
      </pc:sldChg>
      <pc:sldChg chg="addSp delSp modSp mod">
        <pc:chgData name="Maximilian Elsen" userId="54add240-814d-4e11-a531-104d01eb759e" providerId="ADAL" clId="{F1EF8DBD-8585-2946-B3E3-D2CC0A5B20EB}" dt="2022-03-16T10:21:51.921" v="6" actId="13926"/>
        <pc:sldMkLst>
          <pc:docMk/>
          <pc:sldMk cId="841395744" sldId="442"/>
        </pc:sldMkLst>
        <pc:spChg chg="add del mod">
          <ac:chgData name="Maximilian Elsen" userId="54add240-814d-4e11-a531-104d01eb759e" providerId="ADAL" clId="{F1EF8DBD-8585-2946-B3E3-D2CC0A5B20EB}" dt="2022-03-16T10:21:48.736" v="5"/>
          <ac:spMkLst>
            <pc:docMk/>
            <pc:sldMk cId="841395744" sldId="442"/>
            <ac:spMk id="4" creationId="{884021F3-C303-EA43-9899-68E2543411E7}"/>
          </ac:spMkLst>
        </pc:spChg>
        <pc:spChg chg="mod">
          <ac:chgData name="Maximilian Elsen" userId="54add240-814d-4e11-a531-104d01eb759e" providerId="ADAL" clId="{F1EF8DBD-8585-2946-B3E3-D2CC0A5B20EB}" dt="2022-03-16T10:21:51.921" v="6" actId="13926"/>
          <ac:spMkLst>
            <pc:docMk/>
            <pc:sldMk cId="841395744" sldId="442"/>
            <ac:spMk id="34" creationId="{0FE582FE-DDEB-46FC-990C-D7C5DF605445}"/>
          </ac:spMkLst>
        </pc:spChg>
      </pc:sldChg>
      <pc:sldMasterChg chg="addSp delSp modSp mod modSldLayout">
        <pc:chgData name="Maximilian Elsen" userId="54add240-814d-4e11-a531-104d01eb759e" providerId="ADAL" clId="{F1EF8DBD-8585-2946-B3E3-D2CC0A5B20EB}" dt="2022-03-16T10:22:39.235" v="13"/>
        <pc:sldMasterMkLst>
          <pc:docMk/>
          <pc:sldMasterMk cId="2128077693" sldId="2147483660"/>
        </pc:sldMasterMkLst>
        <pc:spChg chg="add del mod">
          <ac:chgData name="Maximilian Elsen" userId="54add240-814d-4e11-a531-104d01eb759e" providerId="ADAL" clId="{F1EF8DBD-8585-2946-B3E3-D2CC0A5B20EB}" dt="2022-03-16T10:22:39.235" v="13"/>
          <ac:spMkLst>
            <pc:docMk/>
            <pc:sldMasterMk cId="2128077693" sldId="2147483660"/>
            <ac:spMk id="4" creationId="{C5E4A72A-A61C-D242-8105-1441AADB24DF}"/>
          </ac:spMkLst>
        </pc:spChg>
        <pc:spChg chg="mod">
          <ac:chgData name="Maximilian Elsen" userId="54add240-814d-4e11-a531-104d01eb759e" providerId="ADAL" clId="{F1EF8DBD-8585-2946-B3E3-D2CC0A5B20EB}" dt="2022-03-16T10:22:28.736" v="10" actId="13926"/>
          <ac:spMkLst>
            <pc:docMk/>
            <pc:sldMasterMk cId="2128077693" sldId="2147483660"/>
            <ac:spMk id="6" creationId="{B8CDADA6-C3B2-446D-9747-94CE64009C66}"/>
          </ac:spMkLst>
        </pc:spChg>
        <pc:sldLayoutChg chg="addSp delSp modSp mod">
          <pc:chgData name="Maximilian Elsen" userId="54add240-814d-4e11-a531-104d01eb759e" providerId="ADAL" clId="{F1EF8DBD-8585-2946-B3E3-D2CC0A5B20EB}" dt="2022-03-16T10:22:22.159" v="9"/>
          <pc:sldLayoutMkLst>
            <pc:docMk/>
            <pc:sldMasterMk cId="2128077693" sldId="2147483660"/>
            <pc:sldLayoutMk cId="0" sldId="2147483662"/>
          </pc:sldLayoutMkLst>
          <pc:spChg chg="add del mod">
            <ac:chgData name="Maximilian Elsen" userId="54add240-814d-4e11-a531-104d01eb759e" providerId="ADAL" clId="{F1EF8DBD-8585-2946-B3E3-D2CC0A5B20EB}" dt="2022-03-16T10:22:22.159" v="9"/>
            <ac:spMkLst>
              <pc:docMk/>
              <pc:sldMasterMk cId="2128077693" sldId="2147483660"/>
              <pc:sldLayoutMk cId="0" sldId="2147483662"/>
              <ac:spMk id="7" creationId="{35ECDBE3-43BE-1045-A8A1-8ECBD3D47170}"/>
            </ac:spMkLst>
          </pc:spChg>
        </pc:sldLayoutChg>
      </pc:sldMaster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30T17:22:19.253"/>
    </inkml:context>
    <inkml:brush xml:id="br0">
      <inkml:brushProperty name="width" value="0.05" units="cm"/>
      <inkml:brushProperty name="height" value="0.05" units="cm"/>
      <inkml:brushProperty name="ignorePressure" value="1"/>
    </inkml:brush>
  </inkml:definitions>
  <inkml:trace contextRef="#ctx0" brushRef="#br0">1 1,'4'4,"1"7,4 3,13 21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217F01A3-FAE5-EE4A-BD9F-DBD50D6506D3}" type="datetimeFigureOut">
              <a:rPr lang="en-US" smtClean="0"/>
              <a:t>5/4/22</a:t>
            </a:fld>
            <a:endParaRPr lang="en-US"/>
          </a:p>
        </p:txBody>
      </p:sp>
      <p:sp>
        <p:nvSpPr>
          <p:cNvPr id="4" name="Slide Image Placeholder 3"/>
          <p:cNvSpPr>
            <a:spLocks noGrp="1" noRot="1" noChangeAspect="1"/>
          </p:cNvSpPr>
          <p:nvPr>
            <p:ph type="sldImg" idx="2"/>
          </p:nvPr>
        </p:nvSpPr>
        <p:spPr>
          <a:xfrm>
            <a:off x="1031875" y="1243013"/>
            <a:ext cx="4741863"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9321B13C-7178-6949-A9FA-276AFA515548}" type="slidenum">
              <a:rPr lang="en-US" smtClean="0"/>
              <a:t>‹#›</a:t>
            </a:fld>
            <a:endParaRPr lang="en-US"/>
          </a:p>
        </p:txBody>
      </p:sp>
    </p:spTree>
    <p:extLst>
      <p:ext uri="{BB962C8B-B14F-4D97-AF65-F5344CB8AC3E}">
        <p14:creationId xmlns:p14="http://schemas.microsoft.com/office/powerpoint/2010/main" val="47404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11527"/>
            <a:ext cx="10363200" cy="3002739"/>
          </a:xfrm>
        </p:spPr>
        <p:txBody>
          <a:bodyPr anchor="b"/>
          <a:lstStyle>
            <a:lvl1pPr algn="ctr">
              <a:defRPr sz="7546"/>
            </a:lvl1pPr>
          </a:lstStyle>
          <a:p>
            <a:r>
              <a:rPr lang="en-US"/>
              <a:t>Click to edit Master title style</a:t>
            </a:r>
          </a:p>
        </p:txBody>
      </p:sp>
      <p:sp>
        <p:nvSpPr>
          <p:cNvPr id="3" name="Subtitle 2"/>
          <p:cNvSpPr>
            <a:spLocks noGrp="1"/>
          </p:cNvSpPr>
          <p:nvPr>
            <p:ph type="subTitle" idx="1"/>
          </p:nvPr>
        </p:nvSpPr>
        <p:spPr>
          <a:xfrm>
            <a:off x="1524000" y="4530063"/>
            <a:ext cx="9144000" cy="2082351"/>
          </a:xfrm>
        </p:spPr>
        <p:txBody>
          <a:bodyPr/>
          <a:lstStyle>
            <a:lvl1pPr marL="0" indent="0" algn="ctr">
              <a:buNone/>
              <a:defRPr sz="3018"/>
            </a:lvl1pPr>
            <a:lvl2pPr marL="574975" indent="0" algn="ctr">
              <a:buNone/>
              <a:defRPr sz="2515"/>
            </a:lvl2pPr>
            <a:lvl3pPr marL="1149949" indent="0" algn="ctr">
              <a:buNone/>
              <a:defRPr sz="2264"/>
            </a:lvl3pPr>
            <a:lvl4pPr marL="1724924" indent="0" algn="ctr">
              <a:buNone/>
              <a:defRPr sz="2012"/>
            </a:lvl4pPr>
            <a:lvl5pPr marL="2299899" indent="0" algn="ctr">
              <a:buNone/>
              <a:defRPr sz="2012"/>
            </a:lvl5pPr>
            <a:lvl6pPr marL="2874874" indent="0" algn="ctr">
              <a:buNone/>
              <a:defRPr sz="2012"/>
            </a:lvl6pPr>
            <a:lvl7pPr marL="3449848" indent="0" algn="ctr">
              <a:buNone/>
              <a:defRPr sz="2012"/>
            </a:lvl7pPr>
            <a:lvl8pPr marL="4024823" indent="0" algn="ctr">
              <a:buNone/>
              <a:defRPr sz="2012"/>
            </a:lvl8pPr>
            <a:lvl9pPr marL="4599798" indent="0" algn="ctr">
              <a:buNone/>
              <a:defRPr sz="2012"/>
            </a:lvl9pPr>
          </a:lstStyle>
          <a:p>
            <a:r>
              <a:rPr lang="en-US"/>
              <a:t>Click to edit Master subtitle style</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59195"/>
            <a:ext cx="2628900" cy="730919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459195"/>
            <a:ext cx="7734300" cy="730919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150235"/>
            <a:ext cx="10515600" cy="3587713"/>
          </a:xfrm>
        </p:spPr>
        <p:txBody>
          <a:bodyPr anchor="b"/>
          <a:lstStyle>
            <a:lvl1pPr>
              <a:defRPr sz="7546"/>
            </a:lvl1pPr>
          </a:lstStyle>
          <a:p>
            <a:r>
              <a:rPr lang="en-US"/>
              <a:t>Click to edit Master title style</a:t>
            </a:r>
          </a:p>
        </p:txBody>
      </p:sp>
      <p:sp>
        <p:nvSpPr>
          <p:cNvPr id="3" name="Text Placeholder 2"/>
          <p:cNvSpPr>
            <a:spLocks noGrp="1"/>
          </p:cNvSpPr>
          <p:nvPr>
            <p:ph type="body" idx="1"/>
          </p:nvPr>
        </p:nvSpPr>
        <p:spPr>
          <a:xfrm>
            <a:off x="831851" y="5771889"/>
            <a:ext cx="10515600" cy="1886694"/>
          </a:xfrm>
        </p:spPr>
        <p:txBody>
          <a:bodyPr/>
          <a:lstStyle>
            <a:lvl1pPr marL="0" indent="0">
              <a:buNone/>
              <a:defRPr sz="3018">
                <a:solidFill>
                  <a:schemeClr val="tx1"/>
                </a:solidFill>
              </a:defRPr>
            </a:lvl1pPr>
            <a:lvl2pPr marL="574975" indent="0">
              <a:buNone/>
              <a:defRPr sz="2515">
                <a:solidFill>
                  <a:schemeClr val="tx1">
                    <a:tint val="75000"/>
                  </a:schemeClr>
                </a:solidFill>
              </a:defRPr>
            </a:lvl2pPr>
            <a:lvl3pPr marL="1149949" indent="0">
              <a:buNone/>
              <a:defRPr sz="2264">
                <a:solidFill>
                  <a:schemeClr val="tx1">
                    <a:tint val="75000"/>
                  </a:schemeClr>
                </a:solidFill>
              </a:defRPr>
            </a:lvl3pPr>
            <a:lvl4pPr marL="1724924" indent="0">
              <a:buNone/>
              <a:defRPr sz="2012">
                <a:solidFill>
                  <a:schemeClr val="tx1">
                    <a:tint val="75000"/>
                  </a:schemeClr>
                </a:solidFill>
              </a:defRPr>
            </a:lvl4pPr>
            <a:lvl5pPr marL="2299899" indent="0">
              <a:buNone/>
              <a:defRPr sz="2012">
                <a:solidFill>
                  <a:schemeClr val="tx1">
                    <a:tint val="75000"/>
                  </a:schemeClr>
                </a:solidFill>
              </a:defRPr>
            </a:lvl5pPr>
            <a:lvl6pPr marL="2874874" indent="0">
              <a:buNone/>
              <a:defRPr sz="2012">
                <a:solidFill>
                  <a:schemeClr val="tx1">
                    <a:tint val="75000"/>
                  </a:schemeClr>
                </a:solidFill>
              </a:defRPr>
            </a:lvl6pPr>
            <a:lvl7pPr marL="3449848" indent="0">
              <a:buNone/>
              <a:defRPr sz="2012">
                <a:solidFill>
                  <a:schemeClr val="tx1">
                    <a:tint val="75000"/>
                  </a:schemeClr>
                </a:solidFill>
              </a:defRPr>
            </a:lvl7pPr>
            <a:lvl8pPr marL="4024823" indent="0">
              <a:buNone/>
              <a:defRPr sz="2012">
                <a:solidFill>
                  <a:schemeClr val="tx1">
                    <a:tint val="75000"/>
                  </a:schemeClr>
                </a:solidFill>
              </a:defRPr>
            </a:lvl8pPr>
            <a:lvl9pPr marL="4599798" indent="0">
              <a:buNone/>
              <a:defRPr sz="201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a:xfrm>
            <a:off x="4038600" y="7993996"/>
            <a:ext cx="4114800" cy="45919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9197"/>
            <a:ext cx="10515600" cy="1667080"/>
          </a:xfrm>
        </p:spPr>
        <p:txBody>
          <a:bodyPr/>
          <a:lstStyle/>
          <a:p>
            <a:r>
              <a:rPr lang="en-US"/>
              <a:t>Click to edit Master title style</a:t>
            </a:r>
          </a:p>
        </p:txBody>
      </p:sp>
      <p:sp>
        <p:nvSpPr>
          <p:cNvPr id="3" name="Text Placeholder 2"/>
          <p:cNvSpPr>
            <a:spLocks noGrp="1"/>
          </p:cNvSpPr>
          <p:nvPr>
            <p:ph type="body" idx="1"/>
          </p:nvPr>
        </p:nvSpPr>
        <p:spPr>
          <a:xfrm>
            <a:off x="839789" y="2114296"/>
            <a:ext cx="5157787"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4" name="Content Placeholder 3"/>
          <p:cNvSpPr>
            <a:spLocks noGrp="1"/>
          </p:cNvSpPr>
          <p:nvPr>
            <p:ph sz="half" idx="2"/>
          </p:nvPr>
        </p:nvSpPr>
        <p:spPr>
          <a:xfrm>
            <a:off x="839789" y="3150480"/>
            <a:ext cx="5157787"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2114296"/>
            <a:ext cx="5183188" cy="1036184"/>
          </a:xfrm>
        </p:spPr>
        <p:txBody>
          <a:bodyPr anchor="b"/>
          <a:lstStyle>
            <a:lvl1pPr marL="0" indent="0">
              <a:buNone/>
              <a:defRPr sz="3018" b="1"/>
            </a:lvl1pPr>
            <a:lvl2pPr marL="574975" indent="0">
              <a:buNone/>
              <a:defRPr sz="2515" b="1"/>
            </a:lvl2pPr>
            <a:lvl3pPr marL="1149949" indent="0">
              <a:buNone/>
              <a:defRPr sz="2264" b="1"/>
            </a:lvl3pPr>
            <a:lvl4pPr marL="1724924" indent="0">
              <a:buNone/>
              <a:defRPr sz="2012" b="1"/>
            </a:lvl4pPr>
            <a:lvl5pPr marL="2299899" indent="0">
              <a:buNone/>
              <a:defRPr sz="2012" b="1"/>
            </a:lvl5pPr>
            <a:lvl6pPr marL="2874874" indent="0">
              <a:buNone/>
              <a:defRPr sz="2012" b="1"/>
            </a:lvl6pPr>
            <a:lvl7pPr marL="3449848" indent="0">
              <a:buNone/>
              <a:defRPr sz="2012" b="1"/>
            </a:lvl7pPr>
            <a:lvl8pPr marL="4024823" indent="0">
              <a:buNone/>
              <a:defRPr sz="2012" b="1"/>
            </a:lvl8pPr>
            <a:lvl9pPr marL="4599798" indent="0">
              <a:buNone/>
              <a:defRPr sz="2012" b="1"/>
            </a:lvl9pPr>
          </a:lstStyle>
          <a:p>
            <a:pPr lvl="0"/>
            <a:r>
              <a:rPr lang="en-US"/>
              <a:t>Click to edit Master text styles</a:t>
            </a:r>
          </a:p>
        </p:txBody>
      </p:sp>
      <p:sp>
        <p:nvSpPr>
          <p:cNvPr id="6" name="Content Placeholder 5"/>
          <p:cNvSpPr>
            <a:spLocks noGrp="1"/>
          </p:cNvSpPr>
          <p:nvPr>
            <p:ph sz="quarter" idx="4"/>
          </p:nvPr>
        </p:nvSpPr>
        <p:spPr>
          <a:xfrm>
            <a:off x="6172201" y="3150480"/>
            <a:ext cx="5183188"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8" name="Footer Placeholder 7"/>
          <p:cNvSpPr>
            <a:spLocks noGrp="1"/>
          </p:cNvSpPr>
          <p:nvPr>
            <p:ph type="ftr" sz="quarter" idx="11"/>
          </p:nvPr>
        </p:nvSpPr>
        <p:spPr>
          <a:xfrm>
            <a:off x="4038600" y="7993996"/>
            <a:ext cx="4114800" cy="45919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4" name="Footer Placeholder 3"/>
          <p:cNvSpPr>
            <a:spLocks noGrp="1"/>
          </p:cNvSpPr>
          <p:nvPr>
            <p:ph type="ftr" sz="quarter" idx="11"/>
          </p:nvPr>
        </p:nvSpPr>
        <p:spPr>
          <a:xfrm>
            <a:off x="4038600" y="7993996"/>
            <a:ext cx="4114800" cy="45919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3" name="Footer Placeholder 2"/>
          <p:cNvSpPr>
            <a:spLocks noGrp="1"/>
          </p:cNvSpPr>
          <p:nvPr>
            <p:ph type="ftr" sz="quarter" idx="11"/>
          </p:nvPr>
        </p:nvSpPr>
        <p:spPr>
          <a:xfrm>
            <a:off x="4038600" y="7993996"/>
            <a:ext cx="4114800" cy="45919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Content Placeholder 2"/>
          <p:cNvSpPr>
            <a:spLocks noGrp="1"/>
          </p:cNvSpPr>
          <p:nvPr>
            <p:ph idx="1"/>
          </p:nvPr>
        </p:nvSpPr>
        <p:spPr>
          <a:xfrm>
            <a:off x="5183188" y="1241826"/>
            <a:ext cx="6172200" cy="6129261"/>
          </a:xfrm>
        </p:spPr>
        <p:txBody>
          <a:bodyPr/>
          <a:lstStyle>
            <a:lvl1pPr>
              <a:defRPr sz="4024"/>
            </a:lvl1pPr>
            <a:lvl2pPr>
              <a:defRPr sz="3521"/>
            </a:lvl2pPr>
            <a:lvl3pPr>
              <a:defRPr sz="3018"/>
            </a:lvl3pPr>
            <a:lvl4pPr>
              <a:defRPr sz="2515"/>
            </a:lvl4pPr>
            <a:lvl5pPr>
              <a:defRPr sz="2515"/>
            </a:lvl5pPr>
            <a:lvl6pPr>
              <a:defRPr sz="2515"/>
            </a:lvl6pPr>
            <a:lvl7pPr>
              <a:defRPr sz="2515"/>
            </a:lvl7pPr>
            <a:lvl8pPr>
              <a:defRPr sz="2515"/>
            </a:lvl8pPr>
            <a:lvl9pPr>
              <a:defRPr sz="251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574992"/>
            <a:ext cx="3932237" cy="2012474"/>
          </a:xfrm>
        </p:spPr>
        <p:txBody>
          <a:bodyPr anchor="b"/>
          <a:lstStyle>
            <a:lvl1pPr>
              <a:defRPr sz="4024"/>
            </a:lvl1pPr>
          </a:lstStyle>
          <a:p>
            <a:r>
              <a:rPr lang="en-US"/>
              <a:t>Click to edit Master title style</a:t>
            </a:r>
          </a:p>
        </p:txBody>
      </p:sp>
      <p:sp>
        <p:nvSpPr>
          <p:cNvPr id="3" name="Picture Placeholder 2"/>
          <p:cNvSpPr>
            <a:spLocks noGrp="1" noChangeAspect="1"/>
          </p:cNvSpPr>
          <p:nvPr>
            <p:ph type="pic" idx="1"/>
          </p:nvPr>
        </p:nvSpPr>
        <p:spPr>
          <a:xfrm>
            <a:off x="5183188" y="1241826"/>
            <a:ext cx="6172200" cy="6129261"/>
          </a:xfrm>
        </p:spPr>
        <p:txBody>
          <a:bodyPr anchor="t"/>
          <a:lstStyle>
            <a:lvl1pPr marL="0" indent="0">
              <a:buNone/>
              <a:defRPr sz="4024"/>
            </a:lvl1pPr>
            <a:lvl2pPr marL="574975" indent="0">
              <a:buNone/>
              <a:defRPr sz="3521"/>
            </a:lvl2pPr>
            <a:lvl3pPr marL="1149949" indent="0">
              <a:buNone/>
              <a:defRPr sz="3018"/>
            </a:lvl3pPr>
            <a:lvl4pPr marL="1724924" indent="0">
              <a:buNone/>
              <a:defRPr sz="2515"/>
            </a:lvl4pPr>
            <a:lvl5pPr marL="2299899" indent="0">
              <a:buNone/>
              <a:defRPr sz="2515"/>
            </a:lvl5pPr>
            <a:lvl6pPr marL="2874874" indent="0">
              <a:buNone/>
              <a:defRPr sz="2515"/>
            </a:lvl6pPr>
            <a:lvl7pPr marL="3449848" indent="0">
              <a:buNone/>
              <a:defRPr sz="2515"/>
            </a:lvl7pPr>
            <a:lvl8pPr marL="4024823" indent="0">
              <a:buNone/>
              <a:defRPr sz="2515"/>
            </a:lvl8pPr>
            <a:lvl9pPr marL="4599798" indent="0">
              <a:buNone/>
              <a:defRPr sz="2515"/>
            </a:lvl9pPr>
          </a:lstStyle>
          <a:p>
            <a:r>
              <a:rPr lang="en-US"/>
              <a:t>Drag picture to placeholder or click icon to add</a:t>
            </a:r>
          </a:p>
        </p:txBody>
      </p:sp>
      <p:sp>
        <p:nvSpPr>
          <p:cNvPr id="4" name="Text Placeholder 3"/>
          <p:cNvSpPr>
            <a:spLocks noGrp="1"/>
          </p:cNvSpPr>
          <p:nvPr>
            <p:ph type="body" sz="half" idx="2"/>
          </p:nvPr>
        </p:nvSpPr>
        <p:spPr>
          <a:xfrm>
            <a:off x="839788" y="2587466"/>
            <a:ext cx="3932237" cy="4793602"/>
          </a:xfrm>
        </p:spPr>
        <p:txBody>
          <a:bodyPr/>
          <a:lstStyle>
            <a:lvl1pPr marL="0" indent="0">
              <a:buNone/>
              <a:defRPr sz="2012"/>
            </a:lvl1pPr>
            <a:lvl2pPr marL="574975" indent="0">
              <a:buNone/>
              <a:defRPr sz="1761"/>
            </a:lvl2pPr>
            <a:lvl3pPr marL="1149949" indent="0">
              <a:buNone/>
              <a:defRPr sz="1509"/>
            </a:lvl3pPr>
            <a:lvl4pPr marL="1724924" indent="0">
              <a:buNone/>
              <a:defRPr sz="1258"/>
            </a:lvl4pPr>
            <a:lvl5pPr marL="2299899" indent="0">
              <a:buNone/>
              <a:defRPr sz="1258"/>
            </a:lvl5pPr>
            <a:lvl6pPr marL="2874874" indent="0">
              <a:buNone/>
              <a:defRPr sz="1258"/>
            </a:lvl6pPr>
            <a:lvl7pPr marL="3449848" indent="0">
              <a:buNone/>
              <a:defRPr sz="1258"/>
            </a:lvl7pPr>
            <a:lvl8pPr marL="4024823" indent="0">
              <a:buNone/>
              <a:defRPr sz="1258"/>
            </a:lvl8pPr>
            <a:lvl9pPr marL="4599798" indent="0">
              <a:buNone/>
              <a:defRPr sz="1258"/>
            </a:lvl9pPr>
          </a:lstStyle>
          <a:p>
            <a:pPr lvl="0"/>
            <a:r>
              <a:rPr lang="en-US"/>
              <a:t>Click to edit Master text styles</a:t>
            </a:r>
          </a:p>
        </p:txBody>
      </p:sp>
      <p:sp>
        <p:nvSpPr>
          <p:cNvPr id="5" name="Date Placeholder 4"/>
          <p:cNvSpPr>
            <a:spLocks noGrp="1"/>
          </p:cNvSpPr>
          <p:nvPr>
            <p:ph type="dt" sz="half" idx="10"/>
          </p:nvPr>
        </p:nvSpPr>
        <p:spPr>
          <a:xfrm>
            <a:off x="838200" y="7993996"/>
            <a:ext cx="2743200" cy="459195"/>
          </a:xfrm>
          <a:prstGeom prst="rect">
            <a:avLst/>
          </a:prstGeom>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a:xfrm>
            <a:off x="4038600" y="7993996"/>
            <a:ext cx="4114800" cy="45919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7993996"/>
            <a:ext cx="2743200" cy="459195"/>
          </a:xfrm>
          <a:prstGeom prst="rect">
            <a:avLst/>
          </a:prstGeom>
        </p:spPr>
        <p:txBody>
          <a:bodyPr/>
          <a:lstStyle/>
          <a:p>
            <a:fld id="{23362FF1-2816-5948-8263-066F20EC666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E3E678A-FF61-4175-A39D-AA0D0FA3C8E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55266" y="8030357"/>
            <a:ext cx="1296000" cy="413291"/>
          </a:xfrm>
          <a:prstGeom prst="rect">
            <a:avLst/>
          </a:prstGeom>
        </p:spPr>
      </p:pic>
      <p:sp>
        <p:nvSpPr>
          <p:cNvPr id="2" name="Title Placeholder 1"/>
          <p:cNvSpPr>
            <a:spLocks noGrp="1"/>
          </p:cNvSpPr>
          <p:nvPr>
            <p:ph type="title"/>
          </p:nvPr>
        </p:nvSpPr>
        <p:spPr>
          <a:xfrm>
            <a:off x="838200" y="459197"/>
            <a:ext cx="10515600" cy="16670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2295977"/>
            <a:ext cx="10515600" cy="5472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text&#10;&#10;Description automatically generated">
            <a:extLst>
              <a:ext uri="{FF2B5EF4-FFF2-40B4-BE49-F238E27FC236}">
                <a16:creationId xmlns:a16="http://schemas.microsoft.com/office/drawing/2014/main" id="{E180F3DE-821A-47B1-B84A-612D5A49980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895320" y="8065107"/>
            <a:ext cx="1716664" cy="343791"/>
          </a:xfrm>
          <a:prstGeom prst="rect">
            <a:avLst/>
          </a:prstGeom>
        </p:spPr>
      </p:pic>
      <p:sp>
        <p:nvSpPr>
          <p:cNvPr id="6" name="TextBox 5">
            <a:extLst>
              <a:ext uri="{FF2B5EF4-FFF2-40B4-BE49-F238E27FC236}">
                <a16:creationId xmlns:a16="http://schemas.microsoft.com/office/drawing/2014/main" id="{B8CDADA6-C3B2-446D-9747-94CE64009C66}"/>
              </a:ext>
            </a:extLst>
          </p:cNvPr>
          <p:cNvSpPr txBox="1"/>
          <p:nvPr userDrawn="1"/>
        </p:nvSpPr>
        <p:spPr>
          <a:xfrm rot="16200000">
            <a:off x="10838339" y="1456380"/>
            <a:ext cx="2382921" cy="215444"/>
          </a:xfrm>
          <a:prstGeom prst="rect">
            <a:avLst/>
          </a:prstGeom>
          <a:noFill/>
        </p:spPr>
        <p:txBody>
          <a:bodyPr wrap="square" rtlCol="0">
            <a:spAutoFit/>
          </a:bodyPr>
          <a:lstStyle/>
          <a:p>
            <a:r>
              <a:rPr lang="en-US" sz="800" dirty="0">
                <a:solidFill>
                  <a:schemeClr val="bg1">
                    <a:lumMod val="50000"/>
                  </a:schemeClr>
                </a:solidFill>
              </a:rPr>
              <a:t>© Eppinger,</a:t>
            </a:r>
            <a:r>
              <a:rPr lang="en-US" sz="800" baseline="0" dirty="0">
                <a:solidFill>
                  <a:schemeClr val="bg1">
                    <a:lumMod val="50000"/>
                  </a:schemeClr>
                </a:solidFill>
              </a:rPr>
              <a:t> 2022</a:t>
            </a:r>
            <a:r>
              <a:rPr lang="en-US" sz="800" dirty="0">
                <a:solidFill>
                  <a:schemeClr val="bg1">
                    <a:lumMod val="50000"/>
                  </a:schemeClr>
                </a:solidFill>
              </a:rPr>
              <a:t> </a:t>
            </a:r>
            <a:endParaRPr lang="en-GB" sz="800" dirty="0">
              <a:solidFill>
                <a:schemeClr val="bg1">
                  <a:lumMod val="50000"/>
                </a:schemeClr>
              </a:solidFill>
            </a:endParaRPr>
          </a:p>
        </p:txBody>
      </p:sp>
      <p:sp>
        <p:nvSpPr>
          <p:cNvPr id="8" name="Rectangle 7">
            <a:extLst>
              <a:ext uri="{FF2B5EF4-FFF2-40B4-BE49-F238E27FC236}">
                <a16:creationId xmlns:a16="http://schemas.microsoft.com/office/drawing/2014/main" id="{5DA1F415-9019-E1D5-36BE-390E6D492062}"/>
              </a:ext>
            </a:extLst>
          </p:cNvPr>
          <p:cNvSpPr/>
          <p:nvPr userDrawn="1"/>
        </p:nvSpPr>
        <p:spPr>
          <a:xfrm>
            <a:off x="1" y="0"/>
            <a:ext cx="346363" cy="862488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000" dirty="0">
                <a:solidFill>
                  <a:schemeClr val="tx1"/>
                </a:solidFill>
              </a:rPr>
              <a:t>This content was produced within the context of the IPACST project (ip4sustainability.org)</a:t>
            </a:r>
          </a:p>
        </p:txBody>
      </p:sp>
    </p:spTree>
    <p:extLst>
      <p:ext uri="{BB962C8B-B14F-4D97-AF65-F5344CB8AC3E}">
        <p14:creationId xmlns:p14="http://schemas.microsoft.com/office/powerpoint/2010/main" val="2128077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49949" rtl="0" eaLnBrk="1" latinLnBrk="0" hangingPunct="1">
        <a:lnSpc>
          <a:spcPct val="90000"/>
        </a:lnSpc>
        <a:spcBef>
          <a:spcPct val="0"/>
        </a:spcBef>
        <a:buNone/>
        <a:defRPr sz="5533" kern="1200">
          <a:solidFill>
            <a:schemeClr val="tx1"/>
          </a:solidFill>
          <a:latin typeface="+mj-lt"/>
          <a:ea typeface="+mj-ea"/>
          <a:cs typeface="+mj-cs"/>
        </a:defRPr>
      </a:lvl1pPr>
    </p:titleStyle>
    <p:bodyStyle>
      <a:lvl1pPr marL="287487" indent="-287487" algn="l" defTabSz="1149949" rtl="0" eaLnBrk="1" latinLnBrk="0" hangingPunct="1">
        <a:lnSpc>
          <a:spcPct val="90000"/>
        </a:lnSpc>
        <a:spcBef>
          <a:spcPts val="1258"/>
        </a:spcBef>
        <a:buFont typeface="Arial" panose="020B0604020202020204" pitchFamily="34" charset="0"/>
        <a:buChar char="•"/>
        <a:defRPr sz="3521" kern="1200">
          <a:solidFill>
            <a:schemeClr val="tx1"/>
          </a:solidFill>
          <a:latin typeface="+mn-lt"/>
          <a:ea typeface="+mn-ea"/>
          <a:cs typeface="+mn-cs"/>
        </a:defRPr>
      </a:lvl1pPr>
      <a:lvl2pPr marL="862462" indent="-287487" algn="l" defTabSz="1149949" rtl="0" eaLnBrk="1" latinLnBrk="0" hangingPunct="1">
        <a:lnSpc>
          <a:spcPct val="90000"/>
        </a:lnSpc>
        <a:spcBef>
          <a:spcPts val="629"/>
        </a:spcBef>
        <a:buFont typeface="Arial" panose="020B0604020202020204" pitchFamily="34" charset="0"/>
        <a:buChar char="•"/>
        <a:defRPr sz="3018" kern="1200">
          <a:solidFill>
            <a:schemeClr val="tx1"/>
          </a:solidFill>
          <a:latin typeface="+mn-lt"/>
          <a:ea typeface="+mn-ea"/>
          <a:cs typeface="+mn-cs"/>
        </a:defRPr>
      </a:lvl2pPr>
      <a:lvl3pPr marL="1437437" indent="-287487" algn="l" defTabSz="1149949" rtl="0" eaLnBrk="1" latinLnBrk="0" hangingPunct="1">
        <a:lnSpc>
          <a:spcPct val="90000"/>
        </a:lnSpc>
        <a:spcBef>
          <a:spcPts val="629"/>
        </a:spcBef>
        <a:buFont typeface="Arial" panose="020B0604020202020204" pitchFamily="34" charset="0"/>
        <a:buChar char="•"/>
        <a:defRPr sz="2515" kern="1200">
          <a:solidFill>
            <a:schemeClr val="tx1"/>
          </a:solidFill>
          <a:latin typeface="+mn-lt"/>
          <a:ea typeface="+mn-ea"/>
          <a:cs typeface="+mn-cs"/>
        </a:defRPr>
      </a:lvl3pPr>
      <a:lvl4pPr marL="2012412"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4pPr>
      <a:lvl5pPr marL="258738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5pPr>
      <a:lvl6pPr marL="3162361"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6pPr>
      <a:lvl7pPr marL="373733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7pPr>
      <a:lvl8pPr marL="4312310"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8pPr>
      <a:lvl9pPr marL="4887285"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9pPr>
    </p:bodyStyle>
    <p:otherStyle>
      <a:defPPr>
        <a:defRPr lang="en-US"/>
      </a:defPPr>
      <a:lvl1pPr marL="0" algn="l" defTabSz="1149949" rtl="0" eaLnBrk="1" latinLnBrk="0" hangingPunct="1">
        <a:defRPr sz="2264" kern="1200">
          <a:solidFill>
            <a:schemeClr val="tx1"/>
          </a:solidFill>
          <a:latin typeface="+mn-lt"/>
          <a:ea typeface="+mn-ea"/>
          <a:cs typeface="+mn-cs"/>
        </a:defRPr>
      </a:lvl1pPr>
      <a:lvl2pPr marL="574975" algn="l" defTabSz="1149949" rtl="0" eaLnBrk="1" latinLnBrk="0" hangingPunct="1">
        <a:defRPr sz="2264" kern="1200">
          <a:solidFill>
            <a:schemeClr val="tx1"/>
          </a:solidFill>
          <a:latin typeface="+mn-lt"/>
          <a:ea typeface="+mn-ea"/>
          <a:cs typeface="+mn-cs"/>
        </a:defRPr>
      </a:lvl2pPr>
      <a:lvl3pPr marL="1149949" algn="l" defTabSz="1149949" rtl="0" eaLnBrk="1" latinLnBrk="0" hangingPunct="1">
        <a:defRPr sz="2264" kern="1200">
          <a:solidFill>
            <a:schemeClr val="tx1"/>
          </a:solidFill>
          <a:latin typeface="+mn-lt"/>
          <a:ea typeface="+mn-ea"/>
          <a:cs typeface="+mn-cs"/>
        </a:defRPr>
      </a:lvl3pPr>
      <a:lvl4pPr marL="1724924" algn="l" defTabSz="1149949" rtl="0" eaLnBrk="1" latinLnBrk="0" hangingPunct="1">
        <a:defRPr sz="2264" kern="1200">
          <a:solidFill>
            <a:schemeClr val="tx1"/>
          </a:solidFill>
          <a:latin typeface="+mn-lt"/>
          <a:ea typeface="+mn-ea"/>
          <a:cs typeface="+mn-cs"/>
        </a:defRPr>
      </a:lvl4pPr>
      <a:lvl5pPr marL="2299899" algn="l" defTabSz="1149949" rtl="0" eaLnBrk="1" latinLnBrk="0" hangingPunct="1">
        <a:defRPr sz="2264" kern="1200">
          <a:solidFill>
            <a:schemeClr val="tx1"/>
          </a:solidFill>
          <a:latin typeface="+mn-lt"/>
          <a:ea typeface="+mn-ea"/>
          <a:cs typeface="+mn-cs"/>
        </a:defRPr>
      </a:lvl5pPr>
      <a:lvl6pPr marL="2874874" algn="l" defTabSz="1149949" rtl="0" eaLnBrk="1" latinLnBrk="0" hangingPunct="1">
        <a:defRPr sz="2264" kern="1200">
          <a:solidFill>
            <a:schemeClr val="tx1"/>
          </a:solidFill>
          <a:latin typeface="+mn-lt"/>
          <a:ea typeface="+mn-ea"/>
          <a:cs typeface="+mn-cs"/>
        </a:defRPr>
      </a:lvl6pPr>
      <a:lvl7pPr marL="3449848" algn="l" defTabSz="1149949" rtl="0" eaLnBrk="1" latinLnBrk="0" hangingPunct="1">
        <a:defRPr sz="2264" kern="1200">
          <a:solidFill>
            <a:schemeClr val="tx1"/>
          </a:solidFill>
          <a:latin typeface="+mn-lt"/>
          <a:ea typeface="+mn-ea"/>
          <a:cs typeface="+mn-cs"/>
        </a:defRPr>
      </a:lvl7pPr>
      <a:lvl8pPr marL="4024823" algn="l" defTabSz="1149949" rtl="0" eaLnBrk="1" latinLnBrk="0" hangingPunct="1">
        <a:defRPr sz="2264" kern="1200">
          <a:solidFill>
            <a:schemeClr val="tx1"/>
          </a:solidFill>
          <a:latin typeface="+mn-lt"/>
          <a:ea typeface="+mn-ea"/>
          <a:cs typeface="+mn-cs"/>
        </a:defRPr>
      </a:lvl8pPr>
      <a:lvl9pPr marL="4599798" algn="l" defTabSz="1149949" rtl="0" eaLnBrk="1" latinLnBrk="0" hangingPunct="1">
        <a:defRPr sz="22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3"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customXml" Target="../ink/ink1.xml"/><Relationship Id="rId1" Type="http://schemas.openxmlformats.org/officeDocument/2006/relationships/slideLayout" Target="../slideLayouts/slideLayout6.xml"/><Relationship Id="rId11" Type="http://schemas.openxmlformats.org/officeDocument/2006/relationships/image" Target="../media/image80.png"/><Relationship Id="rId1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sunburst chart&#10;&#10;Description automatically generated">
            <a:extLst>
              <a:ext uri="{FF2B5EF4-FFF2-40B4-BE49-F238E27FC236}">
                <a16:creationId xmlns:a16="http://schemas.microsoft.com/office/drawing/2014/main" id="{A328E05D-BEE8-4385-926E-8ED78615BD92}"/>
              </a:ext>
            </a:extLst>
          </p:cNvPr>
          <p:cNvPicPr>
            <a:picLocks noChangeAspect="1"/>
          </p:cNvPicPr>
          <p:nvPr/>
        </p:nvPicPr>
        <p:blipFill>
          <a:blip r:embed="rId2"/>
          <a:stretch>
            <a:fillRect/>
          </a:stretch>
        </p:blipFill>
        <p:spPr>
          <a:xfrm>
            <a:off x="10345451" y="2277551"/>
            <a:ext cx="1825283" cy="1943625"/>
          </a:xfrm>
          <a:prstGeom prst="rect">
            <a:avLst/>
          </a:prstGeom>
        </p:spPr>
      </p:pic>
      <p:sp>
        <p:nvSpPr>
          <p:cNvPr id="4" name="Rectangle 3">
            <a:extLst>
              <a:ext uri="{FF2B5EF4-FFF2-40B4-BE49-F238E27FC236}">
                <a16:creationId xmlns:a16="http://schemas.microsoft.com/office/drawing/2014/main" id="{79D5C5D1-D7B5-46BC-8575-1EE3E43F1A11}"/>
              </a:ext>
            </a:extLst>
          </p:cNvPr>
          <p:cNvSpPr/>
          <p:nvPr/>
        </p:nvSpPr>
        <p:spPr>
          <a:xfrm>
            <a:off x="342899" y="2548268"/>
            <a:ext cx="9997327"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800" b="1" i="0" u="none" strike="noStrike" baseline="0" dirty="0">
                <a:solidFill>
                  <a:schemeClr val="bg1"/>
                </a:solidFill>
                <a:latin typeface="Arial" panose="020B0604020202020204" pitchFamily="34" charset="0"/>
                <a:cs typeface="Arial" panose="020B0604020202020204" pitchFamily="34" charset="0"/>
              </a:rPr>
              <a:t>Intellectual Property Strategy for Sector Transitions: </a:t>
            </a:r>
            <a:br>
              <a:rPr lang="en-US" sz="2800" b="1" i="0" u="none" strike="noStrike" baseline="0" dirty="0">
                <a:solidFill>
                  <a:schemeClr val="bg1"/>
                </a:solidFill>
                <a:latin typeface="Arial" panose="020B0604020202020204" pitchFamily="34" charset="0"/>
                <a:cs typeface="Arial" panose="020B0604020202020204" pitchFamily="34" charset="0"/>
              </a:rPr>
            </a:br>
            <a:r>
              <a:rPr lang="en-US" sz="2800" b="1" i="0" u="none" strike="noStrike" baseline="0" dirty="0">
                <a:solidFill>
                  <a:schemeClr val="bg1"/>
                </a:solidFill>
                <a:latin typeface="Arial" panose="020B0604020202020204" pitchFamily="34" charset="0"/>
                <a:cs typeface="Arial" panose="020B0604020202020204" pitchFamily="34" charset="0"/>
              </a:rPr>
              <a:t>A Change Agent</a:t>
            </a:r>
            <a:r>
              <a:rPr lang="en-US" sz="2800" b="1" i="0" u="none" strike="noStrike" dirty="0">
                <a:solidFill>
                  <a:schemeClr val="bg1"/>
                </a:solidFill>
                <a:latin typeface="Arial" panose="020B0604020202020204" pitchFamily="34" charset="0"/>
                <a:cs typeface="Arial" panose="020B0604020202020204" pitchFamily="34" charset="0"/>
              </a:rPr>
              <a:t> for building Sustainable Value Chains</a:t>
            </a:r>
            <a:r>
              <a:rPr lang="en-US" sz="2800" b="1" i="0" u="none" strike="noStrike" baseline="0" dirty="0">
                <a:solidFill>
                  <a:schemeClr val="bg1"/>
                </a:solidFill>
                <a:latin typeface="Arial" panose="020B0604020202020204" pitchFamily="34" charset="0"/>
                <a:cs typeface="Arial" panose="020B0604020202020204" pitchFamily="34" charset="0"/>
              </a:rPr>
              <a:t> </a:t>
            </a:r>
            <a:endParaRPr lang="en-US" sz="2800"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7E239C2-E036-4976-80A6-487808193AEE}"/>
              </a:ext>
            </a:extLst>
          </p:cNvPr>
          <p:cNvSpPr txBox="1"/>
          <p:nvPr/>
        </p:nvSpPr>
        <p:spPr>
          <a:xfrm>
            <a:off x="2854514" y="4062591"/>
            <a:ext cx="7485712" cy="815608"/>
          </a:xfrm>
          <a:prstGeom prst="rect">
            <a:avLst/>
          </a:prstGeom>
          <a:noFill/>
        </p:spPr>
        <p:txBody>
          <a:bodyPr wrap="square" rtlCol="0">
            <a:spAutoFit/>
          </a:bodyPr>
          <a:lstStyle/>
          <a:p>
            <a:pPr algn="r"/>
            <a:r>
              <a:rPr lang="en-US" sz="1400" b="1" i="1" dirty="0"/>
              <a:t>Elisabeth Eppinger</a:t>
            </a:r>
          </a:p>
          <a:p>
            <a:pPr algn="r"/>
            <a:r>
              <a:rPr lang="en-US" sz="1100" i="1" dirty="0"/>
              <a:t>HTW Berlin, Germany</a:t>
            </a:r>
          </a:p>
          <a:p>
            <a:pPr algn="r"/>
            <a:endParaRPr lang="en-US" sz="1100" i="1" dirty="0"/>
          </a:p>
          <a:p>
            <a:pPr algn="r"/>
            <a:r>
              <a:rPr lang="en-US" sz="1100" i="1" dirty="0"/>
              <a:t>Version 1 (07.03.2022)</a:t>
            </a:r>
            <a:endParaRPr lang="en-GB" sz="1100" i="1" dirty="0"/>
          </a:p>
        </p:txBody>
      </p:sp>
      <p:sp>
        <p:nvSpPr>
          <p:cNvPr id="5" name="TextBox 4">
            <a:extLst>
              <a:ext uri="{FF2B5EF4-FFF2-40B4-BE49-F238E27FC236}">
                <a16:creationId xmlns:a16="http://schemas.microsoft.com/office/drawing/2014/main" id="{8D862E0B-417E-4FEC-BC26-6391B5153FB6}"/>
              </a:ext>
            </a:extLst>
          </p:cNvPr>
          <p:cNvSpPr txBox="1"/>
          <p:nvPr/>
        </p:nvSpPr>
        <p:spPr>
          <a:xfrm>
            <a:off x="2501900" y="6549985"/>
            <a:ext cx="7034361" cy="600164"/>
          </a:xfrm>
          <a:prstGeom prst="rect">
            <a:avLst/>
          </a:prstGeom>
          <a:noFill/>
        </p:spPr>
        <p:txBody>
          <a:bodyPr wrap="square">
            <a:spAutoFit/>
          </a:bodyPr>
          <a:lstStyle/>
          <a:p>
            <a:pPr algn="r"/>
            <a:r>
              <a:rPr lang="en-US" sz="1100" b="0" i="0" dirty="0">
                <a:effectLst/>
                <a:latin typeface="Arial" panose="020B0604020202020204" pitchFamily="34" charset="0"/>
                <a:cs typeface="Arial" panose="020B0604020202020204" pitchFamily="34" charset="0"/>
              </a:rPr>
              <a:t>This is an open access publication distributed under the terms of the Creative Commons Attribution By License, which permits unrestricted use, distribution, and reproduction in any medium, provided the original authors and source are credited.</a:t>
            </a:r>
          </a:p>
        </p:txBody>
      </p:sp>
      <p:sp>
        <p:nvSpPr>
          <p:cNvPr id="8" name="TextBox 7">
            <a:extLst>
              <a:ext uri="{FF2B5EF4-FFF2-40B4-BE49-F238E27FC236}">
                <a16:creationId xmlns:a16="http://schemas.microsoft.com/office/drawing/2014/main" id="{AF4A2F39-F916-4E87-82BE-79C917872157}"/>
              </a:ext>
            </a:extLst>
          </p:cNvPr>
          <p:cNvSpPr txBox="1"/>
          <p:nvPr/>
        </p:nvSpPr>
        <p:spPr>
          <a:xfrm>
            <a:off x="3007687" y="7308005"/>
            <a:ext cx="7331765" cy="430887"/>
          </a:xfrm>
          <a:prstGeom prst="rect">
            <a:avLst/>
          </a:prstGeom>
          <a:noFill/>
        </p:spPr>
        <p:txBody>
          <a:bodyPr wrap="square">
            <a:spAutoFit/>
          </a:bodyPr>
          <a:lstStyle/>
          <a:p>
            <a:pPr algn="r"/>
            <a:r>
              <a:rPr lang="en-US" sz="1100" b="0" i="1" dirty="0">
                <a:effectLst/>
                <a:latin typeface="Arial" panose="020B0604020202020204" pitchFamily="34" charset="0"/>
                <a:cs typeface="Arial" panose="020B0604020202020204" pitchFamily="34" charset="0"/>
              </a:rPr>
              <a:t>Citation: Eppinger, E. (2022). Intellectual Property Strategy for </a:t>
            </a:r>
            <a:r>
              <a:rPr lang="en-GB" sz="1100" i="1" dirty="0">
                <a:latin typeface="Arial" panose="020B0604020202020204" pitchFamily="34" charset="0"/>
                <a:cs typeface="Arial" panose="020B0604020202020204" pitchFamily="34" charset="0"/>
              </a:rPr>
              <a:t>for Sector Transitions: </a:t>
            </a:r>
            <a:br>
              <a:rPr lang="en-GB" sz="1100" i="1" dirty="0">
                <a:latin typeface="Arial" panose="020B0604020202020204" pitchFamily="34" charset="0"/>
                <a:cs typeface="Arial" panose="020B0604020202020204" pitchFamily="34" charset="0"/>
              </a:rPr>
            </a:br>
            <a:r>
              <a:rPr lang="en-GB" sz="1100" i="1" dirty="0">
                <a:latin typeface="Arial" panose="020B0604020202020204" pitchFamily="34" charset="0"/>
                <a:cs typeface="Arial" panose="020B0604020202020204" pitchFamily="34" charset="0"/>
              </a:rPr>
              <a:t>A Change Agent for building Sustainable Value Chains</a:t>
            </a:r>
            <a:r>
              <a:rPr lang="en-US" sz="1100" b="0" i="1" dirty="0">
                <a:effectLst/>
                <a:latin typeface="Arial" panose="020B0604020202020204" pitchFamily="34" charset="0"/>
                <a:cs typeface="Arial" panose="020B0604020202020204" pitchFamily="34" charset="0"/>
              </a:rPr>
              <a:t>. University of Cambridge. Cambridge, UK.</a:t>
            </a:r>
          </a:p>
        </p:txBody>
      </p:sp>
      <p:pic>
        <p:nvPicPr>
          <p:cNvPr id="12" name="Picture 11">
            <a:extLst>
              <a:ext uri="{FF2B5EF4-FFF2-40B4-BE49-F238E27FC236}">
                <a16:creationId xmlns:a16="http://schemas.microsoft.com/office/drawing/2014/main" id="{0299EFE4-9DE5-4B5D-AE69-0B2238E951D7}"/>
              </a:ext>
            </a:extLst>
          </p:cNvPr>
          <p:cNvPicPr>
            <a:picLocks noChangeAspect="1"/>
          </p:cNvPicPr>
          <p:nvPr/>
        </p:nvPicPr>
        <p:blipFill>
          <a:blip r:embed="rId3"/>
          <a:stretch>
            <a:fillRect/>
          </a:stretch>
        </p:blipFill>
        <p:spPr>
          <a:xfrm>
            <a:off x="9536261" y="6525888"/>
            <a:ext cx="803965" cy="648359"/>
          </a:xfrm>
          <a:prstGeom prst="rect">
            <a:avLst/>
          </a:prstGeom>
        </p:spPr>
      </p:pic>
      <p:sp>
        <p:nvSpPr>
          <p:cNvPr id="15" name="Rectangle 14">
            <a:extLst>
              <a:ext uri="{FF2B5EF4-FFF2-40B4-BE49-F238E27FC236}">
                <a16:creationId xmlns:a16="http://schemas.microsoft.com/office/drawing/2014/main" id="{243A5CCC-8A13-410B-AE8A-FDBD8393F058}"/>
              </a:ext>
            </a:extLst>
          </p:cNvPr>
          <p:cNvSpPr/>
          <p:nvPr/>
        </p:nvSpPr>
        <p:spPr>
          <a:xfrm>
            <a:off x="11694695" y="770021"/>
            <a:ext cx="459997" cy="17622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D41648B6-75B0-43B4-8DDE-FC69620628BF}"/>
              </a:ext>
            </a:extLst>
          </p:cNvPr>
          <p:cNvSpPr txBox="1"/>
          <p:nvPr/>
        </p:nvSpPr>
        <p:spPr>
          <a:xfrm rot="16200000">
            <a:off x="10838339" y="1456380"/>
            <a:ext cx="2382921" cy="215444"/>
          </a:xfrm>
          <a:prstGeom prst="rect">
            <a:avLst/>
          </a:prstGeom>
          <a:noFill/>
        </p:spPr>
        <p:txBody>
          <a:bodyPr wrap="square" rtlCol="0">
            <a:spAutoFit/>
          </a:bodyPr>
          <a:lstStyle/>
          <a:p>
            <a:r>
              <a:rPr lang="en-US" sz="800" dirty="0">
                <a:solidFill>
                  <a:schemeClr val="bg1">
                    <a:lumMod val="50000"/>
                  </a:schemeClr>
                </a:solidFill>
              </a:rPr>
              <a:t>© Eppinger, 2022</a:t>
            </a:r>
            <a:endParaRPr lang="en-GB" sz="800" dirty="0">
              <a:solidFill>
                <a:schemeClr val="bg1">
                  <a:lumMod val="50000"/>
                </a:schemeClr>
              </a:solidFill>
            </a:endParaRPr>
          </a:p>
        </p:txBody>
      </p:sp>
    </p:spTree>
    <p:extLst>
      <p:ext uri="{BB962C8B-B14F-4D97-AF65-F5344CB8AC3E}">
        <p14:creationId xmlns:p14="http://schemas.microsoft.com/office/powerpoint/2010/main" val="437260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285642"/>
            <a:ext cx="12196827" cy="101200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About Case Company Change Agent for </a:t>
            </a:r>
          </a:p>
          <a:p>
            <a:pPr marL="355600"/>
            <a:r>
              <a:rPr lang="en-US" sz="3600" b="1" dirty="0">
                <a:cs typeface="Calibri"/>
              </a:rPr>
              <a:t>Sustainable Value Chains and Products</a:t>
            </a:r>
          </a:p>
        </p:txBody>
      </p:sp>
      <p:sp>
        <p:nvSpPr>
          <p:cNvPr id="28" name="Rectangle 27">
            <a:extLst>
              <a:ext uri="{FF2B5EF4-FFF2-40B4-BE49-F238E27FC236}">
                <a16:creationId xmlns:a16="http://schemas.microsoft.com/office/drawing/2014/main" id="{4AE4F141-F34B-4742-BC3F-2B55294D2BA2}"/>
              </a:ext>
            </a:extLst>
          </p:cNvPr>
          <p:cNvSpPr/>
          <p:nvPr/>
        </p:nvSpPr>
        <p:spPr>
          <a:xfrm>
            <a:off x="804244" y="3826048"/>
            <a:ext cx="7208787" cy="22039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1600" b="1" dirty="0">
                <a:solidFill>
                  <a:schemeClr val="tx1"/>
                </a:solidFill>
                <a:latin typeface="Arial" panose="020B0604020202020204" pitchFamily="34" charset="0"/>
                <a:cs typeface="Arial" panose="020B0604020202020204" pitchFamily="34" charset="0"/>
              </a:rPr>
              <a:t>Sustainable business model</a:t>
            </a:r>
            <a:r>
              <a:rPr lang="en-US" sz="1600" dirty="0">
                <a:solidFill>
                  <a:schemeClr val="tx1"/>
                </a:solidFill>
                <a:latin typeface="Arial" panose="020B0604020202020204" pitchFamily="34" charset="0"/>
                <a:cs typeface="Arial" panose="020B0604020202020204" pitchFamily="34" charset="0"/>
              </a:rPr>
              <a:t>: </a:t>
            </a:r>
            <a:r>
              <a:rPr lang="en-US" sz="1600" b="1" dirty="0">
                <a:solidFill>
                  <a:schemeClr val="tx1"/>
                </a:solidFill>
                <a:latin typeface="Arial" panose="020B0604020202020204" pitchFamily="34" charset="0"/>
                <a:cs typeface="Arial" panose="020B0604020202020204" pitchFamily="34" charset="0"/>
              </a:rPr>
              <a:t>Adopt a stewardship role and inclusive value creation </a:t>
            </a:r>
          </a:p>
          <a:p>
            <a:r>
              <a:rPr lang="en-US" sz="1600" dirty="0">
                <a:solidFill>
                  <a:schemeClr val="tx1"/>
                </a:solidFill>
                <a:latin typeface="Arial" panose="020B0604020202020204" pitchFamily="34" charset="0"/>
                <a:cs typeface="Arial" panose="020B0604020202020204" pitchFamily="34" charset="0"/>
              </a:rPr>
              <a:t>The unique aspect of the business model is a two-sided value proposition addressing social and environmental sustainability in the B2B market through setting up fair and environmentally friendly value chains and through fair sourced ingredients, longevity and reparability in the B2C markets. Value delivery: B2B – setting up a large network of various stakeholders including businesses, governmental and nongovernmental organizations to build large scale collaboration for transition in sector. B2C – increasing value delivery and reaching customers through providing a sustainable alternative, supplying spare parts and supporting repair communities.</a:t>
            </a:r>
          </a:p>
        </p:txBody>
      </p:sp>
      <p:sp>
        <p:nvSpPr>
          <p:cNvPr id="34" name="Rectangle 33">
            <a:extLst>
              <a:ext uri="{FF2B5EF4-FFF2-40B4-BE49-F238E27FC236}">
                <a16:creationId xmlns:a16="http://schemas.microsoft.com/office/drawing/2014/main" id="{0FE582FE-DDEB-46FC-990C-D7C5DF605445}"/>
              </a:ext>
            </a:extLst>
          </p:cNvPr>
          <p:cNvSpPr/>
          <p:nvPr/>
        </p:nvSpPr>
        <p:spPr>
          <a:xfrm>
            <a:off x="4035986" y="6766523"/>
            <a:ext cx="7463897" cy="10928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1600" dirty="0">
                <a:solidFill>
                  <a:schemeClr val="tx1"/>
                </a:solidFill>
                <a:latin typeface="Arial" panose="020B0604020202020204" pitchFamily="34" charset="0"/>
                <a:cs typeface="Arial" panose="020B0604020202020204" pitchFamily="34" charset="0"/>
              </a:rPr>
              <a:t>Received amongst numerous national sustainability awards the </a:t>
            </a:r>
            <a:r>
              <a:rPr lang="en-GB" sz="1600" b="1" dirty="0">
                <a:solidFill>
                  <a:schemeClr val="tx1"/>
                </a:solidFill>
                <a:latin typeface="Arial" panose="020B0604020202020204" pitchFamily="34" charset="0"/>
                <a:cs typeface="Arial" panose="020B0604020202020204" pitchFamily="34" charset="0"/>
              </a:rPr>
              <a:t>UN Global Climate Action/ Momentum for Change </a:t>
            </a:r>
            <a:r>
              <a:rPr lang="en-US" sz="1600" b="1" dirty="0">
                <a:solidFill>
                  <a:schemeClr val="tx1"/>
                </a:solidFill>
                <a:latin typeface="Arial" panose="020B0604020202020204" pitchFamily="34" charset="0"/>
                <a:cs typeface="Arial" panose="020B0604020202020204" pitchFamily="34" charset="0"/>
              </a:rPr>
              <a:t>Award </a:t>
            </a:r>
            <a:r>
              <a:rPr lang="en-US" sz="1600" dirty="0">
                <a:solidFill>
                  <a:schemeClr val="tx1"/>
                </a:solidFill>
                <a:latin typeface="Arial" panose="020B0604020202020204" pitchFamily="34" charset="0"/>
                <a:cs typeface="Arial" panose="020B0604020202020204" pitchFamily="34" charset="0"/>
              </a:rPr>
              <a:t>and was listed by Greenpeace as the most environmentally friendly solution of all major suppliers in its market</a:t>
            </a:r>
            <a:r>
              <a:rPr lang="en-US" sz="1600" dirty="0">
                <a:solidFill>
                  <a:srgbClr val="000000"/>
                </a:solidFill>
                <a:latin typeface="Arial" panose="020B0604020202020204" pitchFamily="34" charset="0"/>
                <a:cs typeface="Arial" panose="020B0604020202020204" pitchFamily="34" charset="0"/>
              </a:rPr>
              <a:t>.</a:t>
            </a:r>
            <a:endParaRPr lang="en-US" sz="1600" dirty="0">
              <a:solidFill>
                <a:schemeClr val="tx1"/>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56F67DA3-5249-46A4-9497-3A92B135E207}"/>
              </a:ext>
            </a:extLst>
          </p:cNvPr>
          <p:cNvSpPr/>
          <p:nvPr/>
        </p:nvSpPr>
        <p:spPr>
          <a:xfrm>
            <a:off x="835382" y="1803572"/>
            <a:ext cx="10329923" cy="8301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1600" dirty="0">
                <a:solidFill>
                  <a:schemeClr val="tx1"/>
                </a:solidFill>
                <a:latin typeface="Arial" panose="020B0604020202020204" pitchFamily="34" charset="0"/>
                <a:cs typeface="Arial" panose="020B0604020202020204" pitchFamily="34" charset="0"/>
              </a:rPr>
              <a:t>The business is a social enterprise that acts as a change agent in the consumer electronic/ manufacturing sector. It was founded around 2010 with a strong environmental and social sustainability mission and grew over the last decade into a large enterprise.</a:t>
            </a:r>
          </a:p>
          <a:p>
            <a:r>
              <a:rPr lang="en-US" sz="1600" b="1" dirty="0">
                <a:solidFill>
                  <a:schemeClr val="tx1"/>
                </a:solidFill>
                <a:latin typeface="Arial" panose="020B0604020202020204" pitchFamily="34" charset="0"/>
                <a:cs typeface="Arial" panose="020B0604020202020204" pitchFamily="34" charset="0"/>
              </a:rPr>
              <a:t>Main company offerings</a:t>
            </a:r>
            <a:r>
              <a:rPr lang="en-US" sz="1600" dirty="0">
                <a:solidFill>
                  <a:schemeClr val="tx1"/>
                </a:solidFill>
                <a:latin typeface="Arial" panose="020B0604020202020204" pitchFamily="34" charset="0"/>
                <a:cs typeface="Arial" panose="020B0604020202020204" pitchFamily="34" charset="0"/>
              </a:rPr>
              <a:t>: change agent – towards sustainable, traceable ingredients and an environmentally friendly consumer product with a modular design for reparability and longevity.</a:t>
            </a:r>
          </a:p>
          <a:p>
            <a:r>
              <a:rPr lang="en-US" sz="1600" b="1" dirty="0">
                <a:solidFill>
                  <a:schemeClr val="tx1"/>
                </a:solidFill>
                <a:latin typeface="Arial" panose="020B0604020202020204" pitchFamily="34" charset="0"/>
                <a:cs typeface="Arial" panose="020B0604020202020204" pitchFamily="34" charset="0"/>
              </a:rPr>
              <a:t>Sustainability focus: </a:t>
            </a:r>
            <a:r>
              <a:rPr lang="en-US" sz="1600" dirty="0">
                <a:solidFill>
                  <a:schemeClr val="tx1"/>
                </a:solidFill>
                <a:latin typeface="Arial" panose="020B0604020202020204" pitchFamily="34" charset="0"/>
                <a:cs typeface="Arial" panose="020B0604020202020204" pitchFamily="34" charset="0"/>
              </a:rPr>
              <a:t>environmentally and social sustainable value chains, product: longevity, reparability and recyclability</a:t>
            </a:r>
            <a:endParaRPr lang="en-US" sz="1600" b="0" u="none" strike="noStrike" baseline="0" dirty="0">
              <a:solidFill>
                <a:srgbClr val="000000"/>
              </a:solidFill>
              <a:highlight>
                <a:srgbClr val="FFFF00"/>
              </a:highlight>
              <a:latin typeface="Arial" panose="020B0604020202020204" pitchFamily="34" charset="0"/>
              <a:cs typeface="Arial" panose="020B0604020202020204" pitchFamily="34" charset="0"/>
            </a:endParaRPr>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09B22F5D-1F51-437D-9FB7-C12A3EF8121A}"/>
                  </a:ext>
                </a:extLst>
              </p14:cNvPr>
              <p14:cNvContentPartPr/>
              <p14:nvPr/>
            </p14:nvContentPartPr>
            <p14:xfrm>
              <a:off x="7555040" y="6555290"/>
              <a:ext cx="14760" cy="23760"/>
            </p14:xfrm>
          </p:contentPart>
        </mc:Choice>
        <mc:Fallback xmlns="">
          <p:pic>
            <p:nvPicPr>
              <p:cNvPr id="3" name="Ink 2">
                <a:extLst>
                  <a:ext uri="{FF2B5EF4-FFF2-40B4-BE49-F238E27FC236}">
                    <a16:creationId xmlns:a16="http://schemas.microsoft.com/office/drawing/2014/main" id="{09B22F5D-1F51-437D-9FB7-C12A3EF8121A}"/>
                  </a:ext>
                </a:extLst>
              </p:cNvPr>
              <p:cNvPicPr/>
              <p:nvPr/>
            </p:nvPicPr>
            <p:blipFill>
              <a:blip r:embed="rId11"/>
              <a:stretch>
                <a:fillRect/>
              </a:stretch>
            </p:blipFill>
            <p:spPr>
              <a:xfrm>
                <a:off x="7546040" y="6546152"/>
                <a:ext cx="32400" cy="41671"/>
              </a:xfrm>
              <a:prstGeom prst="rect">
                <a:avLst/>
              </a:prstGeom>
            </p:spPr>
          </p:pic>
        </mc:Fallback>
      </mc:AlternateContent>
      <p:pic>
        <p:nvPicPr>
          <p:cNvPr id="6" name="Picture 5">
            <a:extLst>
              <a:ext uri="{FF2B5EF4-FFF2-40B4-BE49-F238E27FC236}">
                <a16:creationId xmlns:a16="http://schemas.microsoft.com/office/drawing/2014/main" id="{0F0BAB95-84D2-493E-B767-140AB46E8E0E}"/>
              </a:ext>
            </a:extLst>
          </p:cNvPr>
          <p:cNvPicPr>
            <a:picLocks noChangeAspect="1"/>
          </p:cNvPicPr>
          <p:nvPr/>
        </p:nvPicPr>
        <p:blipFill>
          <a:blip r:embed="rId12"/>
          <a:stretch>
            <a:fillRect/>
          </a:stretch>
        </p:blipFill>
        <p:spPr>
          <a:xfrm>
            <a:off x="9174924" y="267347"/>
            <a:ext cx="2816609" cy="1048673"/>
          </a:xfrm>
          <a:prstGeom prst="rect">
            <a:avLst/>
          </a:prstGeom>
        </p:spPr>
      </p:pic>
      <p:pic>
        <p:nvPicPr>
          <p:cNvPr id="8" name="Grafik 7"/>
          <p:cNvPicPr>
            <a:picLocks noChangeAspect="1"/>
          </p:cNvPicPr>
          <p:nvPr/>
        </p:nvPicPr>
        <p:blipFill>
          <a:blip r:embed="rId13"/>
          <a:stretch>
            <a:fillRect/>
          </a:stretch>
        </p:blipFill>
        <p:spPr>
          <a:xfrm>
            <a:off x="7767935" y="3641789"/>
            <a:ext cx="3289712" cy="1864170"/>
          </a:xfrm>
          <a:prstGeom prst="rect">
            <a:avLst/>
          </a:prstGeom>
        </p:spPr>
      </p:pic>
      <p:sp>
        <p:nvSpPr>
          <p:cNvPr id="2" name="Rechteck 1"/>
          <p:cNvSpPr/>
          <p:nvPr/>
        </p:nvSpPr>
        <p:spPr>
          <a:xfrm>
            <a:off x="7767935" y="5577362"/>
            <a:ext cx="3185840" cy="400110"/>
          </a:xfrm>
          <a:prstGeom prst="rect">
            <a:avLst/>
          </a:prstGeom>
        </p:spPr>
        <p:txBody>
          <a:bodyPr wrap="square">
            <a:spAutoFit/>
          </a:bodyPr>
          <a:lstStyle/>
          <a:p>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Pixabay</a:t>
            </a:r>
            <a:r>
              <a:rPr lang="en-GB" sz="1000" dirty="0">
                <a:latin typeface="Arial" panose="020B0604020202020204" pitchFamily="34" charset="0"/>
                <a:cs typeface="Arial" panose="020B0604020202020204" pitchFamily="34" charset="0"/>
              </a:rPr>
              <a:t> under the conditions of the Simplified </a:t>
            </a:r>
            <a:r>
              <a:rPr lang="en-GB" sz="1000" dirty="0" err="1">
                <a:latin typeface="Arial" panose="020B0604020202020204" pitchFamily="34" charset="0"/>
                <a:cs typeface="Arial" panose="020B0604020202020204" pitchFamily="34" charset="0"/>
              </a:rPr>
              <a:t>Pixabay</a:t>
            </a:r>
            <a:r>
              <a:rPr lang="en-GB" sz="1000" dirty="0">
                <a:latin typeface="Arial" panose="020B0604020202020204" pitchFamily="34" charset="0"/>
                <a:cs typeface="Arial" panose="020B0604020202020204" pitchFamily="34" charset="0"/>
              </a:rPr>
              <a:t> License: pixabay.com/service/license/ </a:t>
            </a:r>
            <a:endParaRPr lang="en-US" sz="1000" b="1" dirty="0">
              <a:latin typeface="Arial" panose="020B0604020202020204" pitchFamily="34" charset="0"/>
              <a:cs typeface="Arial" panose="020B0604020202020204" pitchFamily="34" charset="0"/>
            </a:endParaRPr>
          </a:p>
        </p:txBody>
      </p:sp>
      <p:pic>
        <p:nvPicPr>
          <p:cNvPr id="10" name="Picture 2" descr="Händedruck, Betrachten, Kooperieren"/>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58849" y="6608580"/>
            <a:ext cx="2372385" cy="1330045"/>
          </a:xfrm>
          <a:prstGeom prst="rect">
            <a:avLst/>
          </a:prstGeom>
          <a:noFill/>
          <a:extLst>
            <a:ext uri="{909E8E84-426E-40DD-AFC4-6F175D3DCCD1}">
              <a14:hiddenFill xmlns:a14="http://schemas.microsoft.com/office/drawing/2010/main">
                <a:solidFill>
                  <a:srgbClr val="FFFFFF"/>
                </a:solidFill>
              </a14:hiddenFill>
            </a:ext>
          </a:extLst>
        </p:spPr>
      </p:pic>
      <p:sp>
        <p:nvSpPr>
          <p:cNvPr id="11" name="Rechteck 10"/>
          <p:cNvSpPr/>
          <p:nvPr/>
        </p:nvSpPr>
        <p:spPr>
          <a:xfrm>
            <a:off x="850145" y="7840106"/>
            <a:ext cx="7390471" cy="246221"/>
          </a:xfrm>
          <a:prstGeom prst="rect">
            <a:avLst/>
          </a:prstGeom>
        </p:spPr>
        <p:txBody>
          <a:bodyPr wrap="square">
            <a:spAutoFit/>
          </a:bodyPr>
          <a:lstStyle/>
          <a:p>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Pixabay</a:t>
            </a:r>
            <a:r>
              <a:rPr lang="en-GB" sz="1000" dirty="0">
                <a:latin typeface="Arial" panose="020B0604020202020204" pitchFamily="34" charset="0"/>
                <a:cs typeface="Arial" panose="020B0604020202020204" pitchFamily="34" charset="0"/>
              </a:rPr>
              <a:t> under the conditions of the Simplified </a:t>
            </a:r>
            <a:r>
              <a:rPr lang="en-GB" sz="1000" dirty="0" err="1">
                <a:latin typeface="Arial" panose="020B0604020202020204" pitchFamily="34" charset="0"/>
                <a:cs typeface="Arial" panose="020B0604020202020204" pitchFamily="34" charset="0"/>
              </a:rPr>
              <a:t>Pixabay</a:t>
            </a:r>
            <a:r>
              <a:rPr lang="en-GB" sz="1000" dirty="0">
                <a:latin typeface="Arial" panose="020B0604020202020204" pitchFamily="34" charset="0"/>
                <a:cs typeface="Arial" panose="020B0604020202020204" pitchFamily="34" charset="0"/>
              </a:rPr>
              <a:t> License: pixabay.com/service/license/ </a:t>
            </a:r>
            <a:endParaRPr lang="en-US" sz="1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1395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360947"/>
            <a:ext cx="12196827" cy="955073"/>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Change Agent for Sustainable Value Chains </a:t>
            </a:r>
          </a:p>
          <a:p>
            <a:pPr marL="355600"/>
            <a:r>
              <a:rPr lang="en-US" sz="3600" b="1" dirty="0">
                <a:cs typeface="Calibri"/>
              </a:rPr>
              <a:t>and Products IP asset portfolio</a:t>
            </a:r>
            <a:endParaRPr lang="en-US" sz="3600" b="1" dirty="0"/>
          </a:p>
        </p:txBody>
      </p:sp>
      <p:sp>
        <p:nvSpPr>
          <p:cNvPr id="8" name="TextBox 7">
            <a:extLst>
              <a:ext uri="{FF2B5EF4-FFF2-40B4-BE49-F238E27FC236}">
                <a16:creationId xmlns:a16="http://schemas.microsoft.com/office/drawing/2014/main" id="{9E4A9ED1-C46C-4B88-91FD-66D7D1CDA18C}"/>
              </a:ext>
            </a:extLst>
          </p:cNvPr>
          <p:cNvSpPr txBox="1"/>
          <p:nvPr/>
        </p:nvSpPr>
        <p:spPr>
          <a:xfrm>
            <a:off x="584590" y="2101311"/>
            <a:ext cx="2444861" cy="1200329"/>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Patent portfolio</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Only few patent families filed in main market countries </a:t>
            </a:r>
            <a:endParaRPr lang="en-GB"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301B3A05-6043-4837-8ABE-34935E59E1DE}"/>
              </a:ext>
            </a:extLst>
          </p:cNvPr>
          <p:cNvSpPr txBox="1"/>
          <p:nvPr/>
        </p:nvSpPr>
        <p:spPr>
          <a:xfrm>
            <a:off x="8246562" y="2101311"/>
            <a:ext cx="2567354" cy="2308324"/>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Trademark portfolio and branding</a:t>
            </a:r>
            <a:endParaRPr lang="en-US" b="1" dirty="0">
              <a:highlight>
                <a:srgbClr val="FFFF00"/>
              </a:highlight>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Trademarks registered in several countries where product is sold for the business name, the key product, and product versions filed</a:t>
            </a:r>
          </a:p>
        </p:txBody>
      </p:sp>
      <p:pic>
        <p:nvPicPr>
          <p:cNvPr id="49" name="Picture 48">
            <a:extLst>
              <a:ext uri="{FF2B5EF4-FFF2-40B4-BE49-F238E27FC236}">
                <a16:creationId xmlns:a16="http://schemas.microsoft.com/office/drawing/2014/main" id="{8DBCD0EB-94E3-4561-B2A2-F8B914393C7E}"/>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6" name="TextBox 5">
            <a:extLst>
              <a:ext uri="{FF2B5EF4-FFF2-40B4-BE49-F238E27FC236}">
                <a16:creationId xmlns:a16="http://schemas.microsoft.com/office/drawing/2014/main" id="{29BF7461-BE67-43BD-9728-0BCA59AC6CB9}"/>
              </a:ext>
            </a:extLst>
          </p:cNvPr>
          <p:cNvSpPr txBox="1"/>
          <p:nvPr/>
        </p:nvSpPr>
        <p:spPr>
          <a:xfrm>
            <a:off x="736988" y="5471871"/>
            <a:ext cx="5894400" cy="1754326"/>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Know-how</a:t>
            </a:r>
            <a:endParaRPr lang="en-US" b="1" dirty="0">
              <a:highlight>
                <a:srgbClr val="FFFF00"/>
              </a:highlight>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Technical and economic know-how: Critical product ingredients, ingredient manufacturing practices, and supply chain structures,</a:t>
            </a:r>
          </a:p>
          <a:p>
            <a:r>
              <a:rPr lang="en-US" dirty="0">
                <a:latin typeface="Arial" panose="020B0604020202020204" pitchFamily="34" charset="0"/>
                <a:cs typeface="Arial" panose="020B0604020202020204" pitchFamily="34" charset="0"/>
              </a:rPr>
              <a:t>Technical know-how related to software, hardware, product assembling, life cycle of materials</a:t>
            </a:r>
            <a:endParaRPr lang="en-GB" dirty="0">
              <a:latin typeface="Arial" panose="020B0604020202020204" pitchFamily="34" charset="0"/>
              <a:cs typeface="Arial" panose="020B0604020202020204" pitchFamily="34" charset="0"/>
            </a:endParaRPr>
          </a:p>
        </p:txBody>
      </p:sp>
      <p:sp>
        <p:nvSpPr>
          <p:cNvPr id="7" name="TextBox 7">
            <a:extLst>
              <a:ext uri="{FF2B5EF4-FFF2-40B4-BE49-F238E27FC236}">
                <a16:creationId xmlns:a16="http://schemas.microsoft.com/office/drawing/2014/main" id="{9E4A9ED1-C46C-4B88-91FD-66D7D1CDA18C}"/>
              </a:ext>
            </a:extLst>
          </p:cNvPr>
          <p:cNvSpPr txBox="1"/>
          <p:nvPr/>
        </p:nvSpPr>
        <p:spPr>
          <a:xfrm>
            <a:off x="584590" y="3633830"/>
            <a:ext cx="2567685"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Copyright portfolio</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Several software components</a:t>
            </a:r>
            <a:endParaRPr lang="en-GB" dirty="0">
              <a:latin typeface="Arial" panose="020B0604020202020204" pitchFamily="34" charset="0"/>
              <a:cs typeface="Arial" panose="020B0604020202020204" pitchFamily="34" charset="0"/>
            </a:endParaRPr>
          </a:p>
        </p:txBody>
      </p:sp>
      <p:pic>
        <p:nvPicPr>
          <p:cNvPr id="10" name="Grafik 9"/>
          <p:cNvPicPr>
            <a:picLocks noChangeAspect="1"/>
          </p:cNvPicPr>
          <p:nvPr/>
        </p:nvPicPr>
        <p:blipFill>
          <a:blip r:embed="rId3"/>
          <a:stretch>
            <a:fillRect/>
          </a:stretch>
        </p:blipFill>
        <p:spPr>
          <a:xfrm>
            <a:off x="7704081" y="4603303"/>
            <a:ext cx="3409625" cy="2273083"/>
          </a:xfrm>
          <a:prstGeom prst="rect">
            <a:avLst/>
          </a:prstGeom>
        </p:spPr>
      </p:pic>
      <p:sp>
        <p:nvSpPr>
          <p:cNvPr id="11" name="Rechteck 10"/>
          <p:cNvSpPr/>
          <p:nvPr/>
        </p:nvSpPr>
        <p:spPr>
          <a:xfrm>
            <a:off x="7927866" y="7226197"/>
            <a:ext cx="3185840" cy="400110"/>
          </a:xfrm>
          <a:prstGeom prst="rect">
            <a:avLst/>
          </a:prstGeom>
        </p:spPr>
        <p:txBody>
          <a:bodyPr wrap="square">
            <a:spAutoFit/>
          </a:bodyPr>
          <a:lstStyle/>
          <a:p>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Pixabay</a:t>
            </a:r>
            <a:r>
              <a:rPr lang="en-GB" sz="1000" dirty="0">
                <a:latin typeface="Arial" panose="020B0604020202020204" pitchFamily="34" charset="0"/>
                <a:cs typeface="Arial" panose="020B0604020202020204" pitchFamily="34" charset="0"/>
              </a:rPr>
              <a:t> under the conditions of the Simplified </a:t>
            </a:r>
            <a:r>
              <a:rPr lang="en-GB" sz="1000" dirty="0" err="1">
                <a:latin typeface="Arial" panose="020B0604020202020204" pitchFamily="34" charset="0"/>
                <a:cs typeface="Arial" panose="020B0604020202020204" pitchFamily="34" charset="0"/>
              </a:rPr>
              <a:t>Pixabay</a:t>
            </a:r>
            <a:r>
              <a:rPr lang="en-GB" sz="1000" dirty="0">
                <a:latin typeface="Arial" panose="020B0604020202020204" pitchFamily="34" charset="0"/>
                <a:cs typeface="Arial" panose="020B0604020202020204" pitchFamily="34" charset="0"/>
              </a:rPr>
              <a:t> License: pixabay.com/service/license/ </a:t>
            </a:r>
            <a:endParaRPr lang="en-US" sz="1000" b="1" dirty="0">
              <a:latin typeface="Arial" panose="020B0604020202020204" pitchFamily="34" charset="0"/>
              <a:cs typeface="Arial" panose="020B0604020202020204" pitchFamily="34" charset="0"/>
            </a:endParaRPr>
          </a:p>
        </p:txBody>
      </p:sp>
      <p:pic>
        <p:nvPicPr>
          <p:cNvPr id="12" name="Picture 8" descr="Charts, Tables, Graph, Statistics, Data, Visualizat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9451" y="2101311"/>
            <a:ext cx="3800493" cy="2157572"/>
          </a:xfrm>
          <a:prstGeom prst="rect">
            <a:avLst/>
          </a:prstGeom>
          <a:noFill/>
          <a:extLst>
            <a:ext uri="{909E8E84-426E-40DD-AFC4-6F175D3DCCD1}">
              <a14:hiddenFill xmlns:a14="http://schemas.microsoft.com/office/drawing/2010/main">
                <a:solidFill>
                  <a:srgbClr val="FFFFFF"/>
                </a:solidFill>
              </a14:hiddenFill>
            </a:ext>
          </a:extLst>
        </p:spPr>
      </p:pic>
      <p:sp>
        <p:nvSpPr>
          <p:cNvPr id="13" name="Rechteck 12"/>
          <p:cNvSpPr/>
          <p:nvPr/>
        </p:nvSpPr>
        <p:spPr>
          <a:xfrm>
            <a:off x="3029450" y="4362360"/>
            <a:ext cx="3800493" cy="400110"/>
          </a:xfrm>
          <a:prstGeom prst="rect">
            <a:avLst/>
          </a:prstGeom>
        </p:spPr>
        <p:txBody>
          <a:bodyPr wrap="square">
            <a:spAutoFit/>
          </a:bodyPr>
          <a:lstStyle/>
          <a:p>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Pixabay</a:t>
            </a:r>
            <a:r>
              <a:rPr lang="en-GB" sz="1000" dirty="0">
                <a:latin typeface="Arial" panose="020B0604020202020204" pitchFamily="34" charset="0"/>
                <a:cs typeface="Arial" panose="020B0604020202020204" pitchFamily="34" charset="0"/>
              </a:rPr>
              <a:t> under the conditions of the Simplified </a:t>
            </a:r>
            <a:r>
              <a:rPr lang="en-GB" sz="1000" dirty="0" err="1">
                <a:latin typeface="Arial" panose="020B0604020202020204" pitchFamily="34" charset="0"/>
                <a:cs typeface="Arial" panose="020B0604020202020204" pitchFamily="34" charset="0"/>
              </a:rPr>
              <a:t>Pixabay</a:t>
            </a:r>
            <a:r>
              <a:rPr lang="en-GB" sz="1000" dirty="0">
                <a:latin typeface="Arial" panose="020B0604020202020204" pitchFamily="34" charset="0"/>
                <a:cs typeface="Arial" panose="020B0604020202020204" pitchFamily="34" charset="0"/>
              </a:rPr>
              <a:t> License: pixabay.com/service/license/ </a:t>
            </a:r>
            <a:endParaRPr lang="en-US" sz="1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4041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264371"/>
            <a:ext cx="12196827" cy="1047527"/>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Change Agent for Sustainable Value Chains </a:t>
            </a:r>
          </a:p>
          <a:p>
            <a:pPr marL="355600"/>
            <a:r>
              <a:rPr lang="en-US" sz="3600" b="1" dirty="0">
                <a:cs typeface="Calibri"/>
              </a:rPr>
              <a:t>and Products IP strategy</a:t>
            </a:r>
            <a:endParaRPr lang="en-US" sz="3600" b="1" dirty="0"/>
          </a:p>
        </p:txBody>
      </p:sp>
      <p:pic>
        <p:nvPicPr>
          <p:cNvPr id="79" name="Picture 78">
            <a:extLst>
              <a:ext uri="{FF2B5EF4-FFF2-40B4-BE49-F238E27FC236}">
                <a16:creationId xmlns:a16="http://schemas.microsoft.com/office/drawing/2014/main" id="{662AE6E7-FE9C-43C9-BC0A-C9C8ABE89FBF}"/>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7" name="Arrow: Right 122">
            <a:extLst>
              <a:ext uri="{FF2B5EF4-FFF2-40B4-BE49-F238E27FC236}">
                <a16:creationId xmlns:a16="http://schemas.microsoft.com/office/drawing/2014/main" id="{96C318F2-40E7-4A08-8D62-FCF1BFCE9D3E}"/>
              </a:ext>
            </a:extLst>
          </p:cNvPr>
          <p:cNvSpPr/>
          <p:nvPr/>
        </p:nvSpPr>
        <p:spPr>
          <a:xfrm>
            <a:off x="1939430" y="3502092"/>
            <a:ext cx="7742508" cy="1145242"/>
          </a:xfrm>
          <a:prstGeom prst="rightArrow">
            <a:avLst>
              <a:gd name="adj1" fmla="val 68091"/>
              <a:gd name="adj2" fmla="val 50000"/>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endParaRPr lang="en-GB" sz="1400" b="1" i="0" u="none" strike="noStrike" baseline="0">
              <a:solidFill>
                <a:srgbClr val="000000"/>
              </a:solidFill>
              <a:latin typeface="Arial" panose="020B0604020202020204" pitchFamily="34" charset="0"/>
              <a:cs typeface="Arial" panose="020B0604020202020204" pitchFamily="34" charset="0"/>
            </a:endParaRPr>
          </a:p>
        </p:txBody>
      </p:sp>
      <p:cxnSp>
        <p:nvCxnSpPr>
          <p:cNvPr id="8" name="Straight Connector 7">
            <a:extLst>
              <a:ext uri="{FF2B5EF4-FFF2-40B4-BE49-F238E27FC236}">
                <a16:creationId xmlns:a16="http://schemas.microsoft.com/office/drawing/2014/main" id="{B275A94F-A513-47D4-B445-8E1EC33F6239}"/>
              </a:ext>
            </a:extLst>
          </p:cNvPr>
          <p:cNvCxnSpPr>
            <a:cxnSpLocks/>
          </p:cNvCxnSpPr>
          <p:nvPr/>
        </p:nvCxnSpPr>
        <p:spPr>
          <a:xfrm>
            <a:off x="1398375" y="2975813"/>
            <a:ext cx="9348142" cy="0"/>
          </a:xfrm>
          <a:prstGeom prst="line">
            <a:avLst/>
          </a:prstGeom>
          <a:ln>
            <a:headEnd type="oval" w="med" len="med"/>
            <a:tailEnd type="triangle" w="med" len="med"/>
          </a:ln>
        </p:spPr>
        <p:style>
          <a:lnRef idx="1">
            <a:schemeClr val="dk1"/>
          </a:lnRef>
          <a:fillRef idx="0">
            <a:schemeClr val="dk1"/>
          </a:fillRef>
          <a:effectRef idx="0">
            <a:schemeClr val="dk1"/>
          </a:effectRef>
          <a:fontRef idx="minor">
            <a:schemeClr val="tx1"/>
          </a:fontRef>
        </p:style>
      </p:cxnSp>
      <p:cxnSp>
        <p:nvCxnSpPr>
          <p:cNvPr id="9" name="Straight Connector 21">
            <a:extLst>
              <a:ext uri="{FF2B5EF4-FFF2-40B4-BE49-F238E27FC236}">
                <a16:creationId xmlns:a16="http://schemas.microsoft.com/office/drawing/2014/main" id="{55334E1B-D8BF-4233-B6AD-24F0E8CCA018}"/>
              </a:ext>
            </a:extLst>
          </p:cNvPr>
          <p:cNvCxnSpPr/>
          <p:nvPr/>
        </p:nvCxnSpPr>
        <p:spPr>
          <a:xfrm>
            <a:off x="1075492" y="6794898"/>
            <a:ext cx="9000000" cy="0"/>
          </a:xfrm>
          <a:prstGeom prst="line">
            <a:avLst/>
          </a:prstGeom>
          <a:ln>
            <a:solidFill>
              <a:schemeClr val="bg1">
                <a:lumMod val="6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0" name="TextBox 8">
            <a:extLst>
              <a:ext uri="{FF2B5EF4-FFF2-40B4-BE49-F238E27FC236}">
                <a16:creationId xmlns:a16="http://schemas.microsoft.com/office/drawing/2014/main" id="{8172B47D-CA27-48E4-BAB7-DBD02B26823D}"/>
              </a:ext>
            </a:extLst>
          </p:cNvPr>
          <p:cNvSpPr txBox="1"/>
          <p:nvPr/>
        </p:nvSpPr>
        <p:spPr>
          <a:xfrm>
            <a:off x="275065" y="4956933"/>
            <a:ext cx="1596849" cy="400110"/>
          </a:xfrm>
          <a:prstGeom prst="rect">
            <a:avLst/>
          </a:prstGeom>
          <a:noFill/>
        </p:spPr>
        <p:txBody>
          <a:bodyPr wrap="square" rtlCol="0">
            <a:spAutoFit/>
          </a:bodyPr>
          <a:lstStyle/>
          <a:p>
            <a:pPr algn="r"/>
            <a:r>
              <a:rPr lang="en-US" sz="1000" b="1" dirty="0">
                <a:latin typeface="Arial" panose="020B0604020202020204" pitchFamily="34" charset="0"/>
                <a:cs typeface="Arial" panose="020B0604020202020204" pitchFamily="34" charset="0"/>
              </a:rPr>
              <a:t>Value Creation: Product hardware</a:t>
            </a:r>
            <a:endParaRPr lang="en-GB" sz="1000" dirty="0">
              <a:latin typeface="Arial" panose="020B0604020202020204" pitchFamily="34" charset="0"/>
              <a:cs typeface="Arial" panose="020B0604020202020204" pitchFamily="34" charset="0"/>
            </a:endParaRPr>
          </a:p>
        </p:txBody>
      </p:sp>
      <p:sp>
        <p:nvSpPr>
          <p:cNvPr id="11" name="TextBox 22">
            <a:extLst>
              <a:ext uri="{FF2B5EF4-FFF2-40B4-BE49-F238E27FC236}">
                <a16:creationId xmlns:a16="http://schemas.microsoft.com/office/drawing/2014/main" id="{312FEF72-CE09-424E-A69D-D2A9D4A48D94}"/>
              </a:ext>
            </a:extLst>
          </p:cNvPr>
          <p:cNvSpPr txBox="1"/>
          <p:nvPr/>
        </p:nvSpPr>
        <p:spPr>
          <a:xfrm>
            <a:off x="312271" y="3743889"/>
            <a:ext cx="1594112" cy="400110"/>
          </a:xfrm>
          <a:prstGeom prst="rect">
            <a:avLst/>
          </a:prstGeom>
          <a:noFill/>
        </p:spPr>
        <p:txBody>
          <a:bodyPr wrap="square" rtlCol="0">
            <a:spAutoFit/>
          </a:bodyPr>
          <a:lstStyle/>
          <a:p>
            <a:pPr algn="r"/>
            <a:r>
              <a:rPr lang="en-US" sz="1000" b="1" dirty="0">
                <a:latin typeface="Arial" panose="020B0604020202020204" pitchFamily="34" charset="0"/>
                <a:cs typeface="Arial" panose="020B0604020202020204" pitchFamily="34" charset="0"/>
              </a:rPr>
              <a:t>SBM-1: Adopt a stewardship role </a:t>
            </a:r>
            <a:endParaRPr lang="en-GB" sz="1000" dirty="0">
              <a:latin typeface="Arial" panose="020B0604020202020204" pitchFamily="34" charset="0"/>
              <a:cs typeface="Arial" panose="020B0604020202020204" pitchFamily="34" charset="0"/>
            </a:endParaRPr>
          </a:p>
        </p:txBody>
      </p:sp>
      <p:sp>
        <p:nvSpPr>
          <p:cNvPr id="13" name="TextBox 28">
            <a:extLst>
              <a:ext uri="{FF2B5EF4-FFF2-40B4-BE49-F238E27FC236}">
                <a16:creationId xmlns:a16="http://schemas.microsoft.com/office/drawing/2014/main" id="{BCD24B8E-D5EB-4531-BBD6-E78B4531033D}"/>
              </a:ext>
            </a:extLst>
          </p:cNvPr>
          <p:cNvSpPr txBox="1"/>
          <p:nvPr/>
        </p:nvSpPr>
        <p:spPr>
          <a:xfrm>
            <a:off x="2093780" y="3724702"/>
            <a:ext cx="7254565" cy="600164"/>
          </a:xfrm>
          <a:prstGeom prst="rect">
            <a:avLst/>
          </a:prstGeom>
          <a:noFill/>
        </p:spPr>
        <p:txBody>
          <a:bodyPr wrap="square">
            <a:spAutoFit/>
          </a:bodyPr>
          <a:lstStyle/>
          <a:p>
            <a:r>
              <a:rPr lang="en-US" sz="1100" b="1" u="sng" dirty="0">
                <a:solidFill>
                  <a:srgbClr val="000000"/>
                </a:solidFill>
                <a:latin typeface="Arial" panose="020B0604020202020204" pitchFamily="34" charset="0"/>
                <a:cs typeface="Arial" panose="020B0604020202020204" pitchFamily="34" charset="0"/>
              </a:rPr>
              <a:t>Open IP Model</a:t>
            </a:r>
          </a:p>
          <a:p>
            <a:r>
              <a:rPr lang="en-US" sz="1100" dirty="0">
                <a:latin typeface="Arial" panose="020B0604020202020204" pitchFamily="34" charset="0"/>
                <a:cs typeface="Arial" panose="020B0604020202020204" pitchFamily="34" charset="0"/>
              </a:rPr>
              <a:t>Sharing IP assets with others to build large stakeholder network and collaborate with other businesses in market, sharing knowledge assets in free accessible reports without any restrictions </a:t>
            </a:r>
          </a:p>
        </p:txBody>
      </p:sp>
      <p:sp>
        <p:nvSpPr>
          <p:cNvPr id="14" name="TextBox 1">
            <a:extLst>
              <a:ext uri="{FF2B5EF4-FFF2-40B4-BE49-F238E27FC236}">
                <a16:creationId xmlns:a16="http://schemas.microsoft.com/office/drawing/2014/main" id="{4BD065BC-82CC-4CAF-A895-60B96645715E}"/>
              </a:ext>
            </a:extLst>
          </p:cNvPr>
          <p:cNvSpPr txBox="1"/>
          <p:nvPr/>
        </p:nvSpPr>
        <p:spPr>
          <a:xfrm>
            <a:off x="902954" y="2626006"/>
            <a:ext cx="1128496" cy="261610"/>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Around 2010</a:t>
            </a:r>
            <a:endParaRPr lang="en-GB" sz="1100" b="1" dirty="0">
              <a:latin typeface="Arial" panose="020B0604020202020204" pitchFamily="34" charset="0"/>
              <a:cs typeface="Arial" panose="020B0604020202020204" pitchFamily="34" charset="0"/>
            </a:endParaRPr>
          </a:p>
        </p:txBody>
      </p:sp>
      <p:sp>
        <p:nvSpPr>
          <p:cNvPr id="15" name="TextBox 31">
            <a:extLst>
              <a:ext uri="{FF2B5EF4-FFF2-40B4-BE49-F238E27FC236}">
                <a16:creationId xmlns:a16="http://schemas.microsoft.com/office/drawing/2014/main" id="{CAE4EB25-A431-48A0-9D34-8AAA27083A3A}"/>
              </a:ext>
            </a:extLst>
          </p:cNvPr>
          <p:cNvSpPr txBox="1"/>
          <p:nvPr/>
        </p:nvSpPr>
        <p:spPr>
          <a:xfrm>
            <a:off x="886311" y="3054609"/>
            <a:ext cx="944170" cy="600164"/>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Business was founded</a:t>
            </a:r>
            <a:endParaRPr lang="en-GB" sz="1100" b="1" dirty="0">
              <a:latin typeface="Arial" panose="020B0604020202020204" pitchFamily="34" charset="0"/>
              <a:cs typeface="Arial" panose="020B0604020202020204" pitchFamily="34" charset="0"/>
            </a:endParaRPr>
          </a:p>
        </p:txBody>
      </p:sp>
      <p:sp>
        <p:nvSpPr>
          <p:cNvPr id="17" name="TextBox 35">
            <a:extLst>
              <a:ext uri="{FF2B5EF4-FFF2-40B4-BE49-F238E27FC236}">
                <a16:creationId xmlns:a16="http://schemas.microsoft.com/office/drawing/2014/main" id="{4C18883B-6F13-4266-9BEC-E323C8ADBBBA}"/>
              </a:ext>
            </a:extLst>
          </p:cNvPr>
          <p:cNvSpPr txBox="1"/>
          <p:nvPr/>
        </p:nvSpPr>
        <p:spPr>
          <a:xfrm>
            <a:off x="3993075" y="2364220"/>
            <a:ext cx="1016900" cy="430887"/>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First patents filed</a:t>
            </a:r>
            <a:endParaRPr lang="en-GB" sz="1100" b="1" dirty="0">
              <a:latin typeface="Arial" panose="020B0604020202020204" pitchFamily="34" charset="0"/>
              <a:cs typeface="Arial" panose="020B0604020202020204" pitchFamily="34" charset="0"/>
            </a:endParaRPr>
          </a:p>
        </p:txBody>
      </p:sp>
      <p:cxnSp>
        <p:nvCxnSpPr>
          <p:cNvPr id="18" name="Straight Connector 3">
            <a:extLst>
              <a:ext uri="{FF2B5EF4-FFF2-40B4-BE49-F238E27FC236}">
                <a16:creationId xmlns:a16="http://schemas.microsoft.com/office/drawing/2014/main" id="{7EA7F583-CCAA-4CE4-8942-77CE2927B95D}"/>
              </a:ext>
            </a:extLst>
          </p:cNvPr>
          <p:cNvCxnSpPr/>
          <p:nvPr/>
        </p:nvCxnSpPr>
        <p:spPr>
          <a:xfrm>
            <a:off x="1392392" y="2854505"/>
            <a:ext cx="0" cy="25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Group 6">
            <a:extLst>
              <a:ext uri="{FF2B5EF4-FFF2-40B4-BE49-F238E27FC236}">
                <a16:creationId xmlns:a16="http://schemas.microsoft.com/office/drawing/2014/main" id="{A32F9CCD-D7AB-4FD9-937A-92D4B9AC8AF0}"/>
              </a:ext>
            </a:extLst>
          </p:cNvPr>
          <p:cNvGrpSpPr/>
          <p:nvPr/>
        </p:nvGrpSpPr>
        <p:grpSpPr>
          <a:xfrm>
            <a:off x="4425395" y="2865860"/>
            <a:ext cx="72000" cy="252000"/>
            <a:chOff x="3129472" y="2336969"/>
            <a:chExt cx="72000" cy="252000"/>
          </a:xfrm>
        </p:grpSpPr>
        <p:sp>
          <p:nvSpPr>
            <p:cNvPr id="20" name="Oval 4">
              <a:extLst>
                <a:ext uri="{FF2B5EF4-FFF2-40B4-BE49-F238E27FC236}">
                  <a16:creationId xmlns:a16="http://schemas.microsoft.com/office/drawing/2014/main" id="{103AA81B-DBBD-4AC0-89DF-5EEE62B07740}"/>
                </a:ext>
              </a:extLst>
            </p:cNvPr>
            <p:cNvSpPr/>
            <p:nvPr/>
          </p:nvSpPr>
          <p:spPr>
            <a:xfrm>
              <a:off x="3129472" y="2420212"/>
              <a:ext cx="72000" cy="7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cxnSp>
          <p:nvCxnSpPr>
            <p:cNvPr id="21" name="Straight Connector 37">
              <a:extLst>
                <a:ext uri="{FF2B5EF4-FFF2-40B4-BE49-F238E27FC236}">
                  <a16:creationId xmlns:a16="http://schemas.microsoft.com/office/drawing/2014/main" id="{7E915B6C-B46E-4722-A488-6F60EF0B72FA}"/>
                </a:ext>
              </a:extLst>
            </p:cNvPr>
            <p:cNvCxnSpPr/>
            <p:nvPr/>
          </p:nvCxnSpPr>
          <p:spPr>
            <a:xfrm>
              <a:off x="3157398" y="2336969"/>
              <a:ext cx="0" cy="25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Group 38">
            <a:extLst>
              <a:ext uri="{FF2B5EF4-FFF2-40B4-BE49-F238E27FC236}">
                <a16:creationId xmlns:a16="http://schemas.microsoft.com/office/drawing/2014/main" id="{DE512889-9E9D-4BA4-9923-BB38512A62DE}"/>
              </a:ext>
            </a:extLst>
          </p:cNvPr>
          <p:cNvGrpSpPr/>
          <p:nvPr/>
        </p:nvGrpSpPr>
        <p:grpSpPr>
          <a:xfrm>
            <a:off x="5502420" y="2858337"/>
            <a:ext cx="72000" cy="252000"/>
            <a:chOff x="3129472" y="2336969"/>
            <a:chExt cx="72000" cy="252000"/>
          </a:xfrm>
        </p:grpSpPr>
        <p:sp>
          <p:nvSpPr>
            <p:cNvPr id="23" name="Oval 40">
              <a:extLst>
                <a:ext uri="{FF2B5EF4-FFF2-40B4-BE49-F238E27FC236}">
                  <a16:creationId xmlns:a16="http://schemas.microsoft.com/office/drawing/2014/main" id="{D763973D-B8A9-4D53-9621-45EA9E39B4E6}"/>
                </a:ext>
              </a:extLst>
            </p:cNvPr>
            <p:cNvSpPr/>
            <p:nvPr/>
          </p:nvSpPr>
          <p:spPr>
            <a:xfrm>
              <a:off x="3129472" y="2420212"/>
              <a:ext cx="72000" cy="7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cxnSp>
          <p:nvCxnSpPr>
            <p:cNvPr id="24" name="Straight Connector 42">
              <a:extLst>
                <a:ext uri="{FF2B5EF4-FFF2-40B4-BE49-F238E27FC236}">
                  <a16:creationId xmlns:a16="http://schemas.microsoft.com/office/drawing/2014/main" id="{F6CC518A-19E4-400F-9024-F394A252843F}"/>
                </a:ext>
              </a:extLst>
            </p:cNvPr>
            <p:cNvCxnSpPr/>
            <p:nvPr/>
          </p:nvCxnSpPr>
          <p:spPr>
            <a:xfrm>
              <a:off x="3161026" y="2336969"/>
              <a:ext cx="0" cy="25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Arrow: Right 43">
            <a:extLst>
              <a:ext uri="{FF2B5EF4-FFF2-40B4-BE49-F238E27FC236}">
                <a16:creationId xmlns:a16="http://schemas.microsoft.com/office/drawing/2014/main" id="{8B38143C-98E5-4096-8928-1D564B116602}"/>
              </a:ext>
            </a:extLst>
          </p:cNvPr>
          <p:cNvSpPr/>
          <p:nvPr/>
        </p:nvSpPr>
        <p:spPr>
          <a:xfrm>
            <a:off x="1915324" y="4660773"/>
            <a:ext cx="7783849" cy="972000"/>
          </a:xfrm>
          <a:prstGeom prst="rightArrow">
            <a:avLst>
              <a:gd name="adj1" fmla="val 68091"/>
              <a:gd name="adj2" fmla="val 50000"/>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endParaRPr lang="en-GB" sz="1200" b="1" i="0" u="none" strike="noStrike" baseline="0">
              <a:solidFill>
                <a:srgbClr val="000000"/>
              </a:solidFill>
              <a:latin typeface="Arial" panose="020B0604020202020204" pitchFamily="34" charset="0"/>
              <a:cs typeface="Arial" panose="020B0604020202020204" pitchFamily="34" charset="0"/>
            </a:endParaRPr>
          </a:p>
        </p:txBody>
      </p:sp>
      <p:sp>
        <p:nvSpPr>
          <p:cNvPr id="26" name="TextBox 44">
            <a:extLst>
              <a:ext uri="{FF2B5EF4-FFF2-40B4-BE49-F238E27FC236}">
                <a16:creationId xmlns:a16="http://schemas.microsoft.com/office/drawing/2014/main" id="{CBD9C866-B5E6-4526-8609-319D8EEDCEE9}"/>
              </a:ext>
            </a:extLst>
          </p:cNvPr>
          <p:cNvSpPr txBox="1"/>
          <p:nvPr/>
        </p:nvSpPr>
        <p:spPr>
          <a:xfrm>
            <a:off x="2093780" y="4812310"/>
            <a:ext cx="7200294" cy="600164"/>
          </a:xfrm>
          <a:prstGeom prst="rect">
            <a:avLst/>
          </a:prstGeom>
          <a:noFill/>
        </p:spPr>
        <p:txBody>
          <a:bodyPr wrap="square">
            <a:spAutoFit/>
          </a:bodyPr>
          <a:lstStyle/>
          <a:p>
            <a:r>
              <a:rPr lang="en-US" sz="1100" b="1" i="0" u="sng" strike="noStrike" baseline="0" dirty="0">
                <a:solidFill>
                  <a:srgbClr val="000000"/>
                </a:solidFill>
                <a:latin typeface="Arial" panose="020B0604020202020204" pitchFamily="34" charset="0"/>
                <a:cs typeface="Arial" panose="020B0604020202020204" pitchFamily="34" charset="0"/>
              </a:rPr>
              <a:t>Formal IP asset creation</a:t>
            </a:r>
            <a:endParaRPr lang="en-US" sz="1100" b="1" u="sng" dirty="0">
              <a:solidFill>
                <a:srgbClr val="000000"/>
              </a:solidFill>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Developing and filing of formal IP assets to increase overall business value and obtain negotiation assets, willingness to license but no active out-licensing as no one actively requires it, also no monitoring for infringement</a:t>
            </a:r>
          </a:p>
        </p:txBody>
      </p:sp>
      <p:sp>
        <p:nvSpPr>
          <p:cNvPr id="27" name="TextBox 46">
            <a:extLst>
              <a:ext uri="{FF2B5EF4-FFF2-40B4-BE49-F238E27FC236}">
                <a16:creationId xmlns:a16="http://schemas.microsoft.com/office/drawing/2014/main" id="{DC2FB8BA-5A67-4F22-BD8E-3ACC2E869C4D}"/>
              </a:ext>
            </a:extLst>
          </p:cNvPr>
          <p:cNvSpPr txBox="1"/>
          <p:nvPr/>
        </p:nvSpPr>
        <p:spPr>
          <a:xfrm>
            <a:off x="4952126" y="2592895"/>
            <a:ext cx="1031967" cy="261610"/>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2015</a:t>
            </a:r>
            <a:endParaRPr lang="en-GB" sz="1100" b="1" dirty="0">
              <a:latin typeface="Arial" panose="020B0604020202020204" pitchFamily="34" charset="0"/>
              <a:cs typeface="Arial" panose="020B0604020202020204" pitchFamily="34" charset="0"/>
            </a:endParaRPr>
          </a:p>
        </p:txBody>
      </p:sp>
      <p:grpSp>
        <p:nvGrpSpPr>
          <p:cNvPr id="28" name="Group 47">
            <a:extLst>
              <a:ext uri="{FF2B5EF4-FFF2-40B4-BE49-F238E27FC236}">
                <a16:creationId xmlns:a16="http://schemas.microsoft.com/office/drawing/2014/main" id="{798F78C3-BC50-4F36-8287-485A95998AFB}"/>
              </a:ext>
            </a:extLst>
          </p:cNvPr>
          <p:cNvGrpSpPr/>
          <p:nvPr/>
        </p:nvGrpSpPr>
        <p:grpSpPr>
          <a:xfrm>
            <a:off x="2670915" y="2869702"/>
            <a:ext cx="72000" cy="252000"/>
            <a:chOff x="3129472" y="2336969"/>
            <a:chExt cx="72000" cy="252000"/>
          </a:xfrm>
        </p:grpSpPr>
        <p:sp>
          <p:nvSpPr>
            <p:cNvPr id="29" name="Oval 48">
              <a:extLst>
                <a:ext uri="{FF2B5EF4-FFF2-40B4-BE49-F238E27FC236}">
                  <a16:creationId xmlns:a16="http://schemas.microsoft.com/office/drawing/2014/main" id="{D183A755-CCCF-4321-88BF-B24A57D82BED}"/>
                </a:ext>
              </a:extLst>
            </p:cNvPr>
            <p:cNvSpPr/>
            <p:nvPr/>
          </p:nvSpPr>
          <p:spPr>
            <a:xfrm>
              <a:off x="3129472" y="2420212"/>
              <a:ext cx="72000" cy="7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cxnSp>
          <p:nvCxnSpPr>
            <p:cNvPr id="30" name="Straight Connector 49">
              <a:extLst>
                <a:ext uri="{FF2B5EF4-FFF2-40B4-BE49-F238E27FC236}">
                  <a16:creationId xmlns:a16="http://schemas.microsoft.com/office/drawing/2014/main" id="{EF37E505-7754-41F6-802C-BFF858941986}"/>
                </a:ext>
              </a:extLst>
            </p:cNvPr>
            <p:cNvCxnSpPr/>
            <p:nvPr/>
          </p:nvCxnSpPr>
          <p:spPr>
            <a:xfrm>
              <a:off x="3157398" y="2336969"/>
              <a:ext cx="0" cy="25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TextBox 50">
            <a:extLst>
              <a:ext uri="{FF2B5EF4-FFF2-40B4-BE49-F238E27FC236}">
                <a16:creationId xmlns:a16="http://schemas.microsoft.com/office/drawing/2014/main" id="{8A2DEDBE-5C48-4570-97F2-1B4B1CD87540}"/>
              </a:ext>
            </a:extLst>
          </p:cNvPr>
          <p:cNvSpPr txBox="1"/>
          <p:nvPr/>
        </p:nvSpPr>
        <p:spPr>
          <a:xfrm>
            <a:off x="1995584" y="3135141"/>
            <a:ext cx="1059130" cy="430887"/>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First product launch</a:t>
            </a:r>
            <a:endParaRPr lang="en-GB" sz="1100" b="1" dirty="0">
              <a:latin typeface="Arial" panose="020B0604020202020204" pitchFamily="34" charset="0"/>
              <a:cs typeface="Arial" panose="020B0604020202020204" pitchFamily="34" charset="0"/>
            </a:endParaRPr>
          </a:p>
        </p:txBody>
      </p:sp>
      <p:sp>
        <p:nvSpPr>
          <p:cNvPr id="34" name="Arrow: Right 54">
            <a:extLst>
              <a:ext uri="{FF2B5EF4-FFF2-40B4-BE49-F238E27FC236}">
                <a16:creationId xmlns:a16="http://schemas.microsoft.com/office/drawing/2014/main" id="{38796DE6-AD4E-4A40-9D92-0142BD44521E}"/>
              </a:ext>
            </a:extLst>
          </p:cNvPr>
          <p:cNvSpPr/>
          <p:nvPr/>
        </p:nvSpPr>
        <p:spPr>
          <a:xfrm>
            <a:off x="1906383" y="5689249"/>
            <a:ext cx="7775556" cy="1067607"/>
          </a:xfrm>
          <a:prstGeom prst="rightArrow">
            <a:avLst>
              <a:gd name="adj1" fmla="val 68091"/>
              <a:gd name="adj2" fmla="val 50000"/>
            </a:avLst>
          </a:prstGeom>
          <a:solidFill>
            <a:srgbClr val="91B44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endParaRPr lang="en-GB" sz="1200" b="1" i="0" u="none" strike="noStrike" baseline="0">
              <a:solidFill>
                <a:srgbClr val="000000"/>
              </a:solidFill>
              <a:latin typeface="Arial" panose="020B0604020202020204" pitchFamily="34" charset="0"/>
              <a:cs typeface="Arial" panose="020B0604020202020204" pitchFamily="34" charset="0"/>
            </a:endParaRPr>
          </a:p>
        </p:txBody>
      </p:sp>
      <p:sp>
        <p:nvSpPr>
          <p:cNvPr id="35" name="TextBox 55">
            <a:extLst>
              <a:ext uri="{FF2B5EF4-FFF2-40B4-BE49-F238E27FC236}">
                <a16:creationId xmlns:a16="http://schemas.microsoft.com/office/drawing/2014/main" id="{13CA8E27-8CB9-44D6-AB9C-6468820E4ADC}"/>
              </a:ext>
            </a:extLst>
          </p:cNvPr>
          <p:cNvSpPr txBox="1"/>
          <p:nvPr/>
        </p:nvSpPr>
        <p:spPr>
          <a:xfrm>
            <a:off x="1906383" y="5841559"/>
            <a:ext cx="1764208" cy="769441"/>
          </a:xfrm>
          <a:prstGeom prst="rect">
            <a:avLst/>
          </a:prstGeom>
          <a:noFill/>
        </p:spPr>
        <p:txBody>
          <a:bodyPr wrap="square">
            <a:spAutoFit/>
          </a:bodyPr>
          <a:lstStyle/>
          <a:p>
            <a:r>
              <a:rPr lang="en-US" sz="1100" b="1" i="0" u="sng" strike="noStrike" baseline="0" dirty="0">
                <a:solidFill>
                  <a:srgbClr val="000000"/>
                </a:solidFill>
                <a:latin typeface="Arial" panose="020B0604020202020204" pitchFamily="34" charset="0"/>
                <a:cs typeface="Arial" panose="020B0604020202020204" pitchFamily="34" charset="0"/>
              </a:rPr>
              <a:t>Open IP Model</a:t>
            </a:r>
            <a:endParaRPr lang="en-US" sz="1100" b="1" u="sng" dirty="0">
              <a:solidFill>
                <a:srgbClr val="000000"/>
              </a:solidFill>
              <a:latin typeface="Arial" panose="020B0604020202020204" pitchFamily="34" charset="0"/>
              <a:cs typeface="Arial" panose="020B0604020202020204" pitchFamily="34" charset="0"/>
            </a:endParaRPr>
          </a:p>
          <a:p>
            <a:r>
              <a:rPr lang="en-GB" sz="1100" dirty="0">
                <a:latin typeface="Arial" panose="020B0604020202020204" pitchFamily="34" charset="0"/>
                <a:cs typeface="Arial" panose="020B0604020202020204" pitchFamily="34" charset="0"/>
              </a:rPr>
              <a:t>Open source software (OSS) to address a specific customer base.</a:t>
            </a:r>
          </a:p>
        </p:txBody>
      </p:sp>
      <p:sp>
        <p:nvSpPr>
          <p:cNvPr id="41" name="TextBox 62">
            <a:extLst>
              <a:ext uri="{FF2B5EF4-FFF2-40B4-BE49-F238E27FC236}">
                <a16:creationId xmlns:a16="http://schemas.microsoft.com/office/drawing/2014/main" id="{6CD288D4-9B86-46B1-B1B5-BBE544941D69}"/>
              </a:ext>
            </a:extLst>
          </p:cNvPr>
          <p:cNvSpPr txBox="1"/>
          <p:nvPr/>
        </p:nvSpPr>
        <p:spPr>
          <a:xfrm>
            <a:off x="9821770" y="3563292"/>
            <a:ext cx="1650300" cy="1015663"/>
          </a:xfrm>
          <a:prstGeom prst="rect">
            <a:avLst/>
          </a:prstGeom>
          <a:noFill/>
        </p:spPr>
        <p:txBody>
          <a:bodyPr wrap="square">
            <a:spAutoFit/>
          </a:bodyPr>
          <a:lstStyle/>
          <a:p>
            <a:r>
              <a:rPr lang="en-US" sz="1000" b="1" dirty="0">
                <a:solidFill>
                  <a:srgbClr val="000000"/>
                </a:solidFill>
                <a:latin typeface="Arial" panose="020B0604020202020204" pitchFamily="34" charset="0"/>
                <a:cs typeface="Arial" panose="020B0604020202020204" pitchFamily="34" charset="0"/>
              </a:rPr>
              <a:t>Aiming to create change in supply chain</a:t>
            </a:r>
          </a:p>
          <a:p>
            <a:r>
              <a:rPr lang="en-US" sz="1000" dirty="0">
                <a:solidFill>
                  <a:srgbClr val="000000"/>
                </a:solidFill>
                <a:latin typeface="Arial" panose="020B0604020202020204" pitchFamily="34" charset="0"/>
                <a:cs typeface="Arial" panose="020B0604020202020204" pitchFamily="34" charset="0"/>
              </a:rPr>
              <a:t>Successfully increasing the numbers of traceable and fairly sourced ingredients</a:t>
            </a:r>
          </a:p>
        </p:txBody>
      </p:sp>
      <p:grpSp>
        <p:nvGrpSpPr>
          <p:cNvPr id="44" name="Group 65">
            <a:extLst>
              <a:ext uri="{FF2B5EF4-FFF2-40B4-BE49-F238E27FC236}">
                <a16:creationId xmlns:a16="http://schemas.microsoft.com/office/drawing/2014/main" id="{834B5F42-E63A-464A-BF09-42AABD93E242}"/>
              </a:ext>
            </a:extLst>
          </p:cNvPr>
          <p:cNvGrpSpPr/>
          <p:nvPr/>
        </p:nvGrpSpPr>
        <p:grpSpPr>
          <a:xfrm>
            <a:off x="8912915" y="2865505"/>
            <a:ext cx="72000" cy="252000"/>
            <a:chOff x="3129472" y="2336969"/>
            <a:chExt cx="72000" cy="252000"/>
          </a:xfrm>
        </p:grpSpPr>
        <p:sp>
          <p:nvSpPr>
            <p:cNvPr id="45" name="Oval 66">
              <a:extLst>
                <a:ext uri="{FF2B5EF4-FFF2-40B4-BE49-F238E27FC236}">
                  <a16:creationId xmlns:a16="http://schemas.microsoft.com/office/drawing/2014/main" id="{B8D126C1-F669-4FF0-959D-4A8CE6BC1298}"/>
                </a:ext>
              </a:extLst>
            </p:cNvPr>
            <p:cNvSpPr/>
            <p:nvPr/>
          </p:nvSpPr>
          <p:spPr>
            <a:xfrm>
              <a:off x="3129472" y="2420212"/>
              <a:ext cx="72000" cy="7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cxnSp>
          <p:nvCxnSpPr>
            <p:cNvPr id="46" name="Straight Connector 67">
              <a:extLst>
                <a:ext uri="{FF2B5EF4-FFF2-40B4-BE49-F238E27FC236}">
                  <a16:creationId xmlns:a16="http://schemas.microsoft.com/office/drawing/2014/main" id="{73129BE4-6F12-4757-8183-67C08AE207E4}"/>
                </a:ext>
              </a:extLst>
            </p:cNvPr>
            <p:cNvCxnSpPr/>
            <p:nvPr/>
          </p:nvCxnSpPr>
          <p:spPr>
            <a:xfrm>
              <a:off x="3161026" y="2336969"/>
              <a:ext cx="0" cy="25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TextBox 68">
            <a:extLst>
              <a:ext uri="{FF2B5EF4-FFF2-40B4-BE49-F238E27FC236}">
                <a16:creationId xmlns:a16="http://schemas.microsoft.com/office/drawing/2014/main" id="{22474B72-DAD1-47FF-AB4D-B484BF54F31C}"/>
              </a:ext>
            </a:extLst>
          </p:cNvPr>
          <p:cNvSpPr txBox="1"/>
          <p:nvPr/>
        </p:nvSpPr>
        <p:spPr>
          <a:xfrm>
            <a:off x="8688773" y="2639051"/>
            <a:ext cx="568037" cy="261610"/>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2020</a:t>
            </a:r>
            <a:endParaRPr lang="en-GB" sz="1100" b="1" dirty="0">
              <a:latin typeface="Arial" panose="020B0604020202020204" pitchFamily="34" charset="0"/>
              <a:cs typeface="Arial" panose="020B0604020202020204" pitchFamily="34" charset="0"/>
            </a:endParaRPr>
          </a:p>
        </p:txBody>
      </p:sp>
      <p:sp>
        <p:nvSpPr>
          <p:cNvPr id="48" name="TextBox 69">
            <a:extLst>
              <a:ext uri="{FF2B5EF4-FFF2-40B4-BE49-F238E27FC236}">
                <a16:creationId xmlns:a16="http://schemas.microsoft.com/office/drawing/2014/main" id="{500BFC22-A7AC-4497-B3F5-5A038DE866F0}"/>
              </a:ext>
            </a:extLst>
          </p:cNvPr>
          <p:cNvSpPr txBox="1"/>
          <p:nvPr/>
        </p:nvSpPr>
        <p:spPr>
          <a:xfrm>
            <a:off x="8808496" y="3108817"/>
            <a:ext cx="1190366" cy="430887"/>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Recent developments</a:t>
            </a:r>
            <a:endParaRPr lang="en-GB" sz="1100" b="1" dirty="0">
              <a:latin typeface="Arial" panose="020B0604020202020204" pitchFamily="34" charset="0"/>
              <a:cs typeface="Arial" panose="020B0604020202020204" pitchFamily="34" charset="0"/>
            </a:endParaRPr>
          </a:p>
        </p:txBody>
      </p:sp>
      <p:sp>
        <p:nvSpPr>
          <p:cNvPr id="52" name="TextBox 75">
            <a:extLst>
              <a:ext uri="{FF2B5EF4-FFF2-40B4-BE49-F238E27FC236}">
                <a16:creationId xmlns:a16="http://schemas.microsoft.com/office/drawing/2014/main" id="{0471ECA5-0FFA-4AFB-8905-1A4C4199DC1B}"/>
              </a:ext>
            </a:extLst>
          </p:cNvPr>
          <p:cNvSpPr txBox="1"/>
          <p:nvPr/>
        </p:nvSpPr>
        <p:spPr>
          <a:xfrm>
            <a:off x="847879" y="6886865"/>
            <a:ext cx="4413669" cy="1015663"/>
          </a:xfrm>
          <a:prstGeom prst="rect">
            <a:avLst/>
          </a:prstGeom>
          <a:noFill/>
        </p:spPr>
        <p:txBody>
          <a:bodyPr wrap="square">
            <a:spAutoFit/>
          </a:bodyPr>
          <a:lstStyle/>
          <a:p>
            <a:r>
              <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Severe environmental impact of consumer products in the field, no sustainable alternatives available, sourcing of ingredients in low income countries mainly from informal labour</a:t>
            </a:r>
            <a:r>
              <a:rPr lang="en-GB" sz="1200" dirty="0">
                <a:solidFill>
                  <a:srgbClr val="000000"/>
                </a:solidFill>
                <a:latin typeface="Arial" panose="020B0604020202020204" pitchFamily="34" charset="0"/>
                <a:ea typeface="Calibri" panose="020F0502020204030204" pitchFamily="34" charset="0"/>
                <a:cs typeface="Arial" panose="020B0604020202020204" pitchFamily="34" charset="0"/>
              </a:rPr>
              <a:t> practices with low or none environmental and occupational health and safety standards.</a:t>
            </a:r>
            <a:r>
              <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US" sz="1200" b="1" i="0" u="none" strike="noStrike" baseline="0" dirty="0">
              <a:solidFill>
                <a:srgbClr val="000000"/>
              </a:solidFill>
              <a:latin typeface="Arial" panose="020B0604020202020204" pitchFamily="34" charset="0"/>
              <a:cs typeface="Arial" panose="020B0604020202020204" pitchFamily="34" charset="0"/>
            </a:endParaRPr>
          </a:p>
        </p:txBody>
      </p:sp>
      <p:sp>
        <p:nvSpPr>
          <p:cNvPr id="56" name="TextBox 60">
            <a:extLst>
              <a:ext uri="{FF2B5EF4-FFF2-40B4-BE49-F238E27FC236}">
                <a16:creationId xmlns:a16="http://schemas.microsoft.com/office/drawing/2014/main" id="{5B6FF897-2544-4753-ACDF-3844FE220C25}"/>
              </a:ext>
            </a:extLst>
          </p:cNvPr>
          <p:cNvSpPr txBox="1"/>
          <p:nvPr/>
        </p:nvSpPr>
        <p:spPr>
          <a:xfrm>
            <a:off x="817322" y="4384796"/>
            <a:ext cx="1313872" cy="400110"/>
          </a:xfrm>
          <a:prstGeom prst="rect">
            <a:avLst/>
          </a:prstGeom>
          <a:noFill/>
        </p:spPr>
        <p:txBody>
          <a:bodyPr wrap="square">
            <a:spAutoFit/>
          </a:bodyPr>
          <a:lstStyle/>
          <a:p>
            <a:r>
              <a:rPr lang="en-GB" sz="1000" dirty="0">
                <a:latin typeface="Arial" panose="020B0604020202020204" pitchFamily="34" charset="0"/>
                <a:cs typeface="Arial" panose="020B0604020202020204" pitchFamily="34" charset="0"/>
              </a:rPr>
              <a:t>Source: Own creation</a:t>
            </a:r>
          </a:p>
        </p:txBody>
      </p:sp>
      <p:sp>
        <p:nvSpPr>
          <p:cNvPr id="113" name="TextBox 35">
            <a:extLst>
              <a:ext uri="{FF2B5EF4-FFF2-40B4-BE49-F238E27FC236}">
                <a16:creationId xmlns:a16="http://schemas.microsoft.com/office/drawing/2014/main" id="{4C18883B-6F13-4266-9BEC-E323C8ADBBBA}"/>
              </a:ext>
            </a:extLst>
          </p:cNvPr>
          <p:cNvSpPr txBox="1"/>
          <p:nvPr/>
        </p:nvSpPr>
        <p:spPr>
          <a:xfrm>
            <a:off x="2093780" y="2349018"/>
            <a:ext cx="1183547" cy="600164"/>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First trademarks registered</a:t>
            </a:r>
            <a:endParaRPr lang="en-GB" sz="1100" b="1" dirty="0">
              <a:latin typeface="Arial" panose="020B0604020202020204" pitchFamily="34" charset="0"/>
              <a:cs typeface="Arial" panose="020B0604020202020204" pitchFamily="34" charset="0"/>
            </a:endParaRPr>
          </a:p>
        </p:txBody>
      </p:sp>
      <p:sp>
        <p:nvSpPr>
          <p:cNvPr id="49" name="TextBox 55">
            <a:extLst>
              <a:ext uri="{FF2B5EF4-FFF2-40B4-BE49-F238E27FC236}">
                <a16:creationId xmlns:a16="http://schemas.microsoft.com/office/drawing/2014/main" id="{13CA8E27-8CB9-44D6-AB9C-6468820E4ADC}"/>
              </a:ext>
            </a:extLst>
          </p:cNvPr>
          <p:cNvSpPr txBox="1"/>
          <p:nvPr/>
        </p:nvSpPr>
        <p:spPr>
          <a:xfrm>
            <a:off x="3827730" y="5853336"/>
            <a:ext cx="3268765" cy="769441"/>
          </a:xfrm>
          <a:prstGeom prst="rect">
            <a:avLst/>
          </a:prstGeom>
          <a:noFill/>
        </p:spPr>
        <p:txBody>
          <a:bodyPr wrap="square">
            <a:spAutoFit/>
          </a:bodyPr>
          <a:lstStyle/>
          <a:p>
            <a:r>
              <a:rPr lang="en-US" sz="1100" b="1" i="0" u="sng" strike="noStrike" baseline="0" dirty="0">
                <a:solidFill>
                  <a:srgbClr val="000000"/>
                </a:solidFill>
                <a:latin typeface="Arial" panose="020B0604020202020204" pitchFamily="34" charset="0"/>
                <a:cs typeface="Arial" panose="020B0604020202020204" pitchFamily="34" charset="0"/>
              </a:rPr>
              <a:t>Selective Licensing IP Model</a:t>
            </a:r>
            <a:endParaRPr lang="en-US" sz="1100" b="1" u="sng" dirty="0">
              <a:solidFill>
                <a:srgbClr val="000000"/>
              </a:solidFill>
              <a:latin typeface="Arial" panose="020B0604020202020204" pitchFamily="34" charset="0"/>
              <a:cs typeface="Arial" panose="020B0604020202020204" pitchFamily="34" charset="0"/>
            </a:endParaRPr>
          </a:p>
          <a:p>
            <a:r>
              <a:rPr lang="en-GB" sz="1100" dirty="0">
                <a:latin typeface="Arial" panose="020B0604020202020204" pitchFamily="34" charset="0"/>
                <a:cs typeface="Arial" panose="020B0604020202020204" pitchFamily="34" charset="0"/>
              </a:rPr>
              <a:t>Complying with OSS but no active development as OSS is not compatible with hardware updates in high-speed tech development fields.</a:t>
            </a:r>
          </a:p>
        </p:txBody>
      </p:sp>
      <p:sp>
        <p:nvSpPr>
          <p:cNvPr id="50" name="TextBox 55">
            <a:extLst>
              <a:ext uri="{FF2B5EF4-FFF2-40B4-BE49-F238E27FC236}">
                <a16:creationId xmlns:a16="http://schemas.microsoft.com/office/drawing/2014/main" id="{13CA8E27-8CB9-44D6-AB9C-6468820E4ADC}"/>
              </a:ext>
            </a:extLst>
          </p:cNvPr>
          <p:cNvSpPr txBox="1"/>
          <p:nvPr/>
        </p:nvSpPr>
        <p:spPr>
          <a:xfrm>
            <a:off x="7172634" y="5864353"/>
            <a:ext cx="2301872" cy="769441"/>
          </a:xfrm>
          <a:prstGeom prst="rect">
            <a:avLst/>
          </a:prstGeom>
          <a:noFill/>
        </p:spPr>
        <p:txBody>
          <a:bodyPr wrap="square">
            <a:spAutoFit/>
          </a:bodyPr>
          <a:lstStyle/>
          <a:p>
            <a:r>
              <a:rPr lang="en-US" sz="1100" b="1" i="0" u="sng" strike="noStrike" baseline="0" dirty="0">
                <a:solidFill>
                  <a:srgbClr val="000000"/>
                </a:solidFill>
                <a:latin typeface="Arial" panose="020B0604020202020204" pitchFamily="34" charset="0"/>
                <a:cs typeface="Arial" panose="020B0604020202020204" pitchFamily="34" charset="0"/>
              </a:rPr>
              <a:t>Open Decision: Diversification – </a:t>
            </a:r>
            <a:r>
              <a:rPr lang="en-US" sz="1100" dirty="0">
                <a:latin typeface="Arial" panose="020B0604020202020204" pitchFamily="34" charset="0"/>
                <a:cs typeface="Arial" panose="020B0604020202020204" pitchFamily="34" charset="0"/>
              </a:rPr>
              <a:t>Open IP Model for one product variation and selective licensing for the other?</a:t>
            </a:r>
          </a:p>
        </p:txBody>
      </p:sp>
      <p:sp>
        <p:nvSpPr>
          <p:cNvPr id="51" name="TextBox 22">
            <a:extLst>
              <a:ext uri="{FF2B5EF4-FFF2-40B4-BE49-F238E27FC236}">
                <a16:creationId xmlns:a16="http://schemas.microsoft.com/office/drawing/2014/main" id="{312FEF72-CE09-424E-A69D-D2A9D4A48D94}"/>
              </a:ext>
            </a:extLst>
          </p:cNvPr>
          <p:cNvSpPr txBox="1"/>
          <p:nvPr/>
        </p:nvSpPr>
        <p:spPr>
          <a:xfrm>
            <a:off x="312271" y="5823140"/>
            <a:ext cx="1594112" cy="400110"/>
          </a:xfrm>
          <a:prstGeom prst="rect">
            <a:avLst/>
          </a:prstGeom>
          <a:noFill/>
        </p:spPr>
        <p:txBody>
          <a:bodyPr wrap="square" rtlCol="0">
            <a:spAutoFit/>
          </a:bodyPr>
          <a:lstStyle/>
          <a:p>
            <a:pPr algn="r"/>
            <a:r>
              <a:rPr lang="en-US" sz="1000" b="1" dirty="0">
                <a:latin typeface="Arial" panose="020B0604020202020204" pitchFamily="34" charset="0"/>
                <a:cs typeface="Arial" panose="020B0604020202020204" pitchFamily="34" charset="0"/>
              </a:rPr>
              <a:t>Value Creation: Product Software</a:t>
            </a:r>
            <a:endParaRPr lang="en-GB" sz="1000" dirty="0">
              <a:latin typeface="Arial" panose="020B0604020202020204" pitchFamily="34" charset="0"/>
              <a:cs typeface="Arial" panose="020B0604020202020204" pitchFamily="34" charset="0"/>
            </a:endParaRPr>
          </a:p>
        </p:txBody>
      </p:sp>
      <p:cxnSp>
        <p:nvCxnSpPr>
          <p:cNvPr id="3" name="Gerade Verbindung mit Pfeil 2"/>
          <p:cNvCxnSpPr/>
          <p:nvPr/>
        </p:nvCxnSpPr>
        <p:spPr>
          <a:xfrm>
            <a:off x="3450787" y="5968026"/>
            <a:ext cx="376943"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a:off x="6807236" y="5968026"/>
            <a:ext cx="376943"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0">
            <a:extLst>
              <a:ext uri="{FF2B5EF4-FFF2-40B4-BE49-F238E27FC236}">
                <a16:creationId xmlns:a16="http://schemas.microsoft.com/office/drawing/2014/main" id="{8A2DEDBE-5C48-4570-97F2-1B4B1CD87540}"/>
              </a:ext>
            </a:extLst>
          </p:cNvPr>
          <p:cNvSpPr txBox="1"/>
          <p:nvPr/>
        </p:nvSpPr>
        <p:spPr>
          <a:xfrm>
            <a:off x="5752610" y="3110337"/>
            <a:ext cx="1420025" cy="430887"/>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Second product launch</a:t>
            </a:r>
            <a:endParaRPr lang="en-GB" sz="1100" b="1" dirty="0">
              <a:latin typeface="Arial" panose="020B0604020202020204" pitchFamily="34" charset="0"/>
              <a:cs typeface="Arial" panose="020B0604020202020204" pitchFamily="34" charset="0"/>
            </a:endParaRPr>
          </a:p>
        </p:txBody>
      </p:sp>
      <p:grpSp>
        <p:nvGrpSpPr>
          <p:cNvPr id="55" name="Group 6">
            <a:extLst>
              <a:ext uri="{FF2B5EF4-FFF2-40B4-BE49-F238E27FC236}">
                <a16:creationId xmlns:a16="http://schemas.microsoft.com/office/drawing/2014/main" id="{A32F9CCD-D7AB-4FD9-937A-92D4B9AC8AF0}"/>
              </a:ext>
            </a:extLst>
          </p:cNvPr>
          <p:cNvGrpSpPr/>
          <p:nvPr/>
        </p:nvGrpSpPr>
        <p:grpSpPr>
          <a:xfrm>
            <a:off x="6373546" y="2875039"/>
            <a:ext cx="72000" cy="252000"/>
            <a:chOff x="3129472" y="2336969"/>
            <a:chExt cx="72000" cy="252000"/>
          </a:xfrm>
        </p:grpSpPr>
        <p:sp>
          <p:nvSpPr>
            <p:cNvPr id="57" name="Oval 4">
              <a:extLst>
                <a:ext uri="{FF2B5EF4-FFF2-40B4-BE49-F238E27FC236}">
                  <a16:creationId xmlns:a16="http://schemas.microsoft.com/office/drawing/2014/main" id="{103AA81B-DBBD-4AC0-89DF-5EEE62B07740}"/>
                </a:ext>
              </a:extLst>
            </p:cNvPr>
            <p:cNvSpPr/>
            <p:nvPr/>
          </p:nvSpPr>
          <p:spPr>
            <a:xfrm>
              <a:off x="3129472" y="2420212"/>
              <a:ext cx="72000" cy="7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cxnSp>
          <p:nvCxnSpPr>
            <p:cNvPr id="58" name="Straight Connector 37">
              <a:extLst>
                <a:ext uri="{FF2B5EF4-FFF2-40B4-BE49-F238E27FC236}">
                  <a16:creationId xmlns:a16="http://schemas.microsoft.com/office/drawing/2014/main" id="{7E915B6C-B46E-4722-A488-6F60EF0B72FA}"/>
                </a:ext>
              </a:extLst>
            </p:cNvPr>
            <p:cNvCxnSpPr/>
            <p:nvPr/>
          </p:nvCxnSpPr>
          <p:spPr>
            <a:xfrm>
              <a:off x="3157398" y="2336969"/>
              <a:ext cx="0" cy="25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TextBox 50">
            <a:extLst>
              <a:ext uri="{FF2B5EF4-FFF2-40B4-BE49-F238E27FC236}">
                <a16:creationId xmlns:a16="http://schemas.microsoft.com/office/drawing/2014/main" id="{8A2DEDBE-5C48-4570-97F2-1B4B1CD87540}"/>
              </a:ext>
            </a:extLst>
          </p:cNvPr>
          <p:cNvSpPr txBox="1"/>
          <p:nvPr/>
        </p:nvSpPr>
        <p:spPr>
          <a:xfrm>
            <a:off x="7458391" y="3097482"/>
            <a:ext cx="1420025" cy="430887"/>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Third product launch</a:t>
            </a:r>
            <a:endParaRPr lang="en-GB" sz="1100" b="1" dirty="0">
              <a:latin typeface="Arial" panose="020B0604020202020204" pitchFamily="34" charset="0"/>
              <a:cs typeface="Arial" panose="020B0604020202020204" pitchFamily="34" charset="0"/>
            </a:endParaRPr>
          </a:p>
        </p:txBody>
      </p:sp>
      <p:grpSp>
        <p:nvGrpSpPr>
          <p:cNvPr id="60" name="Group 6">
            <a:extLst>
              <a:ext uri="{FF2B5EF4-FFF2-40B4-BE49-F238E27FC236}">
                <a16:creationId xmlns:a16="http://schemas.microsoft.com/office/drawing/2014/main" id="{A32F9CCD-D7AB-4FD9-937A-92D4B9AC8AF0}"/>
              </a:ext>
            </a:extLst>
          </p:cNvPr>
          <p:cNvGrpSpPr/>
          <p:nvPr/>
        </p:nvGrpSpPr>
        <p:grpSpPr>
          <a:xfrm>
            <a:off x="8079327" y="2862184"/>
            <a:ext cx="72000" cy="252000"/>
            <a:chOff x="3129472" y="2336969"/>
            <a:chExt cx="72000" cy="252000"/>
          </a:xfrm>
        </p:grpSpPr>
        <p:sp>
          <p:nvSpPr>
            <p:cNvPr id="61" name="Oval 4">
              <a:extLst>
                <a:ext uri="{FF2B5EF4-FFF2-40B4-BE49-F238E27FC236}">
                  <a16:creationId xmlns:a16="http://schemas.microsoft.com/office/drawing/2014/main" id="{103AA81B-DBBD-4AC0-89DF-5EEE62B07740}"/>
                </a:ext>
              </a:extLst>
            </p:cNvPr>
            <p:cNvSpPr/>
            <p:nvPr/>
          </p:nvSpPr>
          <p:spPr>
            <a:xfrm>
              <a:off x="3129472" y="2420212"/>
              <a:ext cx="72000" cy="7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cxnSp>
          <p:nvCxnSpPr>
            <p:cNvPr id="62" name="Straight Connector 37">
              <a:extLst>
                <a:ext uri="{FF2B5EF4-FFF2-40B4-BE49-F238E27FC236}">
                  <a16:creationId xmlns:a16="http://schemas.microsoft.com/office/drawing/2014/main" id="{7E915B6C-B46E-4722-A488-6F60EF0B72FA}"/>
                </a:ext>
              </a:extLst>
            </p:cNvPr>
            <p:cNvCxnSpPr/>
            <p:nvPr/>
          </p:nvCxnSpPr>
          <p:spPr>
            <a:xfrm>
              <a:off x="3157398" y="2336969"/>
              <a:ext cx="0" cy="25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6CD288D4-9B86-46B1-B1B5-BBE544941D69}"/>
              </a:ext>
            </a:extLst>
          </p:cNvPr>
          <p:cNvSpPr txBox="1"/>
          <p:nvPr/>
        </p:nvSpPr>
        <p:spPr>
          <a:xfrm>
            <a:off x="9813163" y="4617786"/>
            <a:ext cx="1650300" cy="1169551"/>
          </a:xfrm>
          <a:prstGeom prst="rect">
            <a:avLst/>
          </a:prstGeom>
          <a:noFill/>
        </p:spPr>
        <p:txBody>
          <a:bodyPr wrap="square">
            <a:spAutoFit/>
          </a:bodyPr>
          <a:lstStyle/>
          <a:p>
            <a:r>
              <a:rPr lang="en-US" sz="1000" b="1" dirty="0">
                <a:solidFill>
                  <a:srgbClr val="000000"/>
                </a:solidFill>
                <a:latin typeface="Arial" panose="020B0604020202020204" pitchFamily="34" charset="0"/>
                <a:cs typeface="Arial" panose="020B0604020202020204" pitchFamily="34" charset="0"/>
              </a:rPr>
              <a:t>Aiming to increase business value</a:t>
            </a:r>
          </a:p>
          <a:p>
            <a:r>
              <a:rPr lang="en-US" sz="1000" dirty="0">
                <a:solidFill>
                  <a:srgbClr val="000000"/>
                </a:solidFill>
                <a:latin typeface="Arial" panose="020B0604020202020204" pitchFamily="34" charset="0"/>
                <a:cs typeface="Arial" panose="020B0604020202020204" pitchFamily="34" charset="0"/>
              </a:rPr>
              <a:t>Social investors measure sustainability impact as key performance indicators, not financial performance</a:t>
            </a:r>
          </a:p>
        </p:txBody>
      </p:sp>
      <p:sp>
        <p:nvSpPr>
          <p:cNvPr id="64" name="TextBox 62">
            <a:extLst>
              <a:ext uri="{FF2B5EF4-FFF2-40B4-BE49-F238E27FC236}">
                <a16:creationId xmlns:a16="http://schemas.microsoft.com/office/drawing/2014/main" id="{6CD288D4-9B86-46B1-B1B5-BBE544941D69}"/>
              </a:ext>
            </a:extLst>
          </p:cNvPr>
          <p:cNvSpPr txBox="1"/>
          <p:nvPr/>
        </p:nvSpPr>
        <p:spPr>
          <a:xfrm>
            <a:off x="9813163" y="5826726"/>
            <a:ext cx="1650300" cy="707886"/>
          </a:xfrm>
          <a:prstGeom prst="rect">
            <a:avLst/>
          </a:prstGeom>
          <a:noFill/>
        </p:spPr>
        <p:txBody>
          <a:bodyPr wrap="square">
            <a:spAutoFit/>
          </a:bodyPr>
          <a:lstStyle/>
          <a:p>
            <a:r>
              <a:rPr lang="en-US" sz="1000" b="1" dirty="0">
                <a:solidFill>
                  <a:srgbClr val="000000"/>
                </a:solidFill>
                <a:latin typeface="Arial" panose="020B0604020202020204" pitchFamily="34" charset="0"/>
                <a:cs typeface="Arial" panose="020B0604020202020204" pitchFamily="34" charset="0"/>
              </a:rPr>
              <a:t>Aiming to bridge performance requirements for enabling longevity</a:t>
            </a:r>
            <a:endParaRPr lang="en-US" sz="1000" dirty="0">
              <a:solidFill>
                <a:srgbClr val="000000"/>
              </a:solidFill>
              <a:latin typeface="Arial" panose="020B0604020202020204" pitchFamily="34" charset="0"/>
              <a:cs typeface="Arial" panose="020B0604020202020204" pitchFamily="34" charset="0"/>
            </a:endParaRPr>
          </a:p>
        </p:txBody>
      </p:sp>
      <p:sp>
        <p:nvSpPr>
          <p:cNvPr id="65" name="TextBox 75">
            <a:extLst>
              <a:ext uri="{FF2B5EF4-FFF2-40B4-BE49-F238E27FC236}">
                <a16:creationId xmlns:a16="http://schemas.microsoft.com/office/drawing/2014/main" id="{0471ECA5-0FFA-4AFB-8905-1A4C4199DC1B}"/>
              </a:ext>
            </a:extLst>
          </p:cNvPr>
          <p:cNvSpPr txBox="1"/>
          <p:nvPr/>
        </p:nvSpPr>
        <p:spPr>
          <a:xfrm>
            <a:off x="6233251" y="6843489"/>
            <a:ext cx="4413669" cy="1015663"/>
          </a:xfrm>
          <a:prstGeom prst="rect">
            <a:avLst/>
          </a:prstGeom>
          <a:noFill/>
        </p:spPr>
        <p:txBody>
          <a:bodyPr wrap="square">
            <a:spAutoFit/>
          </a:bodyPr>
          <a:lstStyle/>
          <a:p>
            <a:r>
              <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Environmental impact of consumer products in the field provided by other major firms still high but through the demonstration of the case business that the impact can be lower, pressure increases to provide more sustainable </a:t>
            </a:r>
            <a:r>
              <a:rPr lang="en-GB"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producst</a:t>
            </a:r>
            <a:r>
              <a:rPr lang="en-GB"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endParaRPr lang="en-US" sz="1200" b="1" i="0" u="none" strike="noStrike" baseline="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26621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267347"/>
            <a:ext cx="12196827" cy="1048673"/>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200" b="1" dirty="0">
                <a:cs typeface="Calibri"/>
              </a:rPr>
              <a:t>Change Agent for Sustainable Value Chains </a:t>
            </a:r>
          </a:p>
          <a:p>
            <a:pPr marL="355600"/>
            <a:r>
              <a:rPr lang="en-US" sz="3200" b="1" dirty="0">
                <a:cs typeface="Calibri"/>
              </a:rPr>
              <a:t>and Products sustainability impact</a:t>
            </a:r>
            <a:endParaRPr lang="en-US" sz="3200" b="1" dirty="0"/>
          </a:p>
        </p:txBody>
      </p:sp>
      <p:pic>
        <p:nvPicPr>
          <p:cNvPr id="17" name="Graphic 16" descr="Users">
            <a:extLst>
              <a:ext uri="{FF2B5EF4-FFF2-40B4-BE49-F238E27FC236}">
                <a16:creationId xmlns:a16="http://schemas.microsoft.com/office/drawing/2014/main" id="{FFB732A6-5F9C-4301-91B2-B212C4FE491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9970" y="2591299"/>
            <a:ext cx="914400" cy="914400"/>
          </a:xfrm>
          <a:prstGeom prst="rect">
            <a:avLst/>
          </a:prstGeom>
        </p:spPr>
      </p:pic>
      <p:sp>
        <p:nvSpPr>
          <p:cNvPr id="18" name="Rectangle 17">
            <a:extLst>
              <a:ext uri="{FF2B5EF4-FFF2-40B4-BE49-F238E27FC236}">
                <a16:creationId xmlns:a16="http://schemas.microsoft.com/office/drawing/2014/main" id="{867EF869-74DD-4D7E-95BF-D9E4CD62A15B}"/>
              </a:ext>
            </a:extLst>
          </p:cNvPr>
          <p:cNvSpPr/>
          <p:nvPr/>
        </p:nvSpPr>
        <p:spPr>
          <a:xfrm>
            <a:off x="934945" y="2110152"/>
            <a:ext cx="1064451" cy="646331"/>
          </a:xfrm>
          <a:prstGeom prst="rect">
            <a:avLst/>
          </a:prstGeom>
        </p:spPr>
        <p:txBody>
          <a:bodyPr wrap="square">
            <a:spAutoFit/>
          </a:bodyPr>
          <a:lstStyle/>
          <a:p>
            <a:pPr algn="ctr"/>
            <a:r>
              <a:rPr lang="en-IN" b="1">
                <a:solidFill>
                  <a:srgbClr val="0070C0"/>
                </a:solidFill>
                <a:latin typeface="Arial" panose="020B0604020202020204" pitchFamily="34" charset="0"/>
                <a:cs typeface="Arial" panose="020B0604020202020204" pitchFamily="34" charset="0"/>
              </a:rPr>
              <a:t>Social</a:t>
            </a:r>
          </a:p>
          <a:p>
            <a:pPr algn="ctr"/>
            <a:r>
              <a:rPr lang="en-IN" b="1">
                <a:solidFill>
                  <a:srgbClr val="0070C0"/>
                </a:solidFill>
                <a:latin typeface="Arial" panose="020B0604020202020204" pitchFamily="34" charset="0"/>
                <a:cs typeface="Arial" panose="020B0604020202020204" pitchFamily="34" charset="0"/>
              </a:rPr>
              <a:t>Impact </a:t>
            </a:r>
          </a:p>
        </p:txBody>
      </p:sp>
      <p:sp>
        <p:nvSpPr>
          <p:cNvPr id="3" name="Rectangle 2">
            <a:extLst>
              <a:ext uri="{FF2B5EF4-FFF2-40B4-BE49-F238E27FC236}">
                <a16:creationId xmlns:a16="http://schemas.microsoft.com/office/drawing/2014/main" id="{4C2C1786-7BC8-4C85-B7AB-12B3F0E71158}"/>
              </a:ext>
            </a:extLst>
          </p:cNvPr>
          <p:cNvSpPr/>
          <p:nvPr/>
        </p:nvSpPr>
        <p:spPr>
          <a:xfrm>
            <a:off x="2383176" y="1748928"/>
            <a:ext cx="8686800" cy="188146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de-DE" dirty="0">
                <a:solidFill>
                  <a:schemeClr val="tx1"/>
                </a:solidFill>
                <a:latin typeface="Arial" panose="020B0604020202020204" pitchFamily="34" charset="0"/>
                <a:cs typeface="Arial" panose="020B0604020202020204" pitchFamily="34" charset="0"/>
              </a:rPr>
              <a:t>The </a:t>
            </a:r>
            <a:r>
              <a:rPr lang="de-DE" dirty="0" err="1">
                <a:solidFill>
                  <a:schemeClr val="tx1"/>
                </a:solidFill>
                <a:latin typeface="Arial" panose="020B0604020202020204" pitchFamily="34" charset="0"/>
                <a:cs typeface="Arial" panose="020B0604020202020204" pitchFamily="34" charset="0"/>
              </a:rPr>
              <a:t>builds</a:t>
            </a:r>
            <a:r>
              <a:rPr lang="de-DE" dirty="0">
                <a:solidFill>
                  <a:schemeClr val="tx1"/>
                </a:solidFill>
                <a:latin typeface="Arial" panose="020B0604020202020204" pitchFamily="34" charset="0"/>
                <a:cs typeface="Arial" panose="020B0604020202020204" pitchFamily="34" charset="0"/>
              </a:rPr>
              <a:t> strong </a:t>
            </a:r>
            <a:r>
              <a:rPr lang="de-DE" dirty="0" err="1">
                <a:solidFill>
                  <a:schemeClr val="tx1"/>
                </a:solidFill>
                <a:latin typeface="Arial" panose="020B0604020202020204" pitchFamily="34" charset="0"/>
                <a:cs typeface="Arial" panose="020B0604020202020204" pitchFamily="34" charset="0"/>
              </a:rPr>
              <a:t>partnerships</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for</a:t>
            </a:r>
            <a:r>
              <a:rPr lang="de-DE" dirty="0">
                <a:solidFill>
                  <a:schemeClr val="tx1"/>
                </a:solidFill>
                <a:latin typeface="Arial" panose="020B0604020202020204" pitchFamily="34" charset="0"/>
                <a:cs typeface="Arial" panose="020B0604020202020204" pitchFamily="34" charset="0"/>
              </a:rPr>
              <a:t> fair </a:t>
            </a:r>
            <a:r>
              <a:rPr lang="de-DE" dirty="0" err="1">
                <a:solidFill>
                  <a:schemeClr val="tx1"/>
                </a:solidFill>
                <a:latin typeface="Arial" panose="020B0604020202020204" pitchFamily="34" charset="0"/>
                <a:cs typeface="Arial" panose="020B0604020202020204" pitchFamily="34" charset="0"/>
              </a:rPr>
              <a:t>and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responsible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labor</a:t>
            </a:r>
            <a:r>
              <a:rPr lang="de-DE" dirty="0">
                <a:solidFill>
                  <a:schemeClr val="tx1"/>
                </a:solidFill>
                <a:latin typeface="Arial" panose="020B0604020202020204" pitchFamily="34" charset="0"/>
                <a:cs typeface="Arial" panose="020B0604020202020204" pitchFamily="34" charset="0"/>
              </a:rPr>
              <a:t> in </a:t>
            </a:r>
            <a:r>
              <a:rPr lang="de-DE" dirty="0" err="1">
                <a:solidFill>
                  <a:schemeClr val="tx1"/>
                </a:solidFill>
                <a:latin typeface="Arial" panose="020B0604020202020204" pitchFamily="34" charset="0"/>
                <a:cs typeface="Arial" panose="020B0604020202020204" pitchFamily="34" charset="0"/>
              </a:rPr>
              <a:t>low</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income</a:t>
            </a:r>
            <a:r>
              <a:rPr lang="de-DE" dirty="0">
                <a:solidFill>
                  <a:schemeClr val="tx1"/>
                </a:solidFill>
                <a:latin typeface="Arial" panose="020B0604020202020204" pitchFamily="34" charset="0"/>
                <a:cs typeface="Arial" panose="020B0604020202020204" pitchFamily="34" charset="0"/>
              </a:rPr>
              <a:t> countries</a:t>
            </a:r>
          </a:p>
          <a:p>
            <a:pPr marL="285750" indent="-285750">
              <a:buFont typeface="Arial" panose="020B0604020202020204" pitchFamily="34" charset="0"/>
              <a:buChar char="•"/>
            </a:pPr>
            <a:r>
              <a:rPr lang="de-DE" dirty="0" err="1">
                <a:solidFill>
                  <a:schemeClr val="tx1"/>
                </a:solidFill>
                <a:latin typeface="Arial" panose="020B0604020202020204" pitchFamily="34" charset="0"/>
                <a:cs typeface="Arial" panose="020B0604020202020204" pitchFamily="34" charset="0"/>
              </a:rPr>
              <a:t>Creation</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of</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work</a:t>
            </a:r>
            <a:r>
              <a:rPr lang="de-DE" dirty="0">
                <a:solidFill>
                  <a:schemeClr val="tx1"/>
                </a:solidFill>
                <a:latin typeface="Arial" panose="020B0604020202020204" pitchFamily="34" charset="0"/>
                <a:cs typeface="Arial" panose="020B0604020202020204" pitchFamily="34" charset="0"/>
              </a:rPr>
              <a:t> legal </a:t>
            </a:r>
            <a:r>
              <a:rPr lang="de-DE" dirty="0" err="1">
                <a:solidFill>
                  <a:schemeClr val="tx1"/>
                </a:solidFill>
                <a:latin typeface="Arial" panose="020B0604020202020204" pitchFamily="34" charset="0"/>
                <a:cs typeface="Arial" panose="020B0604020202020204" pitchFamily="34" charset="0"/>
              </a:rPr>
              <a:t>and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responsible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opportunities</a:t>
            </a:r>
            <a:r>
              <a:rPr lang="de-DE" dirty="0">
                <a:solidFill>
                  <a:schemeClr val="tx1"/>
                </a:solidFill>
                <a:latin typeface="Arial" panose="020B0604020202020204" pitchFamily="34" charset="0"/>
                <a:cs typeface="Arial" panose="020B0604020202020204" pitchFamily="34" charset="0"/>
              </a:rPr>
              <a:t> in </a:t>
            </a:r>
            <a:r>
              <a:rPr lang="de-DE" dirty="0" err="1">
                <a:solidFill>
                  <a:schemeClr val="tx1"/>
                </a:solidFill>
                <a:latin typeface="Arial" panose="020B0604020202020204" pitchFamily="34" charset="0"/>
                <a:cs typeface="Arial" panose="020B0604020202020204" pitchFamily="34" charset="0"/>
              </a:rPr>
              <a:t>low</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income</a:t>
            </a:r>
            <a:r>
              <a:rPr lang="de-DE" dirty="0">
                <a:solidFill>
                  <a:schemeClr val="tx1"/>
                </a:solidFill>
                <a:latin typeface="Arial" panose="020B0604020202020204" pitchFamily="34" charset="0"/>
                <a:cs typeface="Arial" panose="020B0604020202020204" pitchFamily="34" charset="0"/>
              </a:rPr>
              <a:t> countries</a:t>
            </a:r>
          </a:p>
          <a:p>
            <a:pPr marL="285750" indent="-285750">
              <a:buFont typeface="Arial" panose="020B0604020202020204" pitchFamily="34" charset="0"/>
              <a:buChar char="•"/>
            </a:pPr>
            <a:r>
              <a:rPr lang="de-DE" dirty="0" err="1">
                <a:solidFill>
                  <a:schemeClr val="tx1"/>
                </a:solidFill>
                <a:latin typeface="Arial" panose="020B0604020202020204" pitchFamily="34" charset="0"/>
                <a:cs typeface="Arial" panose="020B0604020202020204" pitchFamily="34" charset="0"/>
              </a:rPr>
              <a:t>Reduction</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of</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child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labor</a:t>
            </a:r>
            <a:endParaRPr lang="de-DE"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dirty="0" err="1">
                <a:solidFill>
                  <a:schemeClr val="tx1"/>
                </a:solidFill>
                <a:latin typeface="Arial" panose="020B0604020202020204" pitchFamily="34" charset="0"/>
                <a:cs typeface="Arial" panose="020B0604020202020204" pitchFamily="34" charset="0"/>
              </a:rPr>
              <a:t>Negotiated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improved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work</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conditions</a:t>
            </a:r>
            <a:r>
              <a:rPr lang="de-DE" dirty="0">
                <a:solidFill>
                  <a:schemeClr val="tx1"/>
                </a:solidFill>
                <a:latin typeface="Arial" panose="020B0604020202020204" pitchFamily="34" charset="0"/>
                <a:cs typeface="Arial" panose="020B0604020202020204" pitchFamily="34" charset="0"/>
              </a:rPr>
              <a:t> (e.g. </a:t>
            </a:r>
            <a:r>
              <a:rPr lang="de-DE" dirty="0" err="1">
                <a:solidFill>
                  <a:schemeClr val="tx1"/>
                </a:solidFill>
                <a:latin typeface="Arial" panose="020B0604020202020204" pitchFamily="34" charset="0"/>
                <a:cs typeface="Arial" panose="020B0604020202020204" pitchFamily="34" charset="0"/>
              </a:rPr>
              <a:t>labor</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respresentatives</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for</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suppliers</a:t>
            </a:r>
            <a:r>
              <a:rPr lang="de-DE" dirty="0">
                <a:solidFill>
                  <a:schemeClr val="tx1"/>
                </a:solidFill>
                <a:latin typeface="Arial" panose="020B0604020202020204" pitchFamily="34" charset="0"/>
                <a:cs typeface="Arial" panose="020B0604020202020204" pitchFamily="34" charset="0"/>
              </a:rPr>
              <a:t> in </a:t>
            </a:r>
            <a:r>
              <a:rPr lang="de-DE" dirty="0" err="1">
                <a:solidFill>
                  <a:schemeClr val="tx1"/>
                </a:solidFill>
                <a:latin typeface="Arial" panose="020B0604020202020204" pitchFamily="34" charset="0"/>
                <a:cs typeface="Arial" panose="020B0604020202020204" pitchFamily="34" charset="0"/>
              </a:rPr>
              <a:t>middle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income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contries</a:t>
            </a:r>
            <a:r>
              <a:rPr lang="de-DE" dirty="0">
                <a:solidFill>
                  <a:schemeClr val="tx1"/>
                </a:solidFill>
                <a:latin typeface="Arial" panose="020B0604020202020204" pitchFamily="34" charset="0"/>
                <a:cs typeface="Arial" panose="020B0604020202020204" pitchFamily="34" charset="0"/>
              </a:rPr>
              <a:t> </a:t>
            </a:r>
            <a:endParaRPr lang="en-GB" dirty="0">
              <a:solidFill>
                <a:schemeClr val="tx1"/>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B17103B2-45BA-4ADA-BBD5-90C992A7B71F}"/>
              </a:ext>
            </a:extLst>
          </p:cNvPr>
          <p:cNvSpPr/>
          <p:nvPr/>
        </p:nvSpPr>
        <p:spPr>
          <a:xfrm>
            <a:off x="2379785" y="4079012"/>
            <a:ext cx="8686800" cy="1405318"/>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de-DE" dirty="0" err="1">
                <a:solidFill>
                  <a:schemeClr val="tx1"/>
                </a:solidFill>
                <a:latin typeface="Arial" panose="020B0604020202020204" pitchFamily="34" charset="0"/>
                <a:cs typeface="Arial" panose="020B0604020202020204" pitchFamily="34" charset="0"/>
              </a:rPr>
              <a:t>Reduce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pollution</a:t>
            </a:r>
            <a:r>
              <a:rPr lang="de-DE" dirty="0">
                <a:solidFill>
                  <a:schemeClr val="tx1"/>
                </a:solidFill>
                <a:latin typeface="Arial" panose="020B0604020202020204" pitchFamily="34" charset="0"/>
                <a:cs typeface="Arial" panose="020B0604020202020204" pitchFamily="34" charset="0"/>
              </a:rPr>
              <a:t> in </a:t>
            </a:r>
            <a:r>
              <a:rPr lang="de-DE" dirty="0" err="1">
                <a:solidFill>
                  <a:schemeClr val="tx1"/>
                </a:solidFill>
                <a:latin typeface="Arial" panose="020B0604020202020204" pitchFamily="34" charset="0"/>
                <a:cs typeface="Arial" panose="020B0604020202020204" pitchFamily="34" charset="0"/>
              </a:rPr>
              <a:t>supply</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chain</a:t>
            </a:r>
            <a:endParaRPr lang="de-DE"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dirty="0">
                <a:solidFill>
                  <a:schemeClr val="tx1"/>
                </a:solidFill>
                <a:latin typeface="Arial" panose="020B0604020202020204" pitchFamily="34" charset="0"/>
                <a:cs typeface="Arial" panose="020B0604020202020204" pitchFamily="34" charset="0"/>
              </a:rPr>
              <a:t>Modular design </a:t>
            </a:r>
            <a:r>
              <a:rPr lang="de-DE" dirty="0" err="1">
                <a:solidFill>
                  <a:schemeClr val="tx1"/>
                </a:solidFill>
                <a:latin typeface="Arial" panose="020B0604020202020204" pitchFamily="34" charset="0"/>
                <a:cs typeface="Arial" panose="020B0604020202020204" pitchFamily="34" charset="0"/>
              </a:rPr>
              <a:t>of</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consumer</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product</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to</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enable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repairability</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and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longivity</a:t>
            </a:r>
            <a:endParaRPr lang="de-DE"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dirty="0" err="1">
                <a:solidFill>
                  <a:schemeClr val="tx1"/>
                </a:solidFill>
                <a:latin typeface="Arial" panose="020B0604020202020204" pitchFamily="34" charset="0"/>
                <a:cs typeface="Arial" panose="020B0604020202020204" pitchFamily="34" charset="0"/>
              </a:rPr>
              <a:t>Increase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recycling</a:t>
            </a:r>
            <a:r>
              <a:rPr lang="de-DE" dirty="0">
                <a:solidFill>
                  <a:schemeClr val="tx1"/>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de-DE" dirty="0">
                <a:solidFill>
                  <a:schemeClr val="tx1"/>
                </a:solidFill>
                <a:latin typeface="Arial" panose="020B0604020202020204" pitchFamily="34" charset="0"/>
                <a:cs typeface="Arial" panose="020B0604020202020204" pitchFamily="34" charset="0"/>
              </a:rPr>
              <a:t>Trigger environmental initiatives </a:t>
            </a:r>
            <a:r>
              <a:rPr lang="de-DE" dirty="0" err="1">
                <a:solidFill>
                  <a:schemeClr val="tx1"/>
                </a:solidFill>
                <a:latin typeface="Arial" panose="020B0604020202020204" pitchFamily="34" charset="0"/>
                <a:cs typeface="Arial" panose="020B0604020202020204" pitchFamily="34" charset="0"/>
              </a:rPr>
              <a:t>by</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other</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businesses</a:t>
            </a:r>
            <a:r>
              <a:rPr lang="de-DE" dirty="0">
                <a:solidFill>
                  <a:schemeClr val="tx1"/>
                </a:solidFill>
                <a:latin typeface="Arial" panose="020B0604020202020204" pitchFamily="34" charset="0"/>
                <a:cs typeface="Arial" panose="020B0604020202020204" pitchFamily="34" charset="0"/>
              </a:rPr>
              <a:t> in </a:t>
            </a:r>
            <a:r>
              <a:rPr lang="de-DE" dirty="0" err="1">
                <a:solidFill>
                  <a:schemeClr val="tx1"/>
                </a:solidFill>
                <a:latin typeface="Arial" panose="020B0604020202020204" pitchFamily="34" charset="0"/>
                <a:cs typeface="Arial" panose="020B0604020202020204" pitchFamily="34" charset="0"/>
              </a:rPr>
              <a:t>the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market</a:t>
            </a:r>
            <a:endParaRPr lang="en-GB" dirty="0">
              <a:solidFill>
                <a:schemeClr val="tx1"/>
              </a:solidFill>
              <a:latin typeface="Arial" panose="020B0604020202020204" pitchFamily="34" charset="0"/>
              <a:cs typeface="Arial" panose="020B0604020202020204" pitchFamily="34" charset="0"/>
            </a:endParaRPr>
          </a:p>
        </p:txBody>
      </p:sp>
      <p:pic>
        <p:nvPicPr>
          <p:cNvPr id="38" name="Graphic 37" descr="Open hand with plant">
            <a:extLst>
              <a:ext uri="{FF2B5EF4-FFF2-40B4-BE49-F238E27FC236}">
                <a16:creationId xmlns:a16="http://schemas.microsoft.com/office/drawing/2014/main" id="{FE7F2C5C-0B21-495D-8C36-620C4675057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9970" y="4620126"/>
            <a:ext cx="914400" cy="914400"/>
          </a:xfrm>
          <a:prstGeom prst="rect">
            <a:avLst/>
          </a:prstGeom>
        </p:spPr>
      </p:pic>
      <p:sp>
        <p:nvSpPr>
          <p:cNvPr id="39" name="Rectangle 38">
            <a:extLst>
              <a:ext uri="{FF2B5EF4-FFF2-40B4-BE49-F238E27FC236}">
                <a16:creationId xmlns:a16="http://schemas.microsoft.com/office/drawing/2014/main" id="{80ABFB33-C6AB-4E16-8F2A-21B19ABACE9E}"/>
              </a:ext>
            </a:extLst>
          </p:cNvPr>
          <p:cNvSpPr/>
          <p:nvPr/>
        </p:nvSpPr>
        <p:spPr>
          <a:xfrm>
            <a:off x="559670" y="4159009"/>
            <a:ext cx="1815001" cy="646331"/>
          </a:xfrm>
          <a:prstGeom prst="rect">
            <a:avLst/>
          </a:prstGeom>
        </p:spPr>
        <p:txBody>
          <a:bodyPr wrap="square">
            <a:spAutoFit/>
          </a:bodyPr>
          <a:lstStyle/>
          <a:p>
            <a:pPr algn="ctr"/>
            <a:r>
              <a:rPr lang="en-IN" b="1">
                <a:solidFill>
                  <a:schemeClr val="accent3"/>
                </a:solidFill>
                <a:latin typeface="Arial" panose="020B0604020202020204" pitchFamily="34" charset="0"/>
                <a:cs typeface="Arial" panose="020B0604020202020204" pitchFamily="34" charset="0"/>
              </a:rPr>
              <a:t>Environmental Impact </a:t>
            </a:r>
          </a:p>
        </p:txBody>
      </p:sp>
      <p:sp>
        <p:nvSpPr>
          <p:cNvPr id="41" name="Rectangle 40">
            <a:extLst>
              <a:ext uri="{FF2B5EF4-FFF2-40B4-BE49-F238E27FC236}">
                <a16:creationId xmlns:a16="http://schemas.microsoft.com/office/drawing/2014/main" id="{06507E10-C7B4-417C-BF8E-AB7E8863B5AD}"/>
              </a:ext>
            </a:extLst>
          </p:cNvPr>
          <p:cNvSpPr/>
          <p:nvPr/>
        </p:nvSpPr>
        <p:spPr>
          <a:xfrm>
            <a:off x="2379785" y="5864718"/>
            <a:ext cx="8686800" cy="1749936"/>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de-DE" dirty="0" err="1">
                <a:solidFill>
                  <a:schemeClr val="tx1"/>
                </a:solidFill>
                <a:latin typeface="Arial" panose="020B0604020202020204" pitchFamily="34" charset="0"/>
                <a:cs typeface="Arial" panose="020B0604020202020204" pitchFamily="34" charset="0"/>
              </a:rPr>
              <a:t>Founded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as</a:t>
            </a:r>
            <a:r>
              <a:rPr lang="de-DE" dirty="0">
                <a:solidFill>
                  <a:schemeClr val="tx1"/>
                </a:solidFill>
                <a:latin typeface="Arial" panose="020B0604020202020204" pitchFamily="34" charset="0"/>
                <a:cs typeface="Arial" panose="020B0604020202020204" pitchFamily="34" charset="0"/>
              </a:rPr>
              <a:t> a </a:t>
            </a:r>
            <a:r>
              <a:rPr lang="de-DE" dirty="0" err="1">
                <a:solidFill>
                  <a:schemeClr val="tx1"/>
                </a:solidFill>
                <a:latin typeface="Arial" panose="020B0604020202020204" pitchFamily="34" charset="0"/>
                <a:cs typeface="Arial" panose="020B0604020202020204" pitchFamily="34" charset="0"/>
              </a:rPr>
              <a:t>sustainable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business</a:t>
            </a:r>
            <a:r>
              <a:rPr lang="de-DE" dirty="0">
                <a:solidFill>
                  <a:schemeClr val="tx1"/>
                </a:solidFill>
                <a:latin typeface="Arial" panose="020B0604020202020204" pitchFamily="34" charset="0"/>
                <a:cs typeface="Arial" panose="020B0604020202020204" pitchFamily="34" charset="0"/>
              </a:rPr>
              <a:t>, all </a:t>
            </a:r>
            <a:r>
              <a:rPr lang="de-DE" dirty="0" err="1">
                <a:solidFill>
                  <a:schemeClr val="tx1"/>
                </a:solidFill>
                <a:latin typeface="Arial" panose="020B0604020202020204" pitchFamily="34" charset="0"/>
                <a:cs typeface="Arial" panose="020B0604020202020204" pitchFamily="34" charset="0"/>
              </a:rPr>
              <a:t>profits</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and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sales</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are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from</a:t>
            </a:r>
            <a:r>
              <a:rPr lang="de-DE" dirty="0">
                <a:solidFill>
                  <a:schemeClr val="tx1"/>
                </a:solidFill>
                <a:latin typeface="Arial" panose="020B0604020202020204" pitchFamily="34" charset="0"/>
                <a:cs typeface="Arial" panose="020B0604020202020204" pitchFamily="34" charset="0"/>
              </a:rPr>
              <a:t> a </a:t>
            </a:r>
            <a:r>
              <a:rPr lang="de-DE" dirty="0" err="1">
                <a:solidFill>
                  <a:schemeClr val="tx1"/>
                </a:solidFill>
                <a:latin typeface="Arial" panose="020B0604020202020204" pitchFamily="34" charset="0"/>
                <a:cs typeface="Arial" panose="020B0604020202020204" pitchFamily="34" charset="0"/>
              </a:rPr>
              <a:t>sustainable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product</a:t>
            </a:r>
            <a:r>
              <a:rPr lang="de-DE" dirty="0">
                <a:solidFill>
                  <a:schemeClr val="tx1"/>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de-DE" dirty="0" err="1">
                <a:solidFill>
                  <a:schemeClr val="tx1"/>
                </a:solidFill>
                <a:latin typeface="Arial" panose="020B0604020202020204" pitchFamily="34" charset="0"/>
                <a:cs typeface="Arial" panose="020B0604020202020204" pitchFamily="34" charset="0"/>
              </a:rPr>
              <a:t>Steady</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increase</a:t>
            </a:r>
            <a:r>
              <a:rPr lang="de-DE" dirty="0">
                <a:solidFill>
                  <a:schemeClr val="tx1"/>
                </a:solidFill>
                <a:latin typeface="Arial" panose="020B0604020202020204" pitchFamily="34" charset="0"/>
                <a:cs typeface="Arial" panose="020B0604020202020204" pitchFamily="34" charset="0"/>
              </a:rPr>
              <a:t> in </a:t>
            </a:r>
            <a:r>
              <a:rPr lang="de-DE" dirty="0" err="1">
                <a:solidFill>
                  <a:schemeClr val="tx1"/>
                </a:solidFill>
                <a:latin typeface="Arial" panose="020B0604020202020204" pitchFamily="34" charset="0"/>
                <a:cs typeface="Arial" panose="020B0604020202020204" pitchFamily="34" charset="0"/>
              </a:rPr>
              <a:t>traceable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and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sustainably</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sourced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ingredients</a:t>
            </a:r>
            <a:endParaRPr lang="de-DE"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dirty="0" err="1">
                <a:solidFill>
                  <a:schemeClr val="tx1"/>
                </a:solidFill>
                <a:latin typeface="Arial" panose="020B0604020202020204" pitchFamily="34" charset="0"/>
                <a:cs typeface="Arial" panose="020B0604020202020204" pitchFamily="34" charset="0"/>
              </a:rPr>
              <a:t>Full</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re</a:t>
            </a:r>
            <a:r>
              <a:rPr lang="de-DE" dirty="0">
                <a:solidFill>
                  <a:schemeClr val="tx1"/>
                </a:solidFill>
                <a:latin typeface="Arial" panose="020B0604020202020204" pitchFamily="34" charset="0"/>
                <a:cs typeface="Arial" panose="020B0604020202020204" pitchFamily="34" charset="0"/>
              </a:rPr>
              <a:t>-investment in </a:t>
            </a:r>
            <a:r>
              <a:rPr lang="de-DE" dirty="0" err="1">
                <a:solidFill>
                  <a:schemeClr val="tx1"/>
                </a:solidFill>
                <a:latin typeface="Arial" panose="020B0604020202020204" pitchFamily="34" charset="0"/>
                <a:cs typeface="Arial" panose="020B0604020202020204" pitchFamily="34" charset="0"/>
              </a:rPr>
              <a:t>sustainable</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technologies</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and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actions</a:t>
            </a:r>
            <a:endParaRPr lang="de-DE"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dirty="0">
                <a:solidFill>
                  <a:schemeClr val="tx1"/>
                </a:solidFill>
                <a:latin typeface="Arial" panose="020B0604020202020204" pitchFamily="34" charset="0"/>
                <a:cs typeface="Arial" panose="020B0604020202020204" pitchFamily="34" charset="0"/>
              </a:rPr>
              <a:t>Investment in </a:t>
            </a:r>
            <a:r>
              <a:rPr lang="de-DE" dirty="0" err="1">
                <a:solidFill>
                  <a:schemeClr val="tx1"/>
                </a:solidFill>
                <a:latin typeface="Arial" panose="020B0604020202020204" pitchFamily="34" charset="0"/>
                <a:cs typeface="Arial" panose="020B0604020202020204" pitchFamily="34" charset="0"/>
              </a:rPr>
              <a:t>sustainability-based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training</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and</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development</a:t>
            </a:r>
            <a:r>
              <a:rPr lang="de-DE" dirty="0">
                <a:solidFill>
                  <a:schemeClr val="tx1"/>
                </a:solidFill>
                <a:latin typeface="Arial" panose="020B0604020202020204" pitchFamily="34" charset="0"/>
                <a:cs typeface="Arial" panose="020B0604020202020204" pitchFamily="34" charset="0"/>
              </a:rPr>
              <a:t> </a:t>
            </a:r>
            <a:r>
              <a:rPr lang="de-DE" dirty="0" err="1">
                <a:solidFill>
                  <a:schemeClr val="tx1"/>
                </a:solidFill>
                <a:latin typeface="Arial" panose="020B0604020202020204" pitchFamily="34" charset="0"/>
                <a:cs typeface="Arial" panose="020B0604020202020204" pitchFamily="34" charset="0"/>
              </a:rPr>
              <a:t>programs</a:t>
            </a:r>
            <a:r>
              <a:rPr lang="de-DE" dirty="0">
                <a:solidFill>
                  <a:schemeClr val="tx1"/>
                </a:solidFill>
                <a:latin typeface="Arial" panose="020B0604020202020204" pitchFamily="34" charset="0"/>
                <a:cs typeface="Arial" panose="020B0604020202020204" pitchFamily="34" charset="0"/>
              </a:rPr>
              <a:t> </a:t>
            </a:r>
            <a:endParaRPr lang="en-GB" dirty="0">
              <a:solidFill>
                <a:schemeClr val="tx1"/>
              </a:solidFill>
              <a:latin typeface="Arial" panose="020B0604020202020204" pitchFamily="34" charset="0"/>
              <a:cs typeface="Arial" panose="020B0604020202020204" pitchFamily="34" charset="0"/>
            </a:endParaRPr>
          </a:p>
        </p:txBody>
      </p:sp>
      <p:pic>
        <p:nvPicPr>
          <p:cNvPr id="44" name="Graphic 43" descr="Upward trend">
            <a:extLst>
              <a:ext uri="{FF2B5EF4-FFF2-40B4-BE49-F238E27FC236}">
                <a16:creationId xmlns:a16="http://schemas.microsoft.com/office/drawing/2014/main" id="{1EAED603-47FC-4F73-A942-38418100D36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3302" y="6488326"/>
            <a:ext cx="787737" cy="787737"/>
          </a:xfrm>
          <a:prstGeom prst="rect">
            <a:avLst/>
          </a:prstGeom>
        </p:spPr>
      </p:pic>
      <p:sp>
        <p:nvSpPr>
          <p:cNvPr id="45" name="Rectangle 44">
            <a:extLst>
              <a:ext uri="{FF2B5EF4-FFF2-40B4-BE49-F238E27FC236}">
                <a16:creationId xmlns:a16="http://schemas.microsoft.com/office/drawing/2014/main" id="{C82A7B0D-3EE0-4D36-AF55-EECC01F05988}"/>
              </a:ext>
            </a:extLst>
          </p:cNvPr>
          <p:cNvSpPr/>
          <p:nvPr/>
        </p:nvSpPr>
        <p:spPr>
          <a:xfrm>
            <a:off x="781493" y="5986716"/>
            <a:ext cx="1371355"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b="1" i="0" u="none" strike="noStrike" kern="0" cap="none" spc="0" normalizeH="0" baseline="0" noProof="0">
                <a:ln>
                  <a:noFill/>
                </a:ln>
                <a:solidFill>
                  <a:srgbClr val="ED7D31">
                    <a:lumMod val="75000"/>
                  </a:srgbClr>
                </a:solidFill>
                <a:effectLst/>
                <a:uLnTx/>
                <a:uFillTx/>
                <a:latin typeface="Arial" panose="020B0604020202020204" pitchFamily="34" charset="0"/>
                <a:cs typeface="Arial" panose="020B0604020202020204" pitchFamily="34" charset="0"/>
              </a:rPr>
              <a:t>Economic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b="1" i="0" u="none" strike="noStrike" kern="0" cap="none" spc="0" normalizeH="0" baseline="0" noProof="0">
                <a:ln>
                  <a:noFill/>
                </a:ln>
                <a:solidFill>
                  <a:srgbClr val="ED7D31">
                    <a:lumMod val="75000"/>
                  </a:srgbClr>
                </a:solidFill>
                <a:effectLst/>
                <a:uLnTx/>
                <a:uFillTx/>
                <a:latin typeface="Arial" panose="020B0604020202020204" pitchFamily="34" charset="0"/>
                <a:cs typeface="Arial" panose="020B0604020202020204" pitchFamily="34" charset="0"/>
              </a:rPr>
              <a:t>Impact </a:t>
            </a:r>
          </a:p>
        </p:txBody>
      </p:sp>
      <p:pic>
        <p:nvPicPr>
          <p:cNvPr id="21" name="Picture 20">
            <a:extLst>
              <a:ext uri="{FF2B5EF4-FFF2-40B4-BE49-F238E27FC236}">
                <a16:creationId xmlns:a16="http://schemas.microsoft.com/office/drawing/2014/main" id="{1DE743D9-E2A3-4191-B7BB-3D0706C051BA}"/>
              </a:ext>
            </a:extLst>
          </p:cNvPr>
          <p:cNvPicPr>
            <a:picLocks noChangeAspect="1"/>
          </p:cNvPicPr>
          <p:nvPr/>
        </p:nvPicPr>
        <p:blipFill>
          <a:blip r:embed="rId8"/>
          <a:stretch>
            <a:fillRect/>
          </a:stretch>
        </p:blipFill>
        <p:spPr>
          <a:xfrm>
            <a:off x="9174924" y="267347"/>
            <a:ext cx="2816609" cy="1048673"/>
          </a:xfrm>
          <a:prstGeom prst="rect">
            <a:avLst/>
          </a:prstGeom>
        </p:spPr>
      </p:pic>
    </p:spTree>
    <p:extLst>
      <p:ext uri="{BB962C8B-B14F-4D97-AF65-F5344CB8AC3E}">
        <p14:creationId xmlns:p14="http://schemas.microsoft.com/office/powerpoint/2010/main" val="1684736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267347"/>
            <a:ext cx="12196827" cy="1048673"/>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200" b="1" dirty="0">
                <a:cs typeface="Calibri"/>
              </a:rPr>
              <a:t>Key learnings: IP strategies for Contributing to </a:t>
            </a:r>
          </a:p>
          <a:p>
            <a:pPr marL="355600"/>
            <a:r>
              <a:rPr lang="en-US" sz="3200" b="1" dirty="0">
                <a:cs typeface="Calibri"/>
              </a:rPr>
              <a:t>Sustainability Transition in Sector</a:t>
            </a:r>
            <a:endParaRPr lang="en-US" sz="3200" b="1" dirty="0"/>
          </a:p>
        </p:txBody>
      </p:sp>
      <p:pic>
        <p:nvPicPr>
          <p:cNvPr id="7" name="Picture 6">
            <a:extLst>
              <a:ext uri="{FF2B5EF4-FFF2-40B4-BE49-F238E27FC236}">
                <a16:creationId xmlns:a16="http://schemas.microsoft.com/office/drawing/2014/main" id="{CF87D57B-804D-49E4-BCD1-833DBAB246B6}"/>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4" name="Rectangle 4">
            <a:extLst>
              <a:ext uri="{FF2B5EF4-FFF2-40B4-BE49-F238E27FC236}">
                <a16:creationId xmlns:a16="http://schemas.microsoft.com/office/drawing/2014/main" id="{E1729B83-D974-4470-96EC-8A8C3E141D94}"/>
              </a:ext>
            </a:extLst>
          </p:cNvPr>
          <p:cNvSpPr/>
          <p:nvPr/>
        </p:nvSpPr>
        <p:spPr>
          <a:xfrm>
            <a:off x="1037428" y="2232348"/>
            <a:ext cx="10121970" cy="5355312"/>
          </a:xfrm>
          <a:prstGeom prst="rect">
            <a:avLst/>
          </a:prstGeom>
        </p:spPr>
        <p:txBody>
          <a:bodyPr wrap="square" anchor="t">
            <a:spAutoFit/>
          </a:bodyPr>
          <a:lstStyle/>
          <a:p>
            <a:pPr marL="457200" indent="-457200">
              <a:buClr>
                <a:srgbClr val="71A131"/>
              </a:buClr>
              <a:buFont typeface="Wingdings" panose="05000000000000000000" pitchFamily="2" charset="2"/>
              <a:buChar char="§"/>
            </a:pPr>
            <a:r>
              <a:rPr lang="en-US" dirty="0">
                <a:latin typeface="Arial" panose="020B0604020202020204" pitchFamily="34" charset="0"/>
                <a:cs typeface="Arial" panose="020B0604020202020204" pitchFamily="34" charset="0"/>
              </a:rPr>
              <a:t>To encourage transition of the sector: engage with other businesses as stakeholders instead of positioning them as competitors, amongst others through sharing IP and access to sustainable resources.</a:t>
            </a:r>
          </a:p>
          <a:p>
            <a:pPr marL="457200" indent="-457200">
              <a:buClr>
                <a:srgbClr val="71A131"/>
              </a:buClr>
              <a:buFont typeface="Wingdings" panose="05000000000000000000" pitchFamily="2" charset="2"/>
              <a:buChar char="§"/>
            </a:pPr>
            <a:endParaRPr lang="en-US"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r>
              <a:rPr lang="en-US" dirty="0">
                <a:latin typeface="Arial" panose="020B0604020202020204" pitchFamily="34" charset="0"/>
                <a:cs typeface="Arial" panose="020B0604020202020204" pitchFamily="34" charset="0"/>
              </a:rPr>
              <a:t>Holistic approach: Setting up sustainable value chains including product output with a sustainable design to guarantee uptake of the responsibly sourced materials </a:t>
            </a:r>
          </a:p>
          <a:p>
            <a:pPr marL="457200" indent="-457200">
              <a:buClr>
                <a:srgbClr val="71A131"/>
              </a:buClr>
              <a:buFont typeface="Wingdings" panose="05000000000000000000" pitchFamily="2" charset="2"/>
              <a:buChar char="§"/>
            </a:pPr>
            <a:endParaRPr lang="en-US"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r>
              <a:rPr lang="en-US" dirty="0">
                <a:latin typeface="Arial" panose="020B0604020202020204" pitchFamily="34" charset="0"/>
                <a:cs typeface="Arial" panose="020B0604020202020204" pitchFamily="34" charset="0"/>
              </a:rPr>
              <a:t>Driving change through demonstrating sustainable design of consumer products, including reparability and longevity.</a:t>
            </a:r>
          </a:p>
          <a:p>
            <a:pPr marL="457200" indent="-457200">
              <a:buClr>
                <a:srgbClr val="71A131"/>
              </a:buClr>
              <a:buFont typeface="Wingdings" panose="05000000000000000000" pitchFamily="2" charset="2"/>
              <a:buChar char="§"/>
            </a:pPr>
            <a:endParaRPr lang="de-DE"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r>
              <a:rPr lang="de-DE" dirty="0">
                <a:latin typeface="Arial" panose="020B0604020202020204" pitchFamily="34" charset="0"/>
                <a:cs typeface="Arial" panose="020B0604020202020204" pitchFamily="34" charset="0"/>
              </a:rPr>
              <a:t>Focus </a:t>
            </a:r>
            <a:r>
              <a:rPr lang="de-DE" dirty="0" err="1">
                <a:latin typeface="Arial" panose="020B0604020202020204" pitchFamily="34" charset="0"/>
                <a:cs typeface="Arial" panose="020B0604020202020204" pitchFamily="34" charset="0"/>
              </a:rPr>
              <a:t>of</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social</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business</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investors</a:t>
            </a:r>
            <a:r>
              <a:rPr lang="de-DE" dirty="0">
                <a:latin typeface="Arial" panose="020B0604020202020204" pitchFamily="34" charset="0"/>
                <a:cs typeface="Arial" panose="020B0604020202020204" pitchFamily="34" charset="0"/>
              </a:rPr>
              <a:t>: IPR </a:t>
            </a:r>
            <a:r>
              <a:rPr lang="de-DE" dirty="0" err="1">
                <a:latin typeface="Arial" panose="020B0604020202020204" pitchFamily="34" charset="0"/>
                <a:cs typeface="Arial" panose="020B0604020202020204" pitchFamily="34" charset="0"/>
              </a:rPr>
              <a:t>portfolio</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for</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sustainable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impact</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more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important</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than</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for</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technological</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and</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financial</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competitive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advantage</a:t>
            </a:r>
            <a:endParaRPr lang="de-DE"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endParaRPr lang="de-DE" b="1"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r>
              <a:rPr lang="en-US" dirty="0">
                <a:latin typeface="Arial" panose="020B0604020202020204" pitchFamily="34" charset="0"/>
                <a:cs typeface="Arial" panose="020B0604020202020204" pitchFamily="34" charset="0"/>
              </a:rPr>
              <a:t>Importance of sharing informal IP for network building with businesses, governmental and non-governmental organizations but trademarks support significantly the diffusion of informal IP, as it promotes also IP to stakeholders and interested organizations.</a:t>
            </a:r>
          </a:p>
          <a:p>
            <a:pPr marL="457200" indent="-457200">
              <a:buClr>
                <a:srgbClr val="71A131"/>
              </a:buClr>
              <a:buFont typeface="Wingdings" panose="05000000000000000000" pitchFamily="2" charset="2"/>
              <a:buChar char="§"/>
            </a:pPr>
            <a:endParaRPr lang="de-DE" b="1"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endParaRPr lang="de-DE" b="1" dirty="0">
              <a:latin typeface="Arial" panose="020B0604020202020204" pitchFamily="34" charset="0"/>
              <a:cs typeface="Arial" panose="020B0604020202020204" pitchFamily="34" charset="0"/>
            </a:endParaRPr>
          </a:p>
          <a:p>
            <a:pPr marL="457200" indent="-457200">
              <a:buClr>
                <a:srgbClr val="71A131"/>
              </a:buClr>
              <a:buFont typeface="Wingdings" panose="05000000000000000000" pitchFamily="2" charset="2"/>
              <a:buChar char="§"/>
            </a:pPr>
            <a:endParaRPr lang="en-GB"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2275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D5C5D1-D7B5-46BC-8575-1EE3E43F1A11}"/>
              </a:ext>
            </a:extLst>
          </p:cNvPr>
          <p:cNvSpPr/>
          <p:nvPr/>
        </p:nvSpPr>
        <p:spPr>
          <a:xfrm>
            <a:off x="342899" y="3382452"/>
            <a:ext cx="9997327"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000" i="1" dirty="0">
                <a:latin typeface="Arial" panose="020B0604020202020204" pitchFamily="34" charset="0"/>
                <a:cs typeface="Arial" panose="020B0604020202020204" pitchFamily="34" charset="0"/>
              </a:rPr>
              <a:t>Website</a:t>
            </a:r>
            <a:r>
              <a:rPr lang="en-US" sz="2000" i="1">
                <a:latin typeface="Arial" panose="020B0604020202020204" pitchFamily="34" charset="0"/>
                <a:cs typeface="Arial" panose="020B0604020202020204" pitchFamily="34" charset="0"/>
              </a:rPr>
              <a:t>:</a:t>
            </a:r>
            <a:r>
              <a:rPr lang="en-US" sz="2000" b="1" i="1">
                <a:latin typeface="Arial" panose="020B0604020202020204" pitchFamily="34" charset="0"/>
                <a:cs typeface="Arial" panose="020B0604020202020204" pitchFamily="34" charset="0"/>
              </a:rPr>
              <a:t> www</a:t>
            </a:r>
            <a:r>
              <a:rPr lang="en-US" sz="2000" b="1" i="1" dirty="0">
                <a:latin typeface="Arial" panose="020B0604020202020204" pitchFamily="34" charset="0"/>
                <a:cs typeface="Arial" panose="020B0604020202020204" pitchFamily="34" charset="0"/>
              </a:rPr>
              <a:t>.ip4sustainability</a:t>
            </a:r>
            <a:r>
              <a:rPr lang="en-US" sz="2000" b="1" i="1">
                <a:latin typeface="Arial" panose="020B0604020202020204" pitchFamily="34" charset="0"/>
                <a:cs typeface="Arial" panose="020B0604020202020204" pitchFamily="34" charset="0"/>
              </a:rPr>
              <a:t>.org</a:t>
            </a:r>
            <a:endParaRPr lang="en-US" sz="2000" b="1" i="1" dirty="0">
              <a:latin typeface="Arial" panose="020B0604020202020204" pitchFamily="34" charset="0"/>
              <a:cs typeface="Arial" panose="020B0604020202020204" pitchFamily="34" charset="0"/>
            </a:endParaRPr>
          </a:p>
          <a:p>
            <a:pPr algn="r"/>
            <a:r>
              <a:rPr lang="en-US" sz="2000" b="0" i="1" u="none" strike="noStrike" kern="1200" cap="none" spc="0" baseline="0" dirty="0">
                <a:solidFill>
                  <a:schemeClr val="bg1"/>
                </a:solidFill>
                <a:uFillTx/>
                <a:latin typeface="Arial" panose="020B0604020202020204" pitchFamily="34" charset="0"/>
                <a:cs typeface="Arial" panose="020B0604020202020204" pitchFamily="34" charset="0"/>
              </a:rPr>
              <a:t>Twitter: </a:t>
            </a:r>
            <a:r>
              <a:rPr lang="en-US" sz="2000" b="1" i="1" u="none" strike="noStrike" kern="1200" cap="none" spc="0" baseline="0" dirty="0">
                <a:solidFill>
                  <a:schemeClr val="bg1"/>
                </a:solidFill>
                <a:uFillTx/>
                <a:latin typeface="Arial" panose="020B0604020202020204" pitchFamily="34" charset="0"/>
                <a:cs typeface="Arial" panose="020B0604020202020204" pitchFamily="34" charset="0"/>
              </a:rPr>
              <a:t>@ip4sust</a:t>
            </a:r>
          </a:p>
          <a:p>
            <a:pPr algn="r"/>
            <a:r>
              <a:rPr lang="en-US" i="1" dirty="0">
                <a:latin typeface="Arial" panose="020B0604020202020204" pitchFamily="34" charset="0"/>
                <a:cs typeface="Arial" panose="020B0604020202020204" pitchFamily="34" charset="0"/>
              </a:rPr>
              <a:t>Contact: Elisabeth.Eppinger@htw-berlin.de</a:t>
            </a:r>
            <a:endParaRPr lang="en-US" sz="1600" i="1" dirty="0">
              <a:highlight>
                <a:srgbClr val="FFFF00"/>
              </a:highlight>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0162159-FCCA-40A8-BD27-C007804F6681}"/>
              </a:ext>
            </a:extLst>
          </p:cNvPr>
          <p:cNvSpPr txBox="1"/>
          <p:nvPr/>
        </p:nvSpPr>
        <p:spPr>
          <a:xfrm>
            <a:off x="689811" y="4929866"/>
            <a:ext cx="9733039" cy="738664"/>
          </a:xfrm>
          <a:prstGeom prst="rect">
            <a:avLst/>
          </a:prstGeom>
          <a:noFill/>
        </p:spPr>
        <p:txBody>
          <a:bodyPr wrap="square" rtlCol="0">
            <a:spAutoFit/>
          </a:bodyPr>
          <a:lstStyle/>
          <a:p>
            <a:pPr algn="r"/>
            <a:r>
              <a:rPr lang="en-US" sz="1400" b="1" dirty="0"/>
              <a:t>Funding support: </a:t>
            </a:r>
            <a:r>
              <a:rPr lang="en-US" sz="1400" dirty="0"/>
              <a:t>The project IPACST is financially supported by the Belmont Forum and NORFACE Joint Research </a:t>
            </a:r>
            <a:r>
              <a:rPr lang="en-US" sz="1400" dirty="0" err="1"/>
              <a:t>Programme</a:t>
            </a:r>
            <a:r>
              <a:rPr lang="en-US" sz="1400" dirty="0"/>
              <a:t> on Transformations to Sustainability, which is co-funded by DLR/BMBF FONA-SÖF 01UV1812A and 01UV1812B, GCRF, ESRC (ES/S008322/1), VR 2017-06439, and the European Commission through Horizon 2020.</a:t>
            </a:r>
            <a:endParaRPr lang="en-US" sz="1400" b="1" i="1" dirty="0"/>
          </a:p>
        </p:txBody>
      </p:sp>
      <p:grpSp>
        <p:nvGrpSpPr>
          <p:cNvPr id="2" name="Group 1">
            <a:extLst>
              <a:ext uri="{FF2B5EF4-FFF2-40B4-BE49-F238E27FC236}">
                <a16:creationId xmlns:a16="http://schemas.microsoft.com/office/drawing/2014/main" id="{4FE443C7-184F-4544-97B9-3088653DEDA8}"/>
              </a:ext>
            </a:extLst>
          </p:cNvPr>
          <p:cNvGrpSpPr/>
          <p:nvPr/>
        </p:nvGrpSpPr>
        <p:grpSpPr>
          <a:xfrm>
            <a:off x="2664280" y="5754728"/>
            <a:ext cx="7673760" cy="717120"/>
            <a:chOff x="4322880" y="5820480"/>
            <a:chExt cx="7673760" cy="717120"/>
          </a:xfrm>
        </p:grpSpPr>
        <p:pic>
          <p:nvPicPr>
            <p:cNvPr id="9" name="Bild 21">
              <a:extLst>
                <a:ext uri="{FF2B5EF4-FFF2-40B4-BE49-F238E27FC236}">
                  <a16:creationId xmlns:a16="http://schemas.microsoft.com/office/drawing/2014/main" id="{A0BC5C72-8A11-439F-94C1-77E172C988B1}"/>
                </a:ext>
              </a:extLst>
            </p:cNvPr>
            <p:cNvPicPr/>
            <p:nvPr/>
          </p:nvPicPr>
          <p:blipFill>
            <a:blip r:embed="rId2"/>
            <a:stretch/>
          </p:blipFill>
          <p:spPr>
            <a:xfrm>
              <a:off x="4322880" y="5820480"/>
              <a:ext cx="2476800" cy="659160"/>
            </a:xfrm>
            <a:prstGeom prst="rect">
              <a:avLst/>
            </a:prstGeom>
            <a:ln>
              <a:noFill/>
            </a:ln>
          </p:spPr>
        </p:pic>
        <p:pic>
          <p:nvPicPr>
            <p:cNvPr id="10" name="Bild 22">
              <a:extLst>
                <a:ext uri="{FF2B5EF4-FFF2-40B4-BE49-F238E27FC236}">
                  <a16:creationId xmlns:a16="http://schemas.microsoft.com/office/drawing/2014/main" id="{ED5E47F2-EF10-42B1-8ED3-150C7E6786F8}"/>
                </a:ext>
              </a:extLst>
            </p:cNvPr>
            <p:cNvPicPr/>
            <p:nvPr/>
          </p:nvPicPr>
          <p:blipFill>
            <a:blip r:embed="rId3"/>
            <a:stretch/>
          </p:blipFill>
          <p:spPr>
            <a:xfrm>
              <a:off x="6800760" y="5832000"/>
              <a:ext cx="1006560" cy="647640"/>
            </a:xfrm>
            <a:prstGeom prst="rect">
              <a:avLst/>
            </a:prstGeom>
            <a:ln>
              <a:noFill/>
            </a:ln>
          </p:spPr>
        </p:pic>
        <p:pic>
          <p:nvPicPr>
            <p:cNvPr id="11" name="Bild 32">
              <a:extLst>
                <a:ext uri="{FF2B5EF4-FFF2-40B4-BE49-F238E27FC236}">
                  <a16:creationId xmlns:a16="http://schemas.microsoft.com/office/drawing/2014/main" id="{443E1301-8837-4DD9-8EFA-31DAACFB4FCE}"/>
                </a:ext>
              </a:extLst>
            </p:cNvPr>
            <p:cNvPicPr/>
            <p:nvPr/>
          </p:nvPicPr>
          <p:blipFill>
            <a:blip r:embed="rId4"/>
            <a:stretch/>
          </p:blipFill>
          <p:spPr>
            <a:xfrm>
              <a:off x="7689960" y="5898600"/>
              <a:ext cx="1078200" cy="451440"/>
            </a:xfrm>
            <a:prstGeom prst="rect">
              <a:avLst/>
            </a:prstGeom>
            <a:ln>
              <a:noFill/>
            </a:ln>
          </p:spPr>
        </p:pic>
        <p:pic>
          <p:nvPicPr>
            <p:cNvPr id="12" name="Bild 33">
              <a:extLst>
                <a:ext uri="{FF2B5EF4-FFF2-40B4-BE49-F238E27FC236}">
                  <a16:creationId xmlns:a16="http://schemas.microsoft.com/office/drawing/2014/main" id="{314201BF-F430-49FA-9FEF-7373157E7770}"/>
                </a:ext>
              </a:extLst>
            </p:cNvPr>
            <p:cNvPicPr/>
            <p:nvPr/>
          </p:nvPicPr>
          <p:blipFill>
            <a:blip r:embed="rId5"/>
            <a:stretch/>
          </p:blipFill>
          <p:spPr>
            <a:xfrm>
              <a:off x="9803520" y="5919120"/>
              <a:ext cx="488880" cy="462960"/>
            </a:xfrm>
            <a:prstGeom prst="rect">
              <a:avLst/>
            </a:prstGeom>
            <a:ln>
              <a:noFill/>
            </a:ln>
          </p:spPr>
        </p:pic>
        <p:pic>
          <p:nvPicPr>
            <p:cNvPr id="13" name="Bild 34">
              <a:extLst>
                <a:ext uri="{FF2B5EF4-FFF2-40B4-BE49-F238E27FC236}">
                  <a16:creationId xmlns:a16="http://schemas.microsoft.com/office/drawing/2014/main" id="{2A6F6540-9479-43BA-ADD2-D5DD0CDDD9AB}"/>
                </a:ext>
              </a:extLst>
            </p:cNvPr>
            <p:cNvPicPr/>
            <p:nvPr/>
          </p:nvPicPr>
          <p:blipFill>
            <a:blip r:embed="rId6"/>
            <a:stretch/>
          </p:blipFill>
          <p:spPr>
            <a:xfrm>
              <a:off x="11437920" y="5919120"/>
              <a:ext cx="558720" cy="462960"/>
            </a:xfrm>
            <a:prstGeom prst="rect">
              <a:avLst/>
            </a:prstGeom>
            <a:ln>
              <a:noFill/>
            </a:ln>
          </p:spPr>
        </p:pic>
        <p:pic>
          <p:nvPicPr>
            <p:cNvPr id="14" name="Picture 138">
              <a:extLst>
                <a:ext uri="{FF2B5EF4-FFF2-40B4-BE49-F238E27FC236}">
                  <a16:creationId xmlns:a16="http://schemas.microsoft.com/office/drawing/2014/main" id="{1BBB9623-1BC3-4945-A489-0CADE9CBE626}"/>
                </a:ext>
              </a:extLst>
            </p:cNvPr>
            <p:cNvPicPr/>
            <p:nvPr/>
          </p:nvPicPr>
          <p:blipFill>
            <a:blip r:embed="rId7"/>
            <a:stretch/>
          </p:blipFill>
          <p:spPr>
            <a:xfrm>
              <a:off x="10427400" y="5898600"/>
              <a:ext cx="875520" cy="502920"/>
            </a:xfrm>
            <a:prstGeom prst="rect">
              <a:avLst/>
            </a:prstGeom>
            <a:ln>
              <a:noFill/>
            </a:ln>
          </p:spPr>
        </p:pic>
        <p:pic>
          <p:nvPicPr>
            <p:cNvPr id="15" name="Grafik 2">
              <a:extLst>
                <a:ext uri="{FF2B5EF4-FFF2-40B4-BE49-F238E27FC236}">
                  <a16:creationId xmlns:a16="http://schemas.microsoft.com/office/drawing/2014/main" id="{78EDFC2C-49A9-4782-8D00-6D73DE8998E9}"/>
                </a:ext>
              </a:extLst>
            </p:cNvPr>
            <p:cNvPicPr/>
            <p:nvPr/>
          </p:nvPicPr>
          <p:blipFill>
            <a:blip r:embed="rId8"/>
            <a:srcRect l="14797" r="13822"/>
            <a:stretch/>
          </p:blipFill>
          <p:spPr>
            <a:xfrm>
              <a:off x="8910000" y="5850000"/>
              <a:ext cx="765360" cy="687600"/>
            </a:xfrm>
            <a:prstGeom prst="rect">
              <a:avLst/>
            </a:prstGeom>
            <a:ln>
              <a:noFill/>
            </a:ln>
          </p:spPr>
        </p:pic>
      </p:grpSp>
      <p:pic>
        <p:nvPicPr>
          <p:cNvPr id="16" name="Picture 15" descr="Chart, sunburst chart&#10;&#10;Description automatically generated">
            <a:extLst>
              <a:ext uri="{FF2B5EF4-FFF2-40B4-BE49-F238E27FC236}">
                <a16:creationId xmlns:a16="http://schemas.microsoft.com/office/drawing/2014/main" id="{19FB0F09-FD99-4032-A799-A3358CBFD3CA}"/>
              </a:ext>
            </a:extLst>
          </p:cNvPr>
          <p:cNvPicPr>
            <a:picLocks noChangeAspect="1"/>
          </p:cNvPicPr>
          <p:nvPr/>
        </p:nvPicPr>
        <p:blipFill>
          <a:blip r:embed="rId9"/>
          <a:stretch>
            <a:fillRect/>
          </a:stretch>
        </p:blipFill>
        <p:spPr>
          <a:xfrm>
            <a:off x="10345451" y="3111735"/>
            <a:ext cx="1825283" cy="1943625"/>
          </a:xfrm>
          <a:prstGeom prst="rect">
            <a:avLst/>
          </a:prstGeom>
        </p:spPr>
      </p:pic>
    </p:spTree>
    <p:extLst>
      <p:ext uri="{BB962C8B-B14F-4D97-AF65-F5344CB8AC3E}">
        <p14:creationId xmlns:p14="http://schemas.microsoft.com/office/powerpoint/2010/main" val="1060508753"/>
      </p:ext>
    </p:extLst>
  </p:cSld>
  <p:clrMapOvr>
    <a:masterClrMapping/>
  </p:clrMapOvr>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2AA719E8D8C634FB89AFEF7CFAE1C0A" ma:contentTypeVersion="10" ma:contentTypeDescription="Create a new document." ma:contentTypeScope="" ma:versionID="cc9cac1e70540a87e0bbefd86d7ef15a">
  <xsd:schema xmlns:xsd="http://www.w3.org/2001/XMLSchema" xmlns:xs="http://www.w3.org/2001/XMLSchema" xmlns:p="http://schemas.microsoft.com/office/2006/metadata/properties" xmlns:ns2="b767ed82-0985-45c4-adcd-81e4d67ad34d" targetNamespace="http://schemas.microsoft.com/office/2006/metadata/properties" ma:root="true" ma:fieldsID="ec524119e0adb32f9c071b6031a7ecb5" ns2:_="">
    <xsd:import namespace="b767ed82-0985-45c4-adcd-81e4d67ad34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67ed82-0985-45c4-adcd-81e4d67ad3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789B30-6191-4273-A5F7-334678604008}">
  <ds:schemaRefs>
    <ds:schemaRef ds:uri="http://purl.org/dc/elements/1.1/"/>
    <ds:schemaRef ds:uri="b767ed82-0985-45c4-adcd-81e4d67ad34d"/>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817BA27F-7ABC-4F07-B9AC-02298AD780CF}">
  <ds:schemaRefs>
    <ds:schemaRef ds:uri="b767ed82-0985-45c4-adcd-81e4d67ad34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C977C59-166C-4C8D-A1BC-BEB6C3D66F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TotalTime>
  <Words>1152</Words>
  <Application>Microsoft Macintosh PowerPoint</Application>
  <PresentationFormat>Custom</PresentationFormat>
  <Paragraphs>98</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Tianyi Wang</dc:creator>
  <cp:lastModifiedBy>Maximilian Elsen</cp:lastModifiedBy>
  <cp:revision>30</cp:revision>
  <cp:lastPrinted>2020-03-03T18:30:28Z</cp:lastPrinted>
  <dcterms:created xsi:type="dcterms:W3CDTF">2018-06-03T20:00:44Z</dcterms:created>
  <dcterms:modified xsi:type="dcterms:W3CDTF">2022-05-04T17:41:00Z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0x01010022AA719E8D8C634FB89AFEF7CFAE1C0A</vt:lpwstr>
  </property>
</Properties>
</file>