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sldIdLst>
    <p:sldId id="359" r:id="rId5"/>
    <p:sldId id="442" r:id="rId6"/>
    <p:sldId id="443" r:id="rId7"/>
    <p:sldId id="444" r:id="rId8"/>
    <p:sldId id="433" r:id="rId9"/>
    <p:sldId id="435" r:id="rId10"/>
    <p:sldId id="436" r:id="rId11"/>
  </p:sldIdLst>
  <p:sldSz cx="12192000" cy="8624888"/>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1BE62C-3096-FBE1-1E10-147E70599225}" name="Pratheeba Vimalnath" initials="PV" userId="S::pv302@cam.ac.uk::db56d1dd-ad9e-4f64-be91-9f7084568d85" providerId="AD"/>
  <p188:author id="{64710ED7-0FDC-7737-54F6-ADEE6B73E3DC}" name="Frank Tietze" initials="FT" userId="Frank Tietz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0" clrIdx="1"/>
  <p:cmAuthor id="3" name="Akriti" initials="Akriti" lastIdx="6" clrIdx="2"/>
  <p:cmAuthor id="4" name="Viola.Prifti" initials="Vi" lastIdx="11"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B44A"/>
    <a:srgbClr val="E6E0EC"/>
    <a:srgbClr val="DCE6F2"/>
    <a:srgbClr val="B7DEE8"/>
    <a:srgbClr val="F79646"/>
    <a:srgbClr val="0070C0"/>
    <a:srgbClr val="8064A2"/>
    <a:srgbClr val="F3F6F5"/>
    <a:srgbClr val="77933C"/>
    <a:srgbClr val="19A1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42A2BF-D75E-7140-823B-59518091A055}" v="6" dt="2022-05-04T17:30:50.0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1"/>
    <p:restoredTop sz="94789"/>
  </p:normalViewPr>
  <p:slideViewPr>
    <p:cSldViewPr snapToGrid="0" snapToObjects="1">
      <p:cViewPr varScale="1">
        <p:scale>
          <a:sx n="93" d="100"/>
          <a:sy n="93" d="100"/>
        </p:scale>
        <p:origin x="1600" y="200"/>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 Elsen" userId="54add240-814d-4e11-a531-104d01eb759e" providerId="ADAL" clId="{5642A2BF-D75E-7140-823B-59518091A055}"/>
    <pc:docChg chg="custSel modSld modMainMaster">
      <pc:chgData name="Maximilian Elsen" userId="54add240-814d-4e11-a531-104d01eb759e" providerId="ADAL" clId="{5642A2BF-D75E-7140-823B-59518091A055}" dt="2022-05-04T17:40:31.878" v="39" actId="20577"/>
      <pc:docMkLst>
        <pc:docMk/>
      </pc:docMkLst>
      <pc:sldChg chg="addSp delSp modSp mod">
        <pc:chgData name="Maximilian Elsen" userId="54add240-814d-4e11-a531-104d01eb759e" providerId="ADAL" clId="{5642A2BF-D75E-7140-823B-59518091A055}" dt="2022-05-04T17:30:50.073" v="37"/>
        <pc:sldMkLst>
          <pc:docMk/>
          <pc:sldMk cId="437260407" sldId="359"/>
        </pc:sldMkLst>
        <pc:spChg chg="add del mod">
          <ac:chgData name="Maximilian Elsen" userId="54add240-814d-4e11-a531-104d01eb759e" providerId="ADAL" clId="{5642A2BF-D75E-7140-823B-59518091A055}" dt="2022-05-04T17:27:19.301" v="4"/>
          <ac:spMkLst>
            <pc:docMk/>
            <pc:sldMk cId="437260407" sldId="359"/>
            <ac:spMk id="2" creationId="{1D7BE5D1-BD51-1066-A586-E6EE525CA999}"/>
          </ac:spMkLst>
        </pc:spChg>
        <pc:spChg chg="mod">
          <ac:chgData name="Maximilian Elsen" userId="54add240-814d-4e11-a531-104d01eb759e" providerId="ADAL" clId="{5642A2BF-D75E-7140-823B-59518091A055}" dt="2022-05-04T17:27:49.140" v="34" actId="20577"/>
          <ac:spMkLst>
            <pc:docMk/>
            <pc:sldMk cId="437260407" sldId="359"/>
            <ac:spMk id="3" creationId="{47E239C2-E036-4976-80A6-487808193AEE}"/>
          </ac:spMkLst>
        </pc:spChg>
        <pc:spChg chg="mod">
          <ac:chgData name="Maximilian Elsen" userId="54add240-814d-4e11-a531-104d01eb759e" providerId="ADAL" clId="{5642A2BF-D75E-7140-823B-59518091A055}" dt="2022-05-04T17:27:00.312" v="1" actId="14100"/>
          <ac:spMkLst>
            <pc:docMk/>
            <pc:sldMk cId="437260407" sldId="359"/>
            <ac:spMk id="4" creationId="{79D5C5D1-D7B5-46BC-8575-1EE3E43F1A11}"/>
          </ac:spMkLst>
        </pc:spChg>
        <pc:spChg chg="add del mod">
          <ac:chgData name="Maximilian Elsen" userId="54add240-814d-4e11-a531-104d01eb759e" providerId="ADAL" clId="{5642A2BF-D75E-7140-823B-59518091A055}" dt="2022-05-04T17:30:41.207" v="35" actId="478"/>
          <ac:spMkLst>
            <pc:docMk/>
            <pc:sldMk cId="437260407" sldId="359"/>
            <ac:spMk id="11" creationId="{40CBF5EC-1B71-CEC7-009B-6C695543C8FC}"/>
          </ac:spMkLst>
        </pc:spChg>
        <pc:spChg chg="add mod">
          <ac:chgData name="Maximilian Elsen" userId="54add240-814d-4e11-a531-104d01eb759e" providerId="ADAL" clId="{5642A2BF-D75E-7140-823B-59518091A055}" dt="2022-05-04T17:30:50.073" v="37"/>
          <ac:spMkLst>
            <pc:docMk/>
            <pc:sldMk cId="437260407" sldId="359"/>
            <ac:spMk id="13" creationId="{27C3CC05-30D3-5497-87F7-E608CB801C4D}"/>
          </ac:spMkLst>
        </pc:spChg>
      </pc:sldChg>
      <pc:sldChg chg="modSp mod">
        <pc:chgData name="Maximilian Elsen" userId="54add240-814d-4e11-a531-104d01eb759e" providerId="ADAL" clId="{5642A2BF-D75E-7140-823B-59518091A055}" dt="2022-05-04T17:40:31.878" v="39" actId="20577"/>
        <pc:sldMkLst>
          <pc:docMk/>
          <pc:sldMk cId="1060508753" sldId="436"/>
        </pc:sldMkLst>
        <pc:spChg chg="mod">
          <ac:chgData name="Maximilian Elsen" userId="54add240-814d-4e11-a531-104d01eb759e" providerId="ADAL" clId="{5642A2BF-D75E-7140-823B-59518091A055}" dt="2022-05-04T17:40:31.878" v="39" actId="20577"/>
          <ac:spMkLst>
            <pc:docMk/>
            <pc:sldMk cId="1060508753" sldId="436"/>
            <ac:spMk id="4" creationId="{79D5C5D1-D7B5-46BC-8575-1EE3E43F1A11}"/>
          </ac:spMkLst>
        </pc:spChg>
      </pc:sldChg>
      <pc:sldMasterChg chg="addSp modSp">
        <pc:chgData name="Maximilian Elsen" userId="54add240-814d-4e11-a531-104d01eb759e" providerId="ADAL" clId="{5642A2BF-D75E-7140-823B-59518091A055}" dt="2022-05-04T17:30:45.091" v="36"/>
        <pc:sldMasterMkLst>
          <pc:docMk/>
          <pc:sldMasterMk cId="2128077693" sldId="2147483660"/>
        </pc:sldMasterMkLst>
        <pc:spChg chg="add mod">
          <ac:chgData name="Maximilian Elsen" userId="54add240-814d-4e11-a531-104d01eb759e" providerId="ADAL" clId="{5642A2BF-D75E-7140-823B-59518091A055}" dt="2022-05-04T17:26:56.016" v="0"/>
          <ac:spMkLst>
            <pc:docMk/>
            <pc:sldMasterMk cId="2128077693" sldId="2147483660"/>
            <ac:spMk id="6" creationId="{AC4F6CE4-05DF-DD0D-D7D2-27E2484D4396}"/>
          </ac:spMkLst>
        </pc:spChg>
        <pc:spChg chg="add mod">
          <ac:chgData name="Maximilian Elsen" userId="54add240-814d-4e11-a531-104d01eb759e" providerId="ADAL" clId="{5642A2BF-D75E-7140-823B-59518091A055}" dt="2022-05-04T17:30:45.091" v="36"/>
          <ac:spMkLst>
            <pc:docMk/>
            <pc:sldMasterMk cId="2128077693" sldId="2147483660"/>
            <ac:spMk id="8" creationId="{8585F40A-7F9B-7581-2A64-8D53C72FF8E6}"/>
          </ac:spMkLst>
        </pc:sp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30T17:22:19.253"/>
    </inkml:context>
    <inkml:brush xml:id="br0">
      <inkml:brushProperty name="width" value="0.05" units="cm"/>
      <inkml:brushProperty name="height" value="0.05" units="cm"/>
      <inkml:brushProperty name="ignorePressure" value="1"/>
    </inkml:brush>
  </inkml:definitions>
  <inkml:trace contextRef="#ctx0" brushRef="#br0">1 1,'4'4,"1"7,4 3,13 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217F01A3-FAE5-EE4A-BD9F-DBD50D6506D3}" type="datetimeFigureOut">
              <a:rPr lang="en-US" smtClean="0"/>
              <a:t>5/4/22</a:t>
            </a:fld>
            <a:endParaRPr lang="en-US"/>
          </a:p>
        </p:txBody>
      </p:sp>
      <p:sp>
        <p:nvSpPr>
          <p:cNvPr id="4" name="Slide Image Placeholder 3"/>
          <p:cNvSpPr>
            <a:spLocks noGrp="1" noRot="1" noChangeAspect="1"/>
          </p:cNvSpPr>
          <p:nvPr>
            <p:ph type="sldImg" idx="2"/>
          </p:nvPr>
        </p:nvSpPr>
        <p:spPr>
          <a:xfrm>
            <a:off x="1031875" y="1243013"/>
            <a:ext cx="4741863"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321B13C-7178-6949-A9FA-276AFA515548}" type="slidenum">
              <a:rPr lang="en-US" smtClean="0"/>
              <a:t>1</a:t>
            </a:fld>
            <a:endParaRPr lang="en-US"/>
          </a:p>
        </p:txBody>
      </p:sp>
    </p:spTree>
    <p:extLst>
      <p:ext uri="{BB962C8B-B14F-4D97-AF65-F5344CB8AC3E}">
        <p14:creationId xmlns:p14="http://schemas.microsoft.com/office/powerpoint/2010/main" val="3545226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11527"/>
            <a:ext cx="10363200" cy="3002739"/>
          </a:xfrm>
        </p:spPr>
        <p:txBody>
          <a:bodyPr anchor="b"/>
          <a:lstStyle>
            <a:lvl1pPr algn="ctr">
              <a:defRPr sz="7546"/>
            </a:lvl1pPr>
          </a:lstStyle>
          <a:p>
            <a:r>
              <a:rPr lang="en-US"/>
              <a:t>Click to edit Master title style</a:t>
            </a:r>
          </a:p>
        </p:txBody>
      </p:sp>
      <p:sp>
        <p:nvSpPr>
          <p:cNvPr id="3" name="Subtitle 2"/>
          <p:cNvSpPr>
            <a:spLocks noGrp="1"/>
          </p:cNvSpPr>
          <p:nvPr>
            <p:ph type="subTitle" idx="1"/>
          </p:nvPr>
        </p:nvSpPr>
        <p:spPr>
          <a:xfrm>
            <a:off x="1524000" y="4530063"/>
            <a:ext cx="9144000" cy="2082351"/>
          </a:xfrm>
        </p:spPr>
        <p:txBody>
          <a:bodyPr/>
          <a:lstStyle>
            <a:lvl1pPr marL="0" indent="0" algn="ctr">
              <a:buNone/>
              <a:defRPr sz="3018"/>
            </a:lvl1pPr>
            <a:lvl2pPr marL="574975" indent="0" algn="ctr">
              <a:buNone/>
              <a:defRPr sz="2515"/>
            </a:lvl2pPr>
            <a:lvl3pPr marL="1149949" indent="0" algn="ctr">
              <a:buNone/>
              <a:defRPr sz="2264"/>
            </a:lvl3pPr>
            <a:lvl4pPr marL="1724924" indent="0" algn="ctr">
              <a:buNone/>
              <a:defRPr sz="2012"/>
            </a:lvl4pPr>
            <a:lvl5pPr marL="2299899" indent="0" algn="ctr">
              <a:buNone/>
              <a:defRPr sz="2012"/>
            </a:lvl5pPr>
            <a:lvl6pPr marL="2874874" indent="0" algn="ctr">
              <a:buNone/>
              <a:defRPr sz="2012"/>
            </a:lvl6pPr>
            <a:lvl7pPr marL="3449848" indent="0" algn="ctr">
              <a:buNone/>
              <a:defRPr sz="2012"/>
            </a:lvl7pPr>
            <a:lvl8pPr marL="4024823" indent="0" algn="ctr">
              <a:buNone/>
              <a:defRPr sz="2012"/>
            </a:lvl8pPr>
            <a:lvl9pPr marL="4599798" indent="0" algn="ctr">
              <a:buNone/>
              <a:defRPr sz="2012"/>
            </a:lvl9pPr>
          </a:lstStyle>
          <a:p>
            <a:r>
              <a:rPr lang="en-US"/>
              <a:t>Click to edit Master subtitle style</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59195"/>
            <a:ext cx="2628900" cy="73091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50235"/>
            <a:ext cx="10515600" cy="3587713"/>
          </a:xfrm>
        </p:spPr>
        <p:txBody>
          <a:bodyPr anchor="b"/>
          <a:lstStyle>
            <a:lvl1pPr>
              <a:defRPr sz="7546"/>
            </a:lvl1pPr>
          </a:lstStyle>
          <a:p>
            <a:r>
              <a:rPr lang="en-US"/>
              <a:t>Click to edit Master title style</a:t>
            </a:r>
          </a:p>
        </p:txBody>
      </p:sp>
      <p:sp>
        <p:nvSpPr>
          <p:cNvPr id="3" name="Text Placeholder 2"/>
          <p:cNvSpPr>
            <a:spLocks noGrp="1"/>
          </p:cNvSpPr>
          <p:nvPr>
            <p:ph type="body" idx="1"/>
          </p:nvPr>
        </p:nvSpPr>
        <p:spPr>
          <a:xfrm>
            <a:off x="831851" y="5771889"/>
            <a:ext cx="10515600" cy="1886694"/>
          </a:xfrm>
        </p:spPr>
        <p:txBody>
          <a:bodyPr/>
          <a:lstStyle>
            <a:lvl1pPr marL="0" indent="0">
              <a:buNone/>
              <a:defRPr sz="3018">
                <a:solidFill>
                  <a:schemeClr val="tx1"/>
                </a:solidFill>
              </a:defRPr>
            </a:lvl1pPr>
            <a:lvl2pPr marL="574975" indent="0">
              <a:buNone/>
              <a:defRPr sz="2515">
                <a:solidFill>
                  <a:schemeClr val="tx1">
                    <a:tint val="75000"/>
                  </a:schemeClr>
                </a:solidFill>
              </a:defRPr>
            </a:lvl2pPr>
            <a:lvl3pPr marL="1149949" indent="0">
              <a:buNone/>
              <a:defRPr sz="2264">
                <a:solidFill>
                  <a:schemeClr val="tx1">
                    <a:tint val="75000"/>
                  </a:schemeClr>
                </a:solidFill>
              </a:defRPr>
            </a:lvl3pPr>
            <a:lvl4pPr marL="1724924" indent="0">
              <a:buNone/>
              <a:defRPr sz="2012">
                <a:solidFill>
                  <a:schemeClr val="tx1">
                    <a:tint val="75000"/>
                  </a:schemeClr>
                </a:solidFill>
              </a:defRPr>
            </a:lvl4pPr>
            <a:lvl5pPr marL="2299899" indent="0">
              <a:buNone/>
              <a:defRPr sz="2012">
                <a:solidFill>
                  <a:schemeClr val="tx1">
                    <a:tint val="75000"/>
                  </a:schemeClr>
                </a:solidFill>
              </a:defRPr>
            </a:lvl5pPr>
            <a:lvl6pPr marL="2874874" indent="0">
              <a:buNone/>
              <a:defRPr sz="2012">
                <a:solidFill>
                  <a:schemeClr val="tx1">
                    <a:tint val="75000"/>
                  </a:schemeClr>
                </a:solidFill>
              </a:defRPr>
            </a:lvl6pPr>
            <a:lvl7pPr marL="3449848" indent="0">
              <a:buNone/>
              <a:defRPr sz="2012">
                <a:solidFill>
                  <a:schemeClr val="tx1">
                    <a:tint val="75000"/>
                  </a:schemeClr>
                </a:solidFill>
              </a:defRPr>
            </a:lvl7pPr>
            <a:lvl8pPr marL="4024823" indent="0">
              <a:buNone/>
              <a:defRPr sz="2012">
                <a:solidFill>
                  <a:schemeClr val="tx1">
                    <a:tint val="75000"/>
                  </a:schemeClr>
                </a:solidFill>
              </a:defRPr>
            </a:lvl8pPr>
            <a:lvl9pPr marL="4599798" indent="0">
              <a:buNone/>
              <a:defRPr sz="20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7"/>
            <a:ext cx="10515600" cy="1667080"/>
          </a:xfrm>
        </p:spPr>
        <p:txBody>
          <a:bodyPr/>
          <a:lstStyle/>
          <a:p>
            <a:r>
              <a:rPr lang="en-US"/>
              <a:t>Click to edit Master title style</a:t>
            </a:r>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2114296"/>
            <a:ext cx="5183188"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6" name="Content Placeholder 5"/>
          <p:cNvSpPr>
            <a:spLocks noGrp="1"/>
          </p:cNvSpPr>
          <p:nvPr>
            <p:ph sz="quarter" idx="4"/>
          </p:nvPr>
        </p:nvSpPr>
        <p:spPr>
          <a:xfrm>
            <a:off x="6172201"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8" name="Footer Placeholder 7"/>
          <p:cNvSpPr>
            <a:spLocks noGrp="1"/>
          </p:cNvSpPr>
          <p:nvPr>
            <p:ph type="ftr" sz="quarter" idx="11"/>
          </p:nvPr>
        </p:nvSpPr>
        <p:spPr>
          <a:xfrm>
            <a:off x="4038600" y="7993996"/>
            <a:ext cx="4114800" cy="45919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4" name="Footer Placeholder 3"/>
          <p:cNvSpPr>
            <a:spLocks noGrp="1"/>
          </p:cNvSpPr>
          <p:nvPr>
            <p:ph type="ftr" sz="quarter" idx="11"/>
          </p:nvPr>
        </p:nvSpPr>
        <p:spPr>
          <a:xfrm>
            <a:off x="4038600" y="7993996"/>
            <a:ext cx="4114800" cy="45919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3" name="Footer Placeholder 2"/>
          <p:cNvSpPr>
            <a:spLocks noGrp="1"/>
          </p:cNvSpPr>
          <p:nvPr>
            <p:ph type="ftr" sz="quarter" idx="11"/>
          </p:nvPr>
        </p:nvSpPr>
        <p:spPr>
          <a:xfrm>
            <a:off x="4038600" y="7993996"/>
            <a:ext cx="4114800" cy="45919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Content Placeholder 2"/>
          <p:cNvSpPr>
            <a:spLocks noGrp="1"/>
          </p:cNvSpPr>
          <p:nvPr>
            <p:ph idx="1"/>
          </p:nvPr>
        </p:nvSpPr>
        <p:spPr>
          <a:xfrm>
            <a:off x="5183188" y="1241826"/>
            <a:ext cx="6172200" cy="6129261"/>
          </a:xfrm>
        </p:spPr>
        <p:txBody>
          <a:bodyPr/>
          <a:lstStyle>
            <a:lvl1pPr>
              <a:defRPr sz="4024"/>
            </a:lvl1pPr>
            <a:lvl2pPr>
              <a:defRPr sz="3521"/>
            </a:lvl2pPr>
            <a:lvl3pPr>
              <a:defRPr sz="3018"/>
            </a:lvl3pPr>
            <a:lvl4pPr>
              <a:defRPr sz="2515"/>
            </a:lvl4pPr>
            <a:lvl5pPr>
              <a:defRPr sz="2515"/>
            </a:lvl5pPr>
            <a:lvl6pPr>
              <a:defRPr sz="2515"/>
            </a:lvl6pPr>
            <a:lvl7pPr>
              <a:defRPr sz="2515"/>
            </a:lvl7pPr>
            <a:lvl8pPr>
              <a:defRPr sz="2515"/>
            </a:lvl8pPr>
            <a:lvl9pPr>
              <a:defRPr sz="25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Picture Placeholder 2"/>
          <p:cNvSpPr>
            <a:spLocks noGrp="1" noChangeAspect="1"/>
          </p:cNvSpPr>
          <p:nvPr>
            <p:ph type="pic" idx="1"/>
          </p:nvPr>
        </p:nvSpPr>
        <p:spPr>
          <a:xfrm>
            <a:off x="5183188" y="1241826"/>
            <a:ext cx="6172200" cy="6129261"/>
          </a:xfrm>
        </p:spPr>
        <p:txBody>
          <a:bodyPr anchor="t"/>
          <a:lstStyle>
            <a:lvl1pPr marL="0" indent="0">
              <a:buNone/>
              <a:defRPr sz="4024"/>
            </a:lvl1pPr>
            <a:lvl2pPr marL="574975" indent="0">
              <a:buNone/>
              <a:defRPr sz="3521"/>
            </a:lvl2pPr>
            <a:lvl3pPr marL="1149949" indent="0">
              <a:buNone/>
              <a:defRPr sz="3018"/>
            </a:lvl3pPr>
            <a:lvl4pPr marL="1724924" indent="0">
              <a:buNone/>
              <a:defRPr sz="2515"/>
            </a:lvl4pPr>
            <a:lvl5pPr marL="2299899" indent="0">
              <a:buNone/>
              <a:defRPr sz="2515"/>
            </a:lvl5pPr>
            <a:lvl6pPr marL="2874874" indent="0">
              <a:buNone/>
              <a:defRPr sz="2515"/>
            </a:lvl6pPr>
            <a:lvl7pPr marL="3449848" indent="0">
              <a:buNone/>
              <a:defRPr sz="2515"/>
            </a:lvl7pPr>
            <a:lvl8pPr marL="4024823" indent="0">
              <a:buNone/>
              <a:defRPr sz="2515"/>
            </a:lvl8pPr>
            <a:lvl9pPr marL="4599798" indent="0">
              <a:buNone/>
              <a:defRPr sz="2515"/>
            </a:lvl9pPr>
          </a:lstStyle>
          <a:p>
            <a:r>
              <a:rPr lang="en-US"/>
              <a:t>Drag picture to placeholder or click icon to add</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E3E678A-FF61-4175-A39D-AA0D0FA3C8E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55266" y="8030357"/>
            <a:ext cx="1296000" cy="413291"/>
          </a:xfrm>
          <a:prstGeom prst="rect">
            <a:avLst/>
          </a:prstGeom>
        </p:spPr>
      </p:pic>
      <p:sp>
        <p:nvSpPr>
          <p:cNvPr id="2" name="Title Placeholder 1"/>
          <p:cNvSpPr>
            <a:spLocks noGrp="1"/>
          </p:cNvSpPr>
          <p:nvPr>
            <p:ph type="title"/>
          </p:nvPr>
        </p:nvSpPr>
        <p:spPr>
          <a:xfrm>
            <a:off x="838200" y="459197"/>
            <a:ext cx="10515600" cy="16670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text&#10;&#10;Description automatically generated">
            <a:extLst>
              <a:ext uri="{FF2B5EF4-FFF2-40B4-BE49-F238E27FC236}">
                <a16:creationId xmlns:a16="http://schemas.microsoft.com/office/drawing/2014/main" id="{E180F3DE-821A-47B1-B84A-612D5A4998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895320" y="8065107"/>
            <a:ext cx="1716664" cy="343791"/>
          </a:xfrm>
          <a:prstGeom prst="rect">
            <a:avLst/>
          </a:prstGeom>
        </p:spPr>
      </p:pic>
      <p:sp>
        <p:nvSpPr>
          <p:cNvPr id="6" name="Rectangle 5">
            <a:extLst>
              <a:ext uri="{FF2B5EF4-FFF2-40B4-BE49-F238E27FC236}">
                <a16:creationId xmlns:a16="http://schemas.microsoft.com/office/drawing/2014/main" id="{AC4F6CE4-05DF-DD0D-D7D2-27E2484D4396}"/>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
        <p:nvSpPr>
          <p:cNvPr id="8" name="TextBox 7">
            <a:extLst>
              <a:ext uri="{FF2B5EF4-FFF2-40B4-BE49-F238E27FC236}">
                <a16:creationId xmlns:a16="http://schemas.microsoft.com/office/drawing/2014/main" id="{8585F40A-7F9B-7581-2A64-8D53C72FF8E6}"/>
              </a:ext>
            </a:extLst>
          </p:cNvPr>
          <p:cNvSpPr txBox="1"/>
          <p:nvPr userDrawn="1"/>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a:t>
            </a:r>
            <a:r>
              <a:rPr lang="en-US" sz="800" dirty="0" err="1">
                <a:solidFill>
                  <a:schemeClr val="bg1">
                    <a:lumMod val="50000"/>
                  </a:schemeClr>
                </a:solidFill>
              </a:rPr>
              <a:t>Strupeit</a:t>
            </a:r>
            <a:r>
              <a:rPr lang="en-US" sz="800" dirty="0">
                <a:solidFill>
                  <a:schemeClr val="bg1">
                    <a:lumMod val="50000"/>
                  </a:schemeClr>
                </a:solidFill>
              </a:rPr>
              <a:t>, </a:t>
            </a:r>
            <a:r>
              <a:rPr lang="en-US" sz="800" dirty="0" err="1">
                <a:solidFill>
                  <a:schemeClr val="bg1">
                    <a:lumMod val="50000"/>
                  </a:schemeClr>
                </a:solidFill>
              </a:rPr>
              <a:t>Kushnir</a:t>
            </a:r>
            <a:r>
              <a:rPr lang="en-US" sz="800" dirty="0">
                <a:solidFill>
                  <a:schemeClr val="bg1">
                    <a:lumMod val="50000"/>
                  </a:schemeClr>
                </a:solidFill>
              </a:rPr>
              <a:t>, 2022</a:t>
            </a:r>
            <a:endParaRPr lang="en-GB" sz="800" dirty="0">
              <a:solidFill>
                <a:schemeClr val="bg1">
                  <a:lumMod val="50000"/>
                </a:schemeClr>
              </a:solidFill>
            </a:endParaRPr>
          </a:p>
        </p:txBody>
      </p:sp>
    </p:spTree>
    <p:extLst>
      <p:ext uri="{BB962C8B-B14F-4D97-AF65-F5344CB8AC3E}">
        <p14:creationId xmlns:p14="http://schemas.microsoft.com/office/powerpoint/2010/main" val="2128077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49949" rtl="0" eaLnBrk="1" latinLnBrk="0" hangingPunct="1">
        <a:lnSpc>
          <a:spcPct val="90000"/>
        </a:lnSpc>
        <a:spcBef>
          <a:spcPct val="0"/>
        </a:spcBef>
        <a:buNone/>
        <a:defRPr sz="5533" kern="1200">
          <a:solidFill>
            <a:schemeClr val="tx1"/>
          </a:solidFill>
          <a:latin typeface="+mj-lt"/>
          <a:ea typeface="+mj-ea"/>
          <a:cs typeface="+mj-cs"/>
        </a:defRPr>
      </a:lvl1pPr>
    </p:titleStyle>
    <p:body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p:bodyStyle>
    <p:otherStyle>
      <a:defPPr>
        <a:defRPr lang="en-US"/>
      </a:defPPr>
      <a:lvl1pPr marL="0" algn="l" defTabSz="1149949" rtl="0" eaLnBrk="1" latinLnBrk="0" hangingPunct="1">
        <a:defRPr sz="2264" kern="1200">
          <a:solidFill>
            <a:schemeClr val="tx1"/>
          </a:solidFill>
          <a:latin typeface="+mn-lt"/>
          <a:ea typeface="+mn-ea"/>
          <a:cs typeface="+mn-cs"/>
        </a:defRPr>
      </a:lvl1pPr>
      <a:lvl2pPr marL="574975" algn="l" defTabSz="1149949" rtl="0" eaLnBrk="1" latinLnBrk="0" hangingPunct="1">
        <a:defRPr sz="2264" kern="1200">
          <a:solidFill>
            <a:schemeClr val="tx1"/>
          </a:solidFill>
          <a:latin typeface="+mn-lt"/>
          <a:ea typeface="+mn-ea"/>
          <a:cs typeface="+mn-cs"/>
        </a:defRPr>
      </a:lvl2pPr>
      <a:lvl3pPr marL="1149949" algn="l" defTabSz="1149949" rtl="0" eaLnBrk="1" latinLnBrk="0" hangingPunct="1">
        <a:defRPr sz="2264" kern="1200">
          <a:solidFill>
            <a:schemeClr val="tx1"/>
          </a:solidFill>
          <a:latin typeface="+mn-lt"/>
          <a:ea typeface="+mn-ea"/>
          <a:cs typeface="+mn-cs"/>
        </a:defRPr>
      </a:lvl3pPr>
      <a:lvl4pPr marL="1724924" algn="l" defTabSz="1149949" rtl="0" eaLnBrk="1" latinLnBrk="0" hangingPunct="1">
        <a:defRPr sz="2264" kern="1200">
          <a:solidFill>
            <a:schemeClr val="tx1"/>
          </a:solidFill>
          <a:latin typeface="+mn-lt"/>
          <a:ea typeface="+mn-ea"/>
          <a:cs typeface="+mn-cs"/>
        </a:defRPr>
      </a:lvl4pPr>
      <a:lvl5pPr marL="2299899" algn="l" defTabSz="1149949" rtl="0" eaLnBrk="1" latinLnBrk="0" hangingPunct="1">
        <a:defRPr sz="2264" kern="1200">
          <a:solidFill>
            <a:schemeClr val="tx1"/>
          </a:solidFill>
          <a:latin typeface="+mn-lt"/>
          <a:ea typeface="+mn-ea"/>
          <a:cs typeface="+mn-cs"/>
        </a:defRPr>
      </a:lvl5pPr>
      <a:lvl6pPr marL="2874874" algn="l" defTabSz="1149949" rtl="0" eaLnBrk="1" latinLnBrk="0" hangingPunct="1">
        <a:defRPr sz="2264" kern="1200">
          <a:solidFill>
            <a:schemeClr val="tx1"/>
          </a:solidFill>
          <a:latin typeface="+mn-lt"/>
          <a:ea typeface="+mn-ea"/>
          <a:cs typeface="+mn-cs"/>
        </a:defRPr>
      </a:lvl6pPr>
      <a:lvl7pPr marL="3449848" algn="l" defTabSz="1149949" rtl="0" eaLnBrk="1" latinLnBrk="0" hangingPunct="1">
        <a:defRPr sz="2264" kern="1200">
          <a:solidFill>
            <a:schemeClr val="tx1"/>
          </a:solidFill>
          <a:latin typeface="+mn-lt"/>
          <a:ea typeface="+mn-ea"/>
          <a:cs typeface="+mn-cs"/>
        </a:defRPr>
      </a:lvl7pPr>
      <a:lvl8pPr marL="4024823" algn="l" defTabSz="1149949" rtl="0" eaLnBrk="1" latinLnBrk="0" hangingPunct="1">
        <a:defRPr sz="2264" kern="1200">
          <a:solidFill>
            <a:schemeClr val="tx1"/>
          </a:solidFill>
          <a:latin typeface="+mn-lt"/>
          <a:ea typeface="+mn-ea"/>
          <a:cs typeface="+mn-cs"/>
        </a:defRPr>
      </a:lvl8pPr>
      <a:lvl9pPr marL="4599798" algn="l" defTabSz="1149949" rtl="0" eaLnBrk="1" latinLnBrk="0" hangingPunct="1">
        <a:defRPr sz="22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2" Type="http://schemas.openxmlformats.org/officeDocument/2006/relationships/image" Target="../media/image5.png"/><Relationship Id="rId2" Type="http://schemas.openxmlformats.org/officeDocument/2006/relationships/customXml" Target="../ink/ink1.xml"/><Relationship Id="rId1" Type="http://schemas.openxmlformats.org/officeDocument/2006/relationships/slideLayout" Target="../slideLayouts/slideLayout6.xml"/><Relationship Id="rId11" Type="http://schemas.openxmlformats.org/officeDocument/2006/relationships/image" Target="../media/image80.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3"/>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44557" y="2548268"/>
            <a:ext cx="9995670"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400" b="1" i="0" u="none" strike="noStrike" baseline="0" dirty="0">
                <a:solidFill>
                  <a:schemeClr val="bg1"/>
                </a:solidFill>
                <a:latin typeface="Arial" panose="020B0604020202020204" pitchFamily="34" charset="0"/>
                <a:cs typeface="Arial" panose="020B0604020202020204" pitchFamily="34" charset="0"/>
              </a:rPr>
              <a:t>Intellectual Property Strategy for </a:t>
            </a:r>
            <a:br>
              <a:rPr lang="en-US" sz="2400" b="1" i="0" u="none" strike="noStrike" baseline="0" dirty="0">
                <a:solidFill>
                  <a:schemeClr val="bg1"/>
                </a:solidFill>
                <a:latin typeface="Arial" panose="020B0604020202020204" pitchFamily="34" charset="0"/>
                <a:cs typeface="Arial" panose="020B0604020202020204" pitchFamily="34" charset="0"/>
              </a:rPr>
            </a:br>
            <a:r>
              <a:rPr lang="en-GB" sz="2400" b="1" i="0" u="none" strike="noStrike" baseline="0" dirty="0">
                <a:solidFill>
                  <a:schemeClr val="bg1"/>
                </a:solidFill>
                <a:latin typeface="Arial" panose="020B0604020202020204" pitchFamily="34" charset="0"/>
                <a:cs typeface="Arial" panose="020B0604020202020204" pitchFamily="34" charset="0"/>
              </a:rPr>
              <a:t>Resource-efficient </a:t>
            </a:r>
            <a:r>
              <a:rPr lang="en-GB" sz="2400" b="1" dirty="0">
                <a:solidFill>
                  <a:schemeClr val="bg1"/>
                </a:solidFill>
                <a:latin typeface="Arial" panose="020B0604020202020204" pitchFamily="34" charset="0"/>
                <a:cs typeface="Arial" panose="020B0604020202020204" pitchFamily="34" charset="0"/>
              </a:rPr>
              <a:t>U</a:t>
            </a:r>
            <a:r>
              <a:rPr lang="en-GB" sz="2400" b="1" i="0" u="none" strike="noStrike" baseline="0" dirty="0">
                <a:solidFill>
                  <a:schemeClr val="bg1"/>
                </a:solidFill>
                <a:latin typeface="Arial" panose="020B0604020202020204" pitchFamily="34" charset="0"/>
                <a:cs typeface="Arial" panose="020B0604020202020204" pitchFamily="34" charset="0"/>
              </a:rPr>
              <a:t>rban </a:t>
            </a:r>
            <a:r>
              <a:rPr lang="en-GB" sz="2400" b="1" dirty="0">
                <a:solidFill>
                  <a:schemeClr val="bg1"/>
                </a:solidFill>
                <a:latin typeface="Arial" panose="020B0604020202020204" pitchFamily="34" charset="0"/>
                <a:cs typeface="Arial" panose="020B0604020202020204" pitchFamily="34" charset="0"/>
              </a:rPr>
              <a:t>I</a:t>
            </a:r>
            <a:r>
              <a:rPr lang="en-GB" sz="2400" b="1" i="0" u="none" strike="noStrike" baseline="0" dirty="0">
                <a:solidFill>
                  <a:schemeClr val="bg1"/>
                </a:solidFill>
                <a:latin typeface="Arial" panose="020B0604020202020204" pitchFamily="34" charset="0"/>
                <a:cs typeface="Arial" panose="020B0604020202020204" pitchFamily="34" charset="0"/>
              </a:rPr>
              <a:t>nfrastructures: </a:t>
            </a:r>
            <a:br>
              <a:rPr lang="en-GB" sz="2400" b="1" i="0" u="none" strike="noStrike" baseline="0" dirty="0">
                <a:solidFill>
                  <a:schemeClr val="bg1"/>
                </a:solidFill>
                <a:latin typeface="Arial" panose="020B0604020202020204" pitchFamily="34" charset="0"/>
                <a:cs typeface="Arial" panose="020B0604020202020204" pitchFamily="34" charset="0"/>
              </a:rPr>
            </a:br>
            <a:r>
              <a:rPr lang="en-GB" sz="2400" b="1" i="0" u="none" strike="noStrike" baseline="0" dirty="0">
                <a:solidFill>
                  <a:schemeClr val="bg1"/>
                </a:solidFill>
                <a:latin typeface="Arial" panose="020B0604020202020204" pitchFamily="34" charset="0"/>
                <a:cs typeface="Arial" panose="020B0604020202020204" pitchFamily="34" charset="0"/>
              </a:rPr>
              <a:t>C</a:t>
            </a:r>
            <a:r>
              <a:rPr lang="en-GB" sz="2400" b="1" dirty="0">
                <a:solidFill>
                  <a:schemeClr val="bg1"/>
                </a:solidFill>
                <a:latin typeface="Arial" panose="020B0604020202020204" pitchFamily="34" charset="0"/>
                <a:cs typeface="Arial" panose="020B0604020202020204" pitchFamily="34" charset="0"/>
              </a:rPr>
              <a:t>ircular Urban Water Treatment and Closure of Material Flows</a:t>
            </a:r>
          </a:p>
        </p:txBody>
      </p:sp>
      <p:sp>
        <p:nvSpPr>
          <p:cNvPr id="3" name="TextBox 2">
            <a:extLst>
              <a:ext uri="{FF2B5EF4-FFF2-40B4-BE49-F238E27FC236}">
                <a16:creationId xmlns:a16="http://schemas.microsoft.com/office/drawing/2014/main" id="{47E239C2-E036-4976-80A6-487808193AEE}"/>
              </a:ext>
            </a:extLst>
          </p:cNvPr>
          <p:cNvSpPr txBox="1"/>
          <p:nvPr/>
        </p:nvSpPr>
        <p:spPr>
          <a:xfrm>
            <a:off x="2854514" y="4062591"/>
            <a:ext cx="7485712" cy="815608"/>
          </a:xfrm>
          <a:prstGeom prst="rect">
            <a:avLst/>
          </a:prstGeom>
          <a:noFill/>
        </p:spPr>
        <p:txBody>
          <a:bodyPr wrap="square" rtlCol="0">
            <a:spAutoFit/>
          </a:bodyPr>
          <a:lstStyle/>
          <a:p>
            <a:pPr algn="r"/>
            <a:r>
              <a:rPr lang="en-US" sz="1400" b="1" i="1" dirty="0"/>
              <a:t>Lars Strupeit, Ekaterina </a:t>
            </a:r>
            <a:r>
              <a:rPr lang="en-US" sz="1400" b="1" i="1" dirty="0" err="1"/>
              <a:t>Kushnir</a:t>
            </a:r>
            <a:endParaRPr lang="en-US" sz="1400" b="1" i="1" dirty="0"/>
          </a:p>
          <a:p>
            <a:pPr algn="r"/>
            <a:r>
              <a:rPr lang="en-US" sz="1100" i="1" dirty="0"/>
              <a:t>IIIEE, Lund University, Sweden</a:t>
            </a:r>
          </a:p>
          <a:p>
            <a:pPr algn="r"/>
            <a:endParaRPr lang="en-US" sz="1100" i="1" dirty="0"/>
          </a:p>
          <a:p>
            <a:pPr algn="r"/>
            <a:r>
              <a:rPr lang="en-US" sz="1100" i="1" dirty="0"/>
              <a:t>Version 1 (01.05.2022)</a:t>
            </a:r>
            <a:endParaRPr lang="en-GB" sz="1100" i="1" dirty="0"/>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430887"/>
          </a:xfrm>
          <a:prstGeom prst="rect">
            <a:avLst/>
          </a:prstGeom>
          <a:noFill/>
        </p:spPr>
        <p:txBody>
          <a:bodyPr wrap="square">
            <a:spAutoFit/>
          </a:bodyPr>
          <a:lstStyle/>
          <a:p>
            <a:pPr algn="r"/>
            <a:r>
              <a:rPr lang="en-GB" sz="1100" b="0" i="1" dirty="0">
                <a:effectLst/>
                <a:latin typeface="Arial" panose="020B0604020202020204" pitchFamily="34" charset="0"/>
                <a:cs typeface="Arial" panose="020B0604020202020204" pitchFamily="34" charset="0"/>
              </a:rPr>
              <a:t>Citation: </a:t>
            </a:r>
            <a:r>
              <a:rPr lang="en-GB" sz="1100" i="1" dirty="0">
                <a:latin typeface="Arial" panose="020B0604020202020204" pitchFamily="34" charset="0"/>
                <a:cs typeface="Arial" panose="020B0604020202020204" pitchFamily="34" charset="0"/>
              </a:rPr>
              <a:t>Strupeit, L. &amp; </a:t>
            </a:r>
            <a:r>
              <a:rPr lang="en-GB" sz="1100" i="1" dirty="0" err="1">
                <a:latin typeface="Arial" panose="020B0604020202020204" pitchFamily="34" charset="0"/>
                <a:cs typeface="Arial" panose="020B0604020202020204" pitchFamily="34" charset="0"/>
              </a:rPr>
              <a:t>Kushnir</a:t>
            </a:r>
            <a:r>
              <a:rPr lang="en-GB" sz="1100" i="1" dirty="0">
                <a:latin typeface="Arial" panose="020B0604020202020204" pitchFamily="34" charset="0"/>
                <a:cs typeface="Arial" panose="020B0604020202020204" pitchFamily="34" charset="0"/>
              </a:rPr>
              <a:t>, E.</a:t>
            </a:r>
            <a:r>
              <a:rPr lang="en-GB" sz="1100" i="1" dirty="0">
                <a:effectLst/>
                <a:latin typeface="Arial" panose="020B0604020202020204" pitchFamily="34" charset="0"/>
                <a:cs typeface="Arial" panose="020B0604020202020204" pitchFamily="34" charset="0"/>
              </a:rPr>
              <a:t> (2022). </a:t>
            </a:r>
            <a:r>
              <a:rPr lang="en-GB" sz="1100" dirty="0">
                <a:latin typeface="Arial" panose="020B0604020202020204" pitchFamily="34" charset="0"/>
                <a:cs typeface="Arial" panose="020B0604020202020204" pitchFamily="34" charset="0"/>
              </a:rPr>
              <a:t>Intellectual Property Strategy for Resource-efficient Urban Infrastructures: Circular Urban Water Treatment and Closure of Material Flows. Lund University. Lund, Sweden</a:t>
            </a:r>
            <a:r>
              <a:rPr lang="en-GB" sz="1100" b="0" i="1" dirty="0">
                <a:effectLst/>
                <a:latin typeface="Arial" panose="020B0604020202020204" pitchFamily="34" charset="0"/>
                <a:cs typeface="Arial" panose="020B0604020202020204" pitchFamily="34" charset="0"/>
              </a:rPr>
              <a:t>.</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4"/>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27C3CC05-30D3-5497-87F7-E608CB801C4D}"/>
              </a:ext>
            </a:extLst>
          </p:cNvPr>
          <p:cNvSpPr txBox="1"/>
          <p:nvPr/>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a:t>
            </a:r>
            <a:r>
              <a:rPr lang="en-US" sz="800" dirty="0" err="1">
                <a:solidFill>
                  <a:schemeClr val="bg1">
                    <a:lumMod val="50000"/>
                  </a:schemeClr>
                </a:solidFill>
              </a:rPr>
              <a:t>Strupeit</a:t>
            </a:r>
            <a:r>
              <a:rPr lang="en-US" sz="800" dirty="0">
                <a:solidFill>
                  <a:schemeClr val="bg1">
                    <a:lumMod val="50000"/>
                  </a:schemeClr>
                </a:solidFill>
              </a:rPr>
              <a:t>, </a:t>
            </a:r>
            <a:r>
              <a:rPr lang="en-US" sz="800" dirty="0" err="1">
                <a:solidFill>
                  <a:schemeClr val="bg1">
                    <a:lumMod val="50000"/>
                  </a:schemeClr>
                </a:solidFill>
              </a:rPr>
              <a:t>Kushnir</a:t>
            </a:r>
            <a:r>
              <a:rPr lang="en-US" sz="800" dirty="0">
                <a:solidFill>
                  <a:schemeClr val="bg1">
                    <a:lumMod val="50000"/>
                  </a:schemeClr>
                </a:solidFill>
              </a:rPr>
              <a:t>, 2022</a:t>
            </a:r>
            <a:endParaRPr lang="en-GB" sz="800" dirty="0">
              <a:solidFill>
                <a:schemeClr val="bg1">
                  <a:lumMod val="50000"/>
                </a:schemeClr>
              </a:solidFill>
            </a:endParaRPr>
          </a:p>
        </p:txBody>
      </p:sp>
    </p:spTree>
    <p:extLst>
      <p:ext uri="{BB962C8B-B14F-4D97-AF65-F5344CB8AC3E}">
        <p14:creationId xmlns:p14="http://schemas.microsoft.com/office/powerpoint/2010/main" val="43726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85642"/>
            <a:ext cx="12196827" cy="101200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About the case company </a:t>
            </a:r>
          </a:p>
        </p:txBody>
      </p:sp>
      <p:sp>
        <p:nvSpPr>
          <p:cNvPr id="36" name="Rectangle 35">
            <a:extLst>
              <a:ext uri="{FF2B5EF4-FFF2-40B4-BE49-F238E27FC236}">
                <a16:creationId xmlns:a16="http://schemas.microsoft.com/office/drawing/2014/main" id="{56F67DA3-5249-46A4-9497-3A92B135E207}"/>
              </a:ext>
            </a:extLst>
          </p:cNvPr>
          <p:cNvSpPr/>
          <p:nvPr/>
        </p:nvSpPr>
        <p:spPr>
          <a:xfrm>
            <a:off x="370686" y="1668659"/>
            <a:ext cx="11037543" cy="61711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r>
              <a:rPr lang="en-US" sz="1600" dirty="0">
                <a:solidFill>
                  <a:schemeClr val="tx1"/>
                </a:solidFill>
                <a:latin typeface="Arial" panose="020B0604020202020204" pitchFamily="34" charset="0"/>
                <a:cs typeface="Arial" panose="020B0604020202020204" pitchFamily="34" charset="0"/>
              </a:rPr>
              <a:t>The case company has developed and offers integrated engineering solutions </a:t>
            </a:r>
            <a:r>
              <a:rPr lang="en-GB" sz="1600" dirty="0">
                <a:solidFill>
                  <a:schemeClr val="tx1"/>
                </a:solidFill>
                <a:latin typeface="Arial" panose="020B0604020202020204" pitchFamily="34" charset="0"/>
                <a:cs typeface="Arial" panose="020B0604020202020204" pitchFamily="34" charset="0"/>
              </a:rPr>
              <a:t>to close water, energy, food, and waste loops through a system of decentralized urban water treatment systems.</a:t>
            </a:r>
            <a:r>
              <a:rPr lang="en-US" sz="1600" dirty="0">
                <a:solidFill>
                  <a:schemeClr val="tx1"/>
                </a:solidFill>
                <a:latin typeface="Arial" panose="020B0604020202020204" pitchFamily="34" charset="0"/>
                <a:cs typeface="Arial" panose="020B0604020202020204" pitchFamily="34" charset="0"/>
              </a:rPr>
              <a:t> It was founded 2012 as a family business, and has since then expanded into several geographic regions, including Western and Northern Europe, the Persian Gulf region, as well as China and South East Asia.  </a:t>
            </a:r>
          </a:p>
          <a:p>
            <a:pPr algn="just"/>
            <a:endParaRPr lang="en-US" sz="1600" dirty="0">
              <a:solidFill>
                <a:schemeClr val="tx1"/>
              </a:solidFill>
              <a:latin typeface="Arial" panose="020B0604020202020204" pitchFamily="34" charset="0"/>
              <a:cs typeface="Arial" panose="020B0604020202020204" pitchFamily="34" charset="0"/>
            </a:endParaRPr>
          </a:p>
          <a:p>
            <a:pPr algn="just"/>
            <a:r>
              <a:rPr lang="en-US" sz="1600" b="1" dirty="0">
                <a:solidFill>
                  <a:schemeClr val="tx1"/>
                </a:solidFill>
                <a:latin typeface="Arial" panose="020B0604020202020204" pitchFamily="34" charset="0"/>
                <a:cs typeface="Arial" panose="020B0604020202020204" pitchFamily="34" charset="0"/>
              </a:rPr>
              <a:t>Main company offerings</a:t>
            </a:r>
            <a:r>
              <a:rPr lang="en-US" sz="1600" dirty="0">
                <a:solidFill>
                  <a:schemeClr val="tx1"/>
                </a:solidFill>
                <a:latin typeface="Arial" panose="020B0604020202020204" pitchFamily="34" charset="0"/>
                <a:cs typeface="Arial" panose="020B0604020202020204" pitchFamily="34" charset="0"/>
              </a:rPr>
              <a:t>:</a:t>
            </a:r>
          </a:p>
          <a:p>
            <a:pPr algn="just"/>
            <a:r>
              <a:rPr lang="en-GB" sz="1600" dirty="0">
                <a:solidFill>
                  <a:schemeClr val="tx1"/>
                </a:solidFill>
                <a:latin typeface="Arial" panose="020B0604020202020204" pitchFamily="34" charset="0"/>
                <a:cs typeface="Arial" panose="020B0604020202020204" pitchFamily="34" charset="0"/>
              </a:rPr>
              <a:t>The company has created a modular, expandable and platform-based water treatment system for complex circular urban water treatment and management that can be integrated well into the urban environment. In addition to the clean-up of waste water, the technology enables to derive energy, organic materials, and minerals from organic waste. Nutrients can be recirculated back to enable food production through urban vertical farming. Next levels of circularity for the treatment of organic waste and the provision of value-added products are in a pre-commercial stage.</a:t>
            </a:r>
          </a:p>
          <a:p>
            <a:pPr algn="just"/>
            <a:br>
              <a:rPr lang="en-GB" sz="1600" dirty="0">
                <a:solidFill>
                  <a:schemeClr val="tx1"/>
                </a:solidFill>
                <a:latin typeface="Arial" panose="020B0604020202020204" pitchFamily="34" charset="0"/>
                <a:cs typeface="Arial" panose="020B0604020202020204" pitchFamily="34" charset="0"/>
              </a:rPr>
            </a:br>
            <a:r>
              <a:rPr lang="en-US" sz="1600" b="1" dirty="0">
                <a:solidFill>
                  <a:schemeClr val="tx1"/>
                </a:solidFill>
                <a:latin typeface="Arial" panose="020B0604020202020204" pitchFamily="34" charset="0"/>
                <a:cs typeface="Arial" panose="020B0604020202020204" pitchFamily="34" charset="0"/>
              </a:rPr>
              <a:t>Sustainability focus:</a:t>
            </a:r>
          </a:p>
          <a:p>
            <a:pPr algn="just"/>
            <a:r>
              <a:rPr lang="en-GB" sz="1600" dirty="0">
                <a:solidFill>
                  <a:schemeClr val="tx1"/>
                </a:solidFill>
                <a:latin typeface="Arial" panose="020B0604020202020204" pitchFamily="34" charset="0"/>
                <a:cs typeface="Arial" panose="020B0604020202020204" pitchFamily="34" charset="0"/>
              </a:rPr>
              <a:t>By shifting resource flows from the predominant linear and flow-through system, towards a more cyclical structure that reduces resource consumption and waste production simultaneously, the company addresses resource and waste challenges in today’s rapidly urbanizing world. Furthermore, the decentralized treatment systems can optionally house space for community functions and serve as a site for urban food production.</a:t>
            </a:r>
          </a:p>
          <a:p>
            <a:pPr algn="just"/>
            <a:endParaRPr lang="en-US" sz="1600" b="1" dirty="0">
              <a:solidFill>
                <a:schemeClr val="tx1"/>
              </a:solidFill>
              <a:latin typeface="Arial" panose="020B0604020202020204" pitchFamily="34" charset="0"/>
              <a:cs typeface="Arial" panose="020B0604020202020204" pitchFamily="34" charset="0"/>
            </a:endParaRPr>
          </a:p>
          <a:p>
            <a:pPr algn="just"/>
            <a:r>
              <a:rPr lang="en-US" sz="1600" b="1" dirty="0">
                <a:solidFill>
                  <a:schemeClr val="tx1"/>
                </a:solidFill>
                <a:latin typeface="Arial" panose="020B0604020202020204" pitchFamily="34" charset="0"/>
                <a:cs typeface="Arial" panose="020B0604020202020204" pitchFamily="34" charset="0"/>
              </a:rPr>
              <a:t>Sustainable business model</a:t>
            </a:r>
            <a:r>
              <a:rPr lang="en-US" sz="1600" dirty="0">
                <a:solidFill>
                  <a:schemeClr val="tx1"/>
                </a:solidFill>
                <a:latin typeface="Arial" panose="020B0604020202020204" pitchFamily="34" charset="0"/>
                <a:cs typeface="Arial" panose="020B0604020202020204" pitchFamily="34" charset="0"/>
              </a:rPr>
              <a:t>: </a:t>
            </a:r>
            <a:r>
              <a:rPr lang="sv-SE" sz="1600" b="1" dirty="0">
                <a:solidFill>
                  <a:schemeClr val="tx1"/>
                </a:solidFill>
                <a:latin typeface="Arial" panose="020B0604020202020204" pitchFamily="34" charset="0"/>
                <a:cs typeface="Arial" panose="020B0604020202020204" pitchFamily="34" charset="0"/>
              </a:rPr>
              <a:t>M</a:t>
            </a:r>
            <a:r>
              <a:rPr lang="en-SE" sz="1600" b="1">
                <a:solidFill>
                  <a:schemeClr val="tx1"/>
                </a:solidFill>
                <a:latin typeface="Arial" panose="020B0604020202020204" pitchFamily="34" charset="0"/>
                <a:cs typeface="Arial" panose="020B0604020202020204" pitchFamily="34" charset="0"/>
              </a:rPr>
              <a:t>aximis</a:t>
            </a:r>
            <a:r>
              <a:rPr lang="sv-SE" sz="1600" b="1" dirty="0" err="1">
                <a:solidFill>
                  <a:schemeClr val="tx1"/>
                </a:solidFill>
                <a:latin typeface="Arial" panose="020B0604020202020204" pitchFamily="34" charset="0"/>
                <a:cs typeface="Arial" panose="020B0604020202020204" pitchFamily="34" charset="0"/>
              </a:rPr>
              <a:t>ing</a:t>
            </a:r>
            <a:r>
              <a:rPr lang="en-SE" sz="1600" b="1">
                <a:solidFill>
                  <a:schemeClr val="tx1"/>
                </a:solidFill>
                <a:latin typeface="Arial" panose="020B0604020202020204" pitchFamily="34" charset="0"/>
                <a:cs typeface="Arial" panose="020B0604020202020204" pitchFamily="34" charset="0"/>
              </a:rPr>
              <a:t> water efficiency</a:t>
            </a:r>
            <a:r>
              <a:rPr lang="en-US" sz="1600" b="1" dirty="0">
                <a:solidFill>
                  <a:schemeClr val="tx1"/>
                </a:solidFill>
                <a:latin typeface="Arial" panose="020B0604020202020204" pitchFamily="34" charset="0"/>
                <a:cs typeface="Arial" panose="020B0604020202020204" pitchFamily="34" charset="0"/>
              </a:rPr>
              <a:t> &amp; closing resource loops</a:t>
            </a:r>
          </a:p>
          <a:p>
            <a:pPr algn="just"/>
            <a:r>
              <a:rPr lang="en-US" sz="1600" dirty="0">
                <a:solidFill>
                  <a:schemeClr val="tx1"/>
                </a:solidFill>
                <a:latin typeface="Arial" panose="020B0604020202020204" pitchFamily="34" charset="0"/>
                <a:cs typeface="Arial" panose="020B0604020202020204" pitchFamily="34" charset="0"/>
              </a:rPr>
              <a:t>The company operates in the B2B segment with municipalities, real estate developers, and industrial companies as their main customers. </a:t>
            </a:r>
            <a:r>
              <a:rPr lang="en-GB" sz="1600" dirty="0">
                <a:solidFill>
                  <a:schemeClr val="tx1"/>
                </a:solidFill>
                <a:latin typeface="Arial" panose="020B0604020202020204" pitchFamily="34" charset="0"/>
                <a:cs typeface="Arial" panose="020B0604020202020204" pitchFamily="34" charset="0"/>
              </a:rPr>
              <a:t>The company serves as technology and solutions provider of the know-how-intensive treatment technology, and in addition provides related </a:t>
            </a:r>
            <a:r>
              <a:rPr lang="en-US" sz="1600" dirty="0">
                <a:solidFill>
                  <a:schemeClr val="tx1"/>
                </a:solidFill>
                <a:latin typeface="Arial" panose="020B0604020202020204" pitchFamily="34" charset="0"/>
                <a:cs typeface="Arial" panose="020B0604020202020204" pitchFamily="34" charset="0"/>
              </a:rPr>
              <a:t>consulting and engineering services. Projects are implemented in partnership with general contractors. The case company is member of several international research consortia, funded amongst others by the European Commission.</a:t>
            </a:r>
            <a:endParaRPr lang="en-GB" sz="1600" dirty="0">
              <a:solidFill>
                <a:schemeClr val="tx1"/>
              </a:solidFill>
              <a:latin typeface="Arial" panose="020B0604020202020204" pitchFamily="34" charset="0"/>
              <a:cs typeface="Arial" panose="020B0604020202020204" pitchFamily="34" charset="0"/>
            </a:endParaRPr>
          </a:p>
          <a:p>
            <a:endParaRPr lang="en-US" sz="1600" dirty="0">
              <a:solidFill>
                <a:schemeClr val="tx1"/>
              </a:solidFill>
              <a:highlight>
                <a:srgbClr val="FFFF00"/>
              </a:highlight>
              <a:latin typeface="Arial" panose="020B0604020202020204" pitchFamily="34" charset="0"/>
              <a:cs typeface="Arial" panose="020B0604020202020204" pitchFamily="34" charset="0"/>
            </a:endParaRPr>
          </a:p>
          <a:p>
            <a:endParaRPr lang="en-US" sz="1600" dirty="0">
              <a:solidFill>
                <a:schemeClr val="tx1"/>
              </a:solidFill>
              <a:highlight>
                <a:srgbClr val="FFFF00"/>
              </a:highlight>
              <a:latin typeface="Arial" panose="020B0604020202020204" pitchFamily="34" charset="0"/>
              <a:cs typeface="Arial" panose="020B0604020202020204" pitchFamily="34" charset="0"/>
            </a:endParaRPr>
          </a:p>
          <a:p>
            <a:endParaRPr lang="en-US" sz="1600" b="1" dirty="0">
              <a:solidFill>
                <a:schemeClr val="tx1"/>
              </a:solidFill>
              <a:latin typeface="Arial" panose="020B0604020202020204" pitchFamily="34" charset="0"/>
              <a:cs typeface="Arial" panose="020B0604020202020204" pitchFamily="34" charset="0"/>
            </a:endParaRPr>
          </a:p>
          <a:p>
            <a:endParaRPr lang="en-US" sz="1600" b="1" u="none" strike="noStrike" baseline="0" dirty="0">
              <a:solidFill>
                <a:schemeClr val="tx1"/>
              </a:solidFill>
              <a:highlight>
                <a:srgbClr val="FFFF00"/>
              </a:highlight>
              <a:latin typeface="Arial" panose="020B0604020202020204" pitchFamily="34" charset="0"/>
              <a:cs typeface="Arial" panose="020B0604020202020204" pitchFamily="34" charset="0"/>
            </a:endParaRPr>
          </a:p>
          <a:p>
            <a:endParaRPr lang="en-US" sz="1600" b="1" dirty="0">
              <a:solidFill>
                <a:schemeClr val="tx1"/>
              </a:solidFill>
              <a:highlight>
                <a:srgbClr val="FFFF00"/>
              </a:highlight>
              <a:latin typeface="Arial" panose="020B0604020202020204" pitchFamily="34" charset="0"/>
              <a:cs typeface="Arial" panose="020B0604020202020204" pitchFamily="34" charset="0"/>
            </a:endParaRPr>
          </a:p>
          <a:p>
            <a:endParaRPr lang="en-US" sz="1600" b="1" u="none" strike="noStrike" baseline="0" dirty="0">
              <a:solidFill>
                <a:schemeClr val="tx1"/>
              </a:solidFill>
              <a:highlight>
                <a:srgbClr val="FFFF00"/>
              </a:highlight>
              <a:latin typeface="Arial" panose="020B0604020202020204" pitchFamily="34" charset="0"/>
              <a:cs typeface="Arial" panose="020B0604020202020204" pitchFamily="34" charset="0"/>
            </a:endParaRPr>
          </a:p>
          <a:p>
            <a:endParaRPr lang="en-US" sz="1600" b="0" u="none" strike="noStrike" baseline="0" dirty="0">
              <a:solidFill>
                <a:schemeClr val="tx1"/>
              </a:solidFill>
              <a:highlight>
                <a:srgbClr val="FFFF00"/>
              </a:highlight>
              <a:latin typeface="Arial" panose="020B0604020202020204" pitchFamily="34" charset="0"/>
              <a:cs typeface="Arial" panose="020B0604020202020204" pitchFamily="34" charset="0"/>
            </a:endParaRPr>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09B22F5D-1F51-437D-9FB7-C12A3EF8121A}"/>
                  </a:ext>
                </a:extLst>
              </p14:cNvPr>
              <p14:cNvContentPartPr/>
              <p14:nvPr/>
            </p14:nvContentPartPr>
            <p14:xfrm>
              <a:off x="7555040" y="6555290"/>
              <a:ext cx="14760" cy="23760"/>
            </p14:xfrm>
          </p:contentPart>
        </mc:Choice>
        <mc:Fallback xmlns="">
          <p:pic>
            <p:nvPicPr>
              <p:cNvPr id="3" name="Ink 2">
                <a:extLst>
                  <a:ext uri="{FF2B5EF4-FFF2-40B4-BE49-F238E27FC236}">
                    <a16:creationId xmlns:a16="http://schemas.microsoft.com/office/drawing/2014/main" id="{09B22F5D-1F51-437D-9FB7-C12A3EF8121A}"/>
                  </a:ext>
                </a:extLst>
              </p:cNvPr>
              <p:cNvPicPr/>
              <p:nvPr/>
            </p:nvPicPr>
            <p:blipFill>
              <a:blip r:embed="rId11"/>
              <a:stretch>
                <a:fillRect/>
              </a:stretch>
            </p:blipFill>
            <p:spPr>
              <a:xfrm>
                <a:off x="7546040" y="6546152"/>
                <a:ext cx="32400" cy="41671"/>
              </a:xfrm>
              <a:prstGeom prst="rect">
                <a:avLst/>
              </a:prstGeom>
            </p:spPr>
          </p:pic>
        </mc:Fallback>
      </mc:AlternateContent>
      <p:pic>
        <p:nvPicPr>
          <p:cNvPr id="6" name="Picture 5">
            <a:extLst>
              <a:ext uri="{FF2B5EF4-FFF2-40B4-BE49-F238E27FC236}">
                <a16:creationId xmlns:a16="http://schemas.microsoft.com/office/drawing/2014/main" id="{0F0BAB95-84D2-493E-B767-140AB46E8E0E}"/>
              </a:ext>
            </a:extLst>
          </p:cNvPr>
          <p:cNvPicPr>
            <a:picLocks noChangeAspect="1"/>
          </p:cNvPicPr>
          <p:nvPr/>
        </p:nvPicPr>
        <p:blipFill>
          <a:blip r:embed="rId12"/>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84139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360947"/>
            <a:ext cx="12196827" cy="9550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IP asset portfolio of case company</a:t>
            </a:r>
            <a:endParaRPr lang="en-US" sz="3600" b="1" dirty="0"/>
          </a:p>
        </p:txBody>
      </p:sp>
      <p:sp>
        <p:nvSpPr>
          <p:cNvPr id="8" name="TextBox 7">
            <a:extLst>
              <a:ext uri="{FF2B5EF4-FFF2-40B4-BE49-F238E27FC236}">
                <a16:creationId xmlns:a16="http://schemas.microsoft.com/office/drawing/2014/main" id="{9E4A9ED1-C46C-4B88-91FD-66D7D1CDA18C}"/>
              </a:ext>
            </a:extLst>
          </p:cNvPr>
          <p:cNvSpPr txBox="1"/>
          <p:nvPr/>
        </p:nvSpPr>
        <p:spPr>
          <a:xfrm>
            <a:off x="584590" y="1765069"/>
            <a:ext cx="8468412" cy="1754326"/>
          </a:xfrm>
          <a:prstGeom prst="rect">
            <a:avLst/>
          </a:prstGeom>
          <a:noFill/>
        </p:spPr>
        <p:txBody>
          <a:bodyPr wrap="square" rtlCol="0">
            <a:spAutoFit/>
          </a:bodyPr>
          <a:lstStyle/>
          <a:p>
            <a:pPr algn="just"/>
            <a:r>
              <a:rPr lang="en-US" b="1" dirty="0">
                <a:latin typeface="Arial" panose="020B0604020202020204" pitchFamily="34" charset="0"/>
                <a:cs typeface="Arial" panose="020B0604020202020204" pitchFamily="34" charset="0"/>
              </a:rPr>
              <a:t>Utility model, trade secrets &amp; know-how</a:t>
            </a:r>
          </a:p>
          <a:p>
            <a:pPr algn="just"/>
            <a:r>
              <a:rPr lang="en-US" dirty="0">
                <a:latin typeface="Arial" panose="020B0604020202020204" pitchFamily="34" charset="0"/>
                <a:cs typeface="Arial" panose="020B0604020202020204" pitchFamily="34" charset="0"/>
              </a:rPr>
              <a:t>The core IP assets of the case company are safeguarded in the form of utility models, know-how and trade secrets. The utility model is specifically applicable to protect the IP of physical equipment. Compared to patents, the utility model is more cost-effective, which makes it an attractive option for start-ups, such as the case company.</a:t>
            </a:r>
          </a:p>
        </p:txBody>
      </p:sp>
      <p:pic>
        <p:nvPicPr>
          <p:cNvPr id="49" name="Picture 48">
            <a:extLst>
              <a:ext uri="{FF2B5EF4-FFF2-40B4-BE49-F238E27FC236}">
                <a16:creationId xmlns:a16="http://schemas.microsoft.com/office/drawing/2014/main" id="{8DBCD0EB-94E3-4561-B2A2-F8B914393C7E}"/>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7" name="TextBox 7">
            <a:extLst>
              <a:ext uri="{FF2B5EF4-FFF2-40B4-BE49-F238E27FC236}">
                <a16:creationId xmlns:a16="http://schemas.microsoft.com/office/drawing/2014/main" id="{9E4A9ED1-C46C-4B88-91FD-66D7D1CDA18C}"/>
              </a:ext>
            </a:extLst>
          </p:cNvPr>
          <p:cNvSpPr txBox="1"/>
          <p:nvPr/>
        </p:nvSpPr>
        <p:spPr>
          <a:xfrm>
            <a:off x="580677" y="4923230"/>
            <a:ext cx="8472325" cy="1477328"/>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Patents and trademarks</a:t>
            </a:r>
          </a:p>
          <a:p>
            <a:pPr algn="just"/>
            <a:r>
              <a:rPr lang="en-US" dirty="0">
                <a:latin typeface="Arial" panose="020B0604020202020204" pitchFamily="34" charset="0"/>
                <a:cs typeface="Arial" panose="020B0604020202020204" pitchFamily="34" charset="0"/>
              </a:rPr>
              <a:t>A part of the case company’s IP is in the form of patents, as well as registered and unregistered trademarks. At the present development stage of the company, patents are of secondary importance though, in particularly in comparison to utility models.</a:t>
            </a:r>
          </a:p>
        </p:txBody>
      </p:sp>
      <p:sp>
        <p:nvSpPr>
          <p:cNvPr id="10" name="TextBox 9">
            <a:extLst>
              <a:ext uri="{FF2B5EF4-FFF2-40B4-BE49-F238E27FC236}">
                <a16:creationId xmlns:a16="http://schemas.microsoft.com/office/drawing/2014/main" id="{DAF82798-DBAC-5004-0155-AA83AB336229}"/>
              </a:ext>
            </a:extLst>
          </p:cNvPr>
          <p:cNvSpPr txBox="1"/>
          <p:nvPr/>
        </p:nvSpPr>
        <p:spPr>
          <a:xfrm>
            <a:off x="580678" y="3621148"/>
            <a:ext cx="8472324"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Copyrights and design rights</a:t>
            </a:r>
            <a:endParaRPr lang="en-GB"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The case company has copyrighted software and algorithms that serve for the modelling of complex biological processes. Design rights apply to the physical appearance of the company´s technology and products.</a:t>
            </a:r>
          </a:p>
        </p:txBody>
      </p:sp>
      <p:sp>
        <p:nvSpPr>
          <p:cNvPr id="12" name="TextBox 7">
            <a:extLst>
              <a:ext uri="{FF2B5EF4-FFF2-40B4-BE49-F238E27FC236}">
                <a16:creationId xmlns:a16="http://schemas.microsoft.com/office/drawing/2014/main" id="{195C26A9-CA0B-C201-CD30-8953012FDA27}"/>
              </a:ext>
            </a:extLst>
          </p:cNvPr>
          <p:cNvSpPr txBox="1"/>
          <p:nvPr/>
        </p:nvSpPr>
        <p:spPr>
          <a:xfrm>
            <a:off x="580679" y="6453920"/>
            <a:ext cx="8472323"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Spot licenses </a:t>
            </a:r>
          </a:p>
          <a:p>
            <a:pPr algn="just"/>
            <a:r>
              <a:rPr lang="en-US" dirty="0">
                <a:latin typeface="Arial" panose="020B0604020202020204" pitchFamily="34" charset="0"/>
                <a:cs typeface="Arial" panose="020B0604020202020204" pitchFamily="34" charset="0"/>
              </a:rPr>
              <a:t>The case company has issued spot licenses to partners and clients that provides them with the right to use the IP for a specific water treatment plant.</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4041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4371"/>
            <a:ext cx="12196827" cy="1047527"/>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IP strategy of case company</a:t>
            </a:r>
            <a:endParaRPr lang="en-US" sz="3600" b="1" dirty="0"/>
          </a:p>
        </p:txBody>
      </p:sp>
      <p:pic>
        <p:nvPicPr>
          <p:cNvPr id="79" name="Picture 78">
            <a:extLst>
              <a:ext uri="{FF2B5EF4-FFF2-40B4-BE49-F238E27FC236}">
                <a16:creationId xmlns:a16="http://schemas.microsoft.com/office/drawing/2014/main" id="{662AE6E7-FE9C-43C9-BC0A-C9C8ABE89FBF}"/>
              </a:ext>
            </a:extLst>
          </p:cNvPr>
          <p:cNvPicPr>
            <a:picLocks noChangeAspect="1"/>
          </p:cNvPicPr>
          <p:nvPr/>
        </p:nvPicPr>
        <p:blipFill>
          <a:blip r:embed="rId2"/>
          <a:stretch>
            <a:fillRect/>
          </a:stretch>
        </p:blipFill>
        <p:spPr>
          <a:xfrm>
            <a:off x="9174924" y="267347"/>
            <a:ext cx="2816609" cy="1048673"/>
          </a:xfrm>
          <a:prstGeom prst="rect">
            <a:avLst/>
          </a:prstGeom>
        </p:spPr>
      </p:pic>
      <p:pic>
        <p:nvPicPr>
          <p:cNvPr id="4" name="Picture 3">
            <a:extLst>
              <a:ext uri="{FF2B5EF4-FFF2-40B4-BE49-F238E27FC236}">
                <a16:creationId xmlns:a16="http://schemas.microsoft.com/office/drawing/2014/main" id="{0D5CF7EC-283D-2FA3-04E6-7FBA69BB4705}"/>
              </a:ext>
            </a:extLst>
          </p:cNvPr>
          <p:cNvPicPr>
            <a:picLocks noChangeAspect="1"/>
          </p:cNvPicPr>
          <p:nvPr/>
        </p:nvPicPr>
        <p:blipFill>
          <a:blip r:embed="rId3"/>
          <a:stretch>
            <a:fillRect/>
          </a:stretch>
        </p:blipFill>
        <p:spPr>
          <a:xfrm>
            <a:off x="335625" y="1493614"/>
            <a:ext cx="11520750" cy="6149809"/>
          </a:xfrm>
          <a:prstGeom prst="rect">
            <a:avLst/>
          </a:prstGeom>
        </p:spPr>
      </p:pic>
    </p:spTree>
    <p:extLst>
      <p:ext uri="{BB962C8B-B14F-4D97-AF65-F5344CB8AC3E}">
        <p14:creationId xmlns:p14="http://schemas.microsoft.com/office/powerpoint/2010/main" val="2258010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7347"/>
            <a:ext cx="12196827" cy="10486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dirty="0">
                <a:cs typeface="Calibri"/>
              </a:rPr>
              <a:t>Products sustainability impact of case company</a:t>
            </a:r>
            <a:endParaRPr lang="en-US" sz="3200" b="1" dirty="0"/>
          </a:p>
        </p:txBody>
      </p:sp>
      <p:pic>
        <p:nvPicPr>
          <p:cNvPr id="17" name="Graphic 16" descr="Users">
            <a:extLst>
              <a:ext uri="{FF2B5EF4-FFF2-40B4-BE49-F238E27FC236}">
                <a16:creationId xmlns:a16="http://schemas.microsoft.com/office/drawing/2014/main" id="{FFB732A6-5F9C-4301-91B2-B212C4FE49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6579" y="6221065"/>
            <a:ext cx="914400" cy="914400"/>
          </a:xfrm>
          <a:prstGeom prst="rect">
            <a:avLst/>
          </a:prstGeom>
        </p:spPr>
      </p:pic>
      <p:sp>
        <p:nvSpPr>
          <p:cNvPr id="18" name="Rectangle 17">
            <a:extLst>
              <a:ext uri="{FF2B5EF4-FFF2-40B4-BE49-F238E27FC236}">
                <a16:creationId xmlns:a16="http://schemas.microsoft.com/office/drawing/2014/main" id="{867EF869-74DD-4D7E-95BF-D9E4CD62A15B}"/>
              </a:ext>
            </a:extLst>
          </p:cNvPr>
          <p:cNvSpPr/>
          <p:nvPr/>
        </p:nvSpPr>
        <p:spPr>
          <a:xfrm>
            <a:off x="931554" y="5739918"/>
            <a:ext cx="1064451" cy="646331"/>
          </a:xfrm>
          <a:prstGeom prst="rect">
            <a:avLst/>
          </a:prstGeom>
        </p:spPr>
        <p:txBody>
          <a:bodyPr wrap="square">
            <a:spAutoFit/>
          </a:bodyPr>
          <a:lstStyle/>
          <a:p>
            <a:pPr algn="ctr"/>
            <a:r>
              <a:rPr lang="en-IN" b="1" dirty="0">
                <a:solidFill>
                  <a:srgbClr val="0070C0"/>
                </a:solidFill>
                <a:latin typeface="Arial" panose="020B0604020202020204" pitchFamily="34" charset="0"/>
                <a:cs typeface="Arial" panose="020B0604020202020204" pitchFamily="34" charset="0"/>
              </a:rPr>
              <a:t>Social</a:t>
            </a:r>
          </a:p>
          <a:p>
            <a:pPr algn="ctr"/>
            <a:r>
              <a:rPr lang="en-IN" b="1" dirty="0">
                <a:solidFill>
                  <a:srgbClr val="0070C0"/>
                </a:solidFill>
                <a:latin typeface="Arial" panose="020B0604020202020204" pitchFamily="34" charset="0"/>
                <a:cs typeface="Arial" panose="020B0604020202020204" pitchFamily="34" charset="0"/>
              </a:rPr>
              <a:t>Impact </a:t>
            </a:r>
          </a:p>
        </p:txBody>
      </p:sp>
      <p:sp>
        <p:nvSpPr>
          <p:cNvPr id="3" name="Rectangle 2">
            <a:extLst>
              <a:ext uri="{FF2B5EF4-FFF2-40B4-BE49-F238E27FC236}">
                <a16:creationId xmlns:a16="http://schemas.microsoft.com/office/drawing/2014/main" id="{4C2C1786-7BC8-4C85-B7AB-12B3F0E71158}"/>
              </a:ext>
            </a:extLst>
          </p:cNvPr>
          <p:cNvSpPr/>
          <p:nvPr/>
        </p:nvSpPr>
        <p:spPr>
          <a:xfrm>
            <a:off x="2379785" y="5364410"/>
            <a:ext cx="8686800" cy="206583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285750" indent="-285750">
              <a:buFont typeface="Arial" panose="020B0604020202020204" pitchFamily="34" charset="0"/>
              <a:buChar char="•"/>
            </a:pPr>
            <a:endParaRPr lang="sv-SE" sz="1600" dirty="0">
              <a:solidFill>
                <a:schemeClr val="tx1"/>
              </a:solidFill>
            </a:endParaRP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Community development through improved health and sanitation; to date installed plants serve one million people with clean treated waste water. </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The highly visible and aesthetically appealing plants can be integrated well into an urban context, thereby raising social acceptance to waste water treatment and triggering behavioural change in respect to sustainability matters in general.</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The decentralized treatment systems can optionally house space for community functions as well as urban food production.</a:t>
            </a:r>
            <a:endParaRPr lang="sv-SE" sz="1600" dirty="0">
              <a:solidFill>
                <a:schemeClr val="tx1"/>
              </a:solidFill>
              <a:latin typeface="Arial" panose="020B0604020202020204" pitchFamily="34" charset="0"/>
              <a:cs typeface="Arial" panose="020B0604020202020204" pitchFamily="34" charset="0"/>
            </a:endParaRPr>
          </a:p>
          <a:p>
            <a:endParaRPr lang="en-GB" dirty="0">
              <a:solidFill>
                <a:schemeClr val="tx1"/>
              </a:solidFill>
              <a:highlight>
                <a:srgbClr val="FFFF00"/>
              </a:highlight>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B17103B2-45BA-4ADA-BBD5-90C992A7B71F}"/>
              </a:ext>
            </a:extLst>
          </p:cNvPr>
          <p:cNvSpPr/>
          <p:nvPr/>
        </p:nvSpPr>
        <p:spPr>
          <a:xfrm>
            <a:off x="2379785" y="2078748"/>
            <a:ext cx="8686800" cy="140531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Overall reduction in water footprint through increased efficiency, recycling and reuse, and reduction of overall consumption levels.</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Closure of resource and nutrient cycles. </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Environmental improvement above compliance levels.</a:t>
            </a:r>
          </a:p>
        </p:txBody>
      </p:sp>
      <p:pic>
        <p:nvPicPr>
          <p:cNvPr id="38" name="Graphic 37" descr="Open hand with plant">
            <a:extLst>
              <a:ext uri="{FF2B5EF4-FFF2-40B4-BE49-F238E27FC236}">
                <a16:creationId xmlns:a16="http://schemas.microsoft.com/office/drawing/2014/main" id="{FE7F2C5C-0B21-495D-8C36-620C467505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9970" y="2605575"/>
            <a:ext cx="914400" cy="914400"/>
          </a:xfrm>
          <a:prstGeom prst="rect">
            <a:avLst/>
          </a:prstGeom>
        </p:spPr>
      </p:pic>
      <p:sp>
        <p:nvSpPr>
          <p:cNvPr id="39" name="Rectangle 38">
            <a:extLst>
              <a:ext uri="{FF2B5EF4-FFF2-40B4-BE49-F238E27FC236}">
                <a16:creationId xmlns:a16="http://schemas.microsoft.com/office/drawing/2014/main" id="{80ABFB33-C6AB-4E16-8F2A-21B19ABACE9E}"/>
              </a:ext>
            </a:extLst>
          </p:cNvPr>
          <p:cNvSpPr/>
          <p:nvPr/>
        </p:nvSpPr>
        <p:spPr>
          <a:xfrm>
            <a:off x="559670" y="2144458"/>
            <a:ext cx="1815001" cy="646331"/>
          </a:xfrm>
          <a:prstGeom prst="rect">
            <a:avLst/>
          </a:prstGeom>
        </p:spPr>
        <p:txBody>
          <a:bodyPr wrap="square">
            <a:spAutoFit/>
          </a:bodyPr>
          <a:lstStyle/>
          <a:p>
            <a:pPr algn="ctr"/>
            <a:r>
              <a:rPr lang="en-IN" b="1" dirty="0">
                <a:solidFill>
                  <a:schemeClr val="accent3"/>
                </a:solidFill>
                <a:latin typeface="Arial" panose="020B0604020202020204" pitchFamily="34" charset="0"/>
                <a:cs typeface="Arial" panose="020B0604020202020204" pitchFamily="34" charset="0"/>
              </a:rPr>
              <a:t>Environmental Impact </a:t>
            </a:r>
          </a:p>
        </p:txBody>
      </p:sp>
      <p:sp>
        <p:nvSpPr>
          <p:cNvPr id="41" name="Rectangle 40">
            <a:extLst>
              <a:ext uri="{FF2B5EF4-FFF2-40B4-BE49-F238E27FC236}">
                <a16:creationId xmlns:a16="http://schemas.microsoft.com/office/drawing/2014/main" id="{06507E10-C7B4-417C-BF8E-AB7E8863B5AD}"/>
              </a:ext>
            </a:extLst>
          </p:cNvPr>
          <p:cNvSpPr/>
          <p:nvPr/>
        </p:nvSpPr>
        <p:spPr>
          <a:xfrm>
            <a:off x="2379785" y="3721575"/>
            <a:ext cx="8686800" cy="1405318"/>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Monetary value generated from converting waste into sellable materials.</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All profits are re-invested into sustainable technologies.</a:t>
            </a:r>
          </a:p>
          <a:p>
            <a:pPr marL="285750" indent="-285750" algn="just">
              <a:spcAft>
                <a:spcPts val="6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Real estate projects equipped with the circular water treatment system gain added economic value through green branding.</a:t>
            </a:r>
          </a:p>
        </p:txBody>
      </p:sp>
      <p:pic>
        <p:nvPicPr>
          <p:cNvPr id="44" name="Graphic 43" descr="Upward trend">
            <a:extLst>
              <a:ext uri="{FF2B5EF4-FFF2-40B4-BE49-F238E27FC236}">
                <a16:creationId xmlns:a16="http://schemas.microsoft.com/office/drawing/2014/main" id="{1EAED603-47FC-4F73-A942-38418100D3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3302" y="4345183"/>
            <a:ext cx="787737" cy="787737"/>
          </a:xfrm>
          <a:prstGeom prst="rect">
            <a:avLst/>
          </a:prstGeom>
        </p:spPr>
      </p:pic>
      <p:sp>
        <p:nvSpPr>
          <p:cNvPr id="45" name="Rectangle 44">
            <a:extLst>
              <a:ext uri="{FF2B5EF4-FFF2-40B4-BE49-F238E27FC236}">
                <a16:creationId xmlns:a16="http://schemas.microsoft.com/office/drawing/2014/main" id="{C82A7B0D-3EE0-4D36-AF55-EECC01F05988}"/>
              </a:ext>
            </a:extLst>
          </p:cNvPr>
          <p:cNvSpPr/>
          <p:nvPr/>
        </p:nvSpPr>
        <p:spPr>
          <a:xfrm>
            <a:off x="781493" y="3843573"/>
            <a:ext cx="1371355"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dirty="0">
                <a:ln>
                  <a:noFill/>
                </a:ln>
                <a:solidFill>
                  <a:srgbClr val="ED7D31">
                    <a:lumMod val="75000"/>
                  </a:srgbClr>
                </a:solidFill>
                <a:effectLst/>
                <a:uLnTx/>
                <a:uFillTx/>
                <a:latin typeface="Arial" panose="020B0604020202020204" pitchFamily="34" charset="0"/>
                <a:cs typeface="Arial" panose="020B0604020202020204" pitchFamily="34" charset="0"/>
              </a:rPr>
              <a:t>Economic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dirty="0">
                <a:ln>
                  <a:noFill/>
                </a:ln>
                <a:solidFill>
                  <a:srgbClr val="ED7D31">
                    <a:lumMod val="75000"/>
                  </a:srgbClr>
                </a:solidFill>
                <a:effectLst/>
                <a:uLnTx/>
                <a:uFillTx/>
                <a:latin typeface="Arial" panose="020B0604020202020204" pitchFamily="34" charset="0"/>
                <a:cs typeface="Arial" panose="020B0604020202020204" pitchFamily="34" charset="0"/>
              </a:rPr>
              <a:t>Impact </a:t>
            </a:r>
          </a:p>
        </p:txBody>
      </p:sp>
      <p:pic>
        <p:nvPicPr>
          <p:cNvPr id="21" name="Picture 20">
            <a:extLst>
              <a:ext uri="{FF2B5EF4-FFF2-40B4-BE49-F238E27FC236}">
                <a16:creationId xmlns:a16="http://schemas.microsoft.com/office/drawing/2014/main" id="{1DE743D9-E2A3-4191-B7BB-3D0706C051BA}"/>
              </a:ext>
            </a:extLst>
          </p:cNvPr>
          <p:cNvPicPr>
            <a:picLocks noChangeAspect="1"/>
          </p:cNvPicPr>
          <p:nvPr/>
        </p:nvPicPr>
        <p:blipFill>
          <a:blip r:embed="rId8"/>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168473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7347"/>
            <a:ext cx="12196827" cy="10486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dirty="0">
                <a:cs typeface="Calibri"/>
              </a:rPr>
              <a:t>Key learnings: IP strategies for sustainability</a:t>
            </a:r>
            <a:endParaRPr lang="en-US" sz="3200" b="1" dirty="0">
              <a:highlight>
                <a:srgbClr val="FFFF00"/>
              </a:highlight>
            </a:endParaRPr>
          </a:p>
        </p:txBody>
      </p:sp>
      <p:pic>
        <p:nvPicPr>
          <p:cNvPr id="7" name="Picture 6">
            <a:extLst>
              <a:ext uri="{FF2B5EF4-FFF2-40B4-BE49-F238E27FC236}">
                <a16:creationId xmlns:a16="http://schemas.microsoft.com/office/drawing/2014/main" id="{CF87D57B-804D-49E4-BCD1-833DBAB246B6}"/>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4" name="Rectangle 4">
            <a:extLst>
              <a:ext uri="{FF2B5EF4-FFF2-40B4-BE49-F238E27FC236}">
                <a16:creationId xmlns:a16="http://schemas.microsoft.com/office/drawing/2014/main" id="{E1729B83-D974-4470-96EC-8A8C3E141D94}"/>
              </a:ext>
            </a:extLst>
          </p:cNvPr>
          <p:cNvSpPr/>
          <p:nvPr/>
        </p:nvSpPr>
        <p:spPr>
          <a:xfrm>
            <a:off x="397769" y="1719026"/>
            <a:ext cx="10865543" cy="10002738"/>
          </a:xfrm>
          <a:prstGeom prst="rect">
            <a:avLst/>
          </a:prstGeom>
        </p:spPr>
        <p:txBody>
          <a:bodyPr wrap="square" anchor="t">
            <a:spAutoFit/>
          </a:bodyPr>
          <a:lstStyle/>
          <a:p>
            <a:pPr marL="457200" indent="-457200" algn="just">
              <a:spcAft>
                <a:spcPts val="1200"/>
              </a:spcAft>
              <a:buClr>
                <a:srgbClr val="71A131"/>
              </a:buClr>
              <a:buFont typeface="Wingdings" panose="05000000000000000000" pitchFamily="2" charset="2"/>
              <a:buChar char="§"/>
            </a:pPr>
            <a:r>
              <a:rPr lang="en-GB" dirty="0">
                <a:latin typeface="Arial" panose="020B0604020202020204" pitchFamily="34" charset="0"/>
                <a:cs typeface="Arial" panose="020B0604020202020204" pitchFamily="34" charset="0"/>
              </a:rPr>
              <a:t>Initially, the case company maintained a predominantly closed IP model, with all the key IP assets being generated in-house. The objective was to gain technical proof-of-concept and external acknowledgement for their radical innovation of a complex water treatment technology, while keeping its IP protected. </a:t>
            </a:r>
          </a:p>
          <a:p>
            <a:pPr marL="457200" indent="-457200" algn="just">
              <a:spcAft>
                <a:spcPts val="1200"/>
              </a:spcAft>
              <a:buClr>
                <a:srgbClr val="71A131"/>
              </a:buClr>
              <a:buFont typeface="Wingdings" panose="05000000000000000000" pitchFamily="2" charset="2"/>
              <a:buChar char="§"/>
            </a:pPr>
            <a:r>
              <a:rPr lang="en-GB" dirty="0">
                <a:latin typeface="Arial" panose="020B0604020202020204" pitchFamily="34" charset="0"/>
                <a:cs typeface="Arial" panose="020B0604020202020204" pitchFamily="34" charset="0"/>
              </a:rPr>
              <a:t>The value proposition gradually shifted from the initial ”Maximise water efficiency” archetype towards ”Create value from waste” &amp; “Develop scale-up solutions” archetypes. This required new strategic partnerships to access complementary competences, resulting in a shift towards more open forms of joint IP generation with the new industry partners.</a:t>
            </a:r>
          </a:p>
          <a:p>
            <a:pPr marL="457200" indent="-457200" algn="just">
              <a:spcAft>
                <a:spcPts val="1200"/>
              </a:spcAft>
              <a:buClr>
                <a:srgbClr val="71A131"/>
              </a:buClr>
              <a:buFont typeface="Wingdings" panose="05000000000000000000" pitchFamily="2" charset="2"/>
              <a:buChar char="§"/>
            </a:pPr>
            <a:r>
              <a:rPr lang="en-GB" dirty="0">
                <a:latin typeface="Arial" panose="020B0604020202020204" pitchFamily="34" charset="0"/>
                <a:cs typeface="Arial" panose="020B0604020202020204" pitchFamily="34" charset="0"/>
              </a:rPr>
              <a:t>In terms of geography, the company partially focused on mature markets with high competence in water management solutions. Successful proof-of-concept in these markets has been critical to add credibility to their product and is expected to facilitate expansion to other regions. Exploration of other ways of IP monetization, e.g. through licensing, is presently considered, especially in order to disseminate and scale-up the technology in markets that the case company cannot easily access on its own.</a:t>
            </a:r>
          </a:p>
          <a:p>
            <a:pPr marL="457200" indent="-457200" algn="just">
              <a:spcAft>
                <a:spcPts val="1200"/>
              </a:spcAft>
              <a:buClr>
                <a:srgbClr val="71A131"/>
              </a:buClr>
              <a:buFont typeface="Wingdings" panose="05000000000000000000" pitchFamily="2" charset="2"/>
              <a:buChar char="§"/>
            </a:pPr>
            <a:r>
              <a:rPr lang="en-GB" dirty="0">
                <a:latin typeface="Arial" panose="020B0604020202020204" pitchFamily="34" charset="0"/>
                <a:cs typeface="Arial" panose="020B0604020202020204" pitchFamily="34" charset="0"/>
              </a:rPr>
              <a:t>Furthermore, participation in ongoing EU-funded research projects is expected to result in the generation of shared IP assets.</a:t>
            </a:r>
          </a:p>
          <a:p>
            <a:pPr marL="457200" indent="-457200" algn="just">
              <a:spcAft>
                <a:spcPts val="1200"/>
              </a:spcAft>
              <a:buClr>
                <a:srgbClr val="71A131"/>
              </a:buClr>
              <a:buFont typeface="Wingdings" panose="05000000000000000000" pitchFamily="2" charset="2"/>
              <a:buChar char="§"/>
            </a:pPr>
            <a:r>
              <a:rPr lang="en-GB" dirty="0">
                <a:latin typeface="Arial" panose="020B0604020202020204" pitchFamily="34" charset="0"/>
                <a:cs typeface="Arial" panose="020B0604020202020204" pitchFamily="34" charset="0"/>
              </a:rPr>
              <a:t>Finally, the case company operates a separate non-profit research and development branch that focuses on process and product development. Interested stakeholders, including universities, research institutions, and individuals are invited to cooperate in joint R&amp;D or in a cross-licensing setup to adapt and integrate their technologies into the case company’s core platform.</a:t>
            </a:r>
          </a:p>
          <a:p>
            <a:pPr>
              <a:buClr>
                <a:srgbClr val="71A131"/>
              </a:buClr>
            </a:pPr>
            <a:endParaRPr lang="en-GB" b="1" dirty="0"/>
          </a:p>
          <a:p>
            <a:pPr marL="457200" indent="-457200">
              <a:buClr>
                <a:srgbClr val="71A131"/>
              </a:buClr>
              <a:buFont typeface="Wingdings" panose="05000000000000000000" pitchFamily="2" charset="2"/>
              <a:buChar char="§"/>
            </a:pPr>
            <a:endParaRPr lang="en-GB" b="1" dirty="0"/>
          </a:p>
          <a:p>
            <a:pPr marL="457200" indent="-457200">
              <a:buClr>
                <a:srgbClr val="71A131"/>
              </a:buClr>
              <a:buFont typeface="Wingdings" panose="05000000000000000000" pitchFamily="2" charset="2"/>
              <a:buChar char="§"/>
            </a:pPr>
            <a:endParaRPr lang="en-GB" b="1" dirty="0"/>
          </a:p>
          <a:p>
            <a:pPr marL="457200" indent="-457200">
              <a:buClr>
                <a:srgbClr val="71A131"/>
              </a:buClr>
              <a:buFont typeface="Wingdings" panose="05000000000000000000" pitchFamily="2" charset="2"/>
              <a:buChar char="§"/>
            </a:pPr>
            <a:endParaRPr lang="en-GB" b="1" dirty="0"/>
          </a:p>
          <a:p>
            <a:pPr marL="457200" indent="-457200">
              <a:buClr>
                <a:srgbClr val="71A131"/>
              </a:buClr>
              <a:buFont typeface="Wingdings" panose="05000000000000000000" pitchFamily="2" charset="2"/>
              <a:buChar char="§"/>
            </a:pPr>
            <a:endParaRPr lang="en-GB" dirty="0"/>
          </a:p>
          <a:p>
            <a:pPr marL="457200" indent="-457200">
              <a:buClr>
                <a:srgbClr val="71A131"/>
              </a:buClr>
              <a:buFont typeface="Wingdings" panose="05000000000000000000" pitchFamily="2" charset="2"/>
              <a:buChar char="§"/>
            </a:pPr>
            <a:endParaRPr lang="en-GB" b="1" dirty="0">
              <a:solidFill>
                <a:schemeClr val="accent5">
                  <a:lumMod val="75000"/>
                </a:schemeClr>
              </a:solidFill>
            </a:endParaRPr>
          </a:p>
          <a:p>
            <a:pPr marL="457200" indent="-457200">
              <a:buClr>
                <a:srgbClr val="71A131"/>
              </a:buClr>
              <a:buFont typeface="Wingdings" panose="05000000000000000000" pitchFamily="2" charset="2"/>
              <a:buChar char="§"/>
            </a:pPr>
            <a:endParaRPr lang="sv-SE"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sv-SE" dirty="0">
              <a:highlight>
                <a:srgbClr val="FFFF00"/>
              </a:highlight>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sv-SE" dirty="0">
              <a:highlight>
                <a:srgbClr val="FFFF00"/>
              </a:highlight>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en-US" dirty="0">
              <a:highlight>
                <a:srgbClr val="FFFF00"/>
              </a:highlight>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de-DE" b="1"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de-DE" b="1"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2275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44557" y="3382452"/>
            <a:ext cx="9995670"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i="1" dirty="0">
                <a:latin typeface="Arial" panose="020B0604020202020204" pitchFamily="34" charset="0"/>
                <a:cs typeface="Arial" panose="020B0604020202020204" pitchFamily="34" charset="0"/>
              </a:rPr>
              <a:t>Contact: </a:t>
            </a:r>
            <a:r>
              <a:rPr lang="en-US" i="1" dirty="0" err="1">
                <a:latin typeface="Arial" panose="020B0604020202020204" pitchFamily="34" charset="0"/>
                <a:cs typeface="Arial" panose="020B0604020202020204" pitchFamily="34" charset="0"/>
              </a:rPr>
              <a:t>lars.strupeit@iiiee.lu.se</a:t>
            </a:r>
            <a:endParaRPr lang="en-US" sz="1600" i="1" dirty="0">
              <a:highlight>
                <a:srgbClr val="FFFF00"/>
              </a:highlight>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a:t>Funding support: </a:t>
            </a:r>
            <a:r>
              <a:rPr lang="en-US" sz="1400"/>
              <a:t>The project IPACST is financially supported by the Belmont Forum and NORFACE Joint Research </a:t>
            </a:r>
            <a:r>
              <a:rPr lang="en-US" sz="1400" err="1"/>
              <a:t>Programme</a:t>
            </a:r>
            <a:r>
              <a:rPr lang="en-US" sz="1400"/>
              <a:t> on Transformations to Sustainability, which is co-funded by DLR/BMBF FONA-SÖF 01UV1812A and 01UV1812B, GCRF, ESRC (ES/S008322/1), VR 2017-06439, and the European Commission through Horizon 2020.</a:t>
            </a:r>
            <a:endParaRPr lang="en-US" sz="1400" b="1" i="1"/>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2"/>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3"/>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4"/>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5"/>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6"/>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7"/>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8"/>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9"/>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1FBA20A2CAC34292F6F87B8CC8191E" ma:contentTypeVersion="10" ma:contentTypeDescription="Create a new document." ma:contentTypeScope="" ma:versionID="da0ed27bfe3e2c2cc72d59b3b914bc27">
  <xsd:schema xmlns:xsd="http://www.w3.org/2001/XMLSchema" xmlns:xs="http://www.w3.org/2001/XMLSchema" xmlns:p="http://schemas.microsoft.com/office/2006/metadata/properties" xmlns:ns2="95cf8923-128f-429c-b9dc-7b2a81b46226" xmlns:ns3="556a2324-33c5-4771-baf5-b3ef8974317c" targetNamespace="http://schemas.microsoft.com/office/2006/metadata/properties" ma:root="true" ma:fieldsID="b0e967e85e3904662c146f948f1afc35" ns2:_="" ns3:_="">
    <xsd:import namespace="95cf8923-128f-429c-b9dc-7b2a81b46226"/>
    <xsd:import namespace="556a2324-33c5-4771-baf5-b3ef897431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cf8923-128f-429c-b9dc-7b2a81b46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6a2324-33c5-4771-baf5-b3ef8974317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789B30-6191-4273-A5F7-334678604008}">
  <ds:schemaRefs>
    <ds:schemaRef ds:uri="http://purl.org/dc/elements/1.1/"/>
    <ds:schemaRef ds:uri="http://purl.org/dc/terms/"/>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556a2324-33c5-4771-baf5-b3ef8974317c"/>
    <ds:schemaRef ds:uri="http://schemas.microsoft.com/office/infopath/2007/PartnerControls"/>
    <ds:schemaRef ds:uri="95cf8923-128f-429c-b9dc-7b2a81b46226"/>
    <ds:schemaRef ds:uri="http://purl.org/dc/dcmitype/"/>
  </ds:schemaRefs>
</ds:datastoreItem>
</file>

<file path=customXml/itemProps2.xml><?xml version="1.0" encoding="utf-8"?>
<ds:datastoreItem xmlns:ds="http://schemas.openxmlformats.org/officeDocument/2006/customXml" ds:itemID="{CC977C59-166C-4C8D-A1BC-BEB6C3D66F51}">
  <ds:schemaRefs>
    <ds:schemaRef ds:uri="http://schemas.microsoft.com/sharepoint/v3/contenttype/forms"/>
  </ds:schemaRefs>
</ds:datastoreItem>
</file>

<file path=customXml/itemProps3.xml><?xml version="1.0" encoding="utf-8"?>
<ds:datastoreItem xmlns:ds="http://schemas.openxmlformats.org/officeDocument/2006/customXml" ds:itemID="{29204DD5-990B-40EE-BA40-9C65B7FFD9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cf8923-128f-429c-b9dc-7b2a81b46226"/>
    <ds:schemaRef ds:uri="556a2324-33c5-4771-baf5-b3ef897431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1838</TotalTime>
  <Words>1151</Words>
  <Application>Microsoft Macintosh PowerPoint</Application>
  <PresentationFormat>Custom</PresentationFormat>
  <Paragraphs>71</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108</cp:revision>
  <cp:lastPrinted>2020-03-03T18:30:28Z</cp:lastPrinted>
  <dcterms:created xsi:type="dcterms:W3CDTF">2018-06-03T20:00:44Z</dcterms:created>
  <dcterms:modified xsi:type="dcterms:W3CDTF">2022-05-04T17:40:32Z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0x010100091FBA20A2CAC34292F6F87B8CC8191E</vt:lpwstr>
  </property>
</Properties>
</file>