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2"/>
  </p:notesMasterIdLst>
  <p:sldIdLst>
    <p:sldId id="359" r:id="rId5"/>
    <p:sldId id="449" r:id="rId6"/>
    <p:sldId id="443" r:id="rId7"/>
    <p:sldId id="437" r:id="rId8"/>
    <p:sldId id="433" r:id="rId9"/>
    <p:sldId id="435" r:id="rId10"/>
    <p:sldId id="436" r:id="rId11"/>
  </p:sldIdLst>
  <p:sldSz cx="12192000" cy="8624888"/>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16">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BE62C-3096-FBE1-1E10-147E70599225}" name="Pratheeba Vimalnath" initials="PV" userId="S::pv302@cam.ac.uk::db56d1dd-ad9e-4f64-be91-9f7084568d85" providerId="AD"/>
  <p188:author id="{64710ED7-0FDC-7737-54F6-ADEE6B73E3DC}" name="Frank Tietze" initials="FT" userId="Frank Tietze"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rank Tietze" initials="FT" lastIdx="8" clrIdx="0"/>
  <p:cmAuthor id="2" name="Pratheeba Vimalnath" initials="PV" lastIdx="20" clrIdx="1"/>
  <p:cmAuthor id="3" name="Akriti" initials="Akriti" lastIdx="6" clrIdx="2"/>
  <p:cmAuthor id="4" name="Viola.Prifti" initials="Vi" lastIdx="11" clrIdx="3"/>
  <p:cmAuthor id="5" name="Ashley Pennington" initials="AP" lastIdx="8"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B44A"/>
    <a:srgbClr val="E6E0EC"/>
    <a:srgbClr val="DCE6F2"/>
    <a:srgbClr val="B7DEE8"/>
    <a:srgbClr val="F79646"/>
    <a:srgbClr val="0070C0"/>
    <a:srgbClr val="8064A2"/>
    <a:srgbClr val="F3F6F5"/>
    <a:srgbClr val="77933C"/>
    <a:srgbClr val="19A1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C8059-C666-3243-B14D-0AD046686E9E}" v="7" dt="2022-05-11T14:13:36.2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172"/>
    <p:restoredTop sz="94717"/>
  </p:normalViewPr>
  <p:slideViewPr>
    <p:cSldViewPr snapToGrid="0" snapToObjects="1">
      <p:cViewPr>
        <p:scale>
          <a:sx n="70" d="100"/>
          <a:sy n="70" d="100"/>
        </p:scale>
        <p:origin x="256" y="1192"/>
      </p:cViewPr>
      <p:guideLst>
        <p:guide orient="horz" pos="271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imilian Elsen" userId="54add240-814d-4e11-a531-104d01eb759e" providerId="ADAL" clId="{080C8059-C666-3243-B14D-0AD046686E9E}"/>
    <pc:docChg chg="addSld delSld modSld modMainMaster">
      <pc:chgData name="Maximilian Elsen" userId="54add240-814d-4e11-a531-104d01eb759e" providerId="ADAL" clId="{080C8059-C666-3243-B14D-0AD046686E9E}" dt="2022-05-11T14:13:36.277" v="22"/>
      <pc:docMkLst>
        <pc:docMk/>
      </pc:docMkLst>
      <pc:sldChg chg="modSp mod">
        <pc:chgData name="Maximilian Elsen" userId="54add240-814d-4e11-a531-104d01eb759e" providerId="ADAL" clId="{080C8059-C666-3243-B14D-0AD046686E9E}" dt="2022-05-11T14:13:36.277" v="22"/>
        <pc:sldMkLst>
          <pc:docMk/>
          <pc:sldMk cId="437260407" sldId="359"/>
        </pc:sldMkLst>
        <pc:spChg chg="mod">
          <ac:chgData name="Maximilian Elsen" userId="54add240-814d-4e11-a531-104d01eb759e" providerId="ADAL" clId="{080C8059-C666-3243-B14D-0AD046686E9E}" dt="2022-05-11T14:13:36.277" v="22"/>
          <ac:spMkLst>
            <pc:docMk/>
            <pc:sldMk cId="437260407" sldId="359"/>
            <ac:spMk id="3" creationId="{47E239C2-E036-4976-80A6-487808193AEE}"/>
          </ac:spMkLst>
        </pc:spChg>
        <pc:spChg chg="mod">
          <ac:chgData name="Maximilian Elsen" userId="54add240-814d-4e11-a531-104d01eb759e" providerId="ADAL" clId="{080C8059-C666-3243-B14D-0AD046686E9E}" dt="2022-05-04T17:21:57.668" v="3" actId="14100"/>
          <ac:spMkLst>
            <pc:docMk/>
            <pc:sldMk cId="437260407" sldId="359"/>
            <ac:spMk id="4" creationId="{79D5C5D1-D7B5-46BC-8575-1EE3E43F1A11}"/>
          </ac:spMkLst>
        </pc:spChg>
        <pc:spChg chg="mod">
          <ac:chgData name="Maximilian Elsen" userId="54add240-814d-4e11-a531-104d01eb759e" providerId="ADAL" clId="{080C8059-C666-3243-B14D-0AD046686E9E}" dt="2022-05-04T17:29:59.663" v="9" actId="20577"/>
          <ac:spMkLst>
            <pc:docMk/>
            <pc:sldMk cId="437260407" sldId="359"/>
            <ac:spMk id="8" creationId="{AF4A2F39-F916-4E87-82BE-79C917872157}"/>
          </ac:spMkLst>
        </pc:spChg>
        <pc:spChg chg="mod">
          <ac:chgData name="Maximilian Elsen" userId="54add240-814d-4e11-a531-104d01eb759e" providerId="ADAL" clId="{080C8059-C666-3243-B14D-0AD046686E9E}" dt="2022-05-04T17:27:10.725" v="7" actId="20577"/>
          <ac:spMkLst>
            <pc:docMk/>
            <pc:sldMk cId="437260407" sldId="359"/>
            <ac:spMk id="18" creationId="{D41648B6-75B0-43B4-8DDE-FC69620628BF}"/>
          </ac:spMkLst>
        </pc:spChg>
      </pc:sldChg>
      <pc:sldChg chg="add del">
        <pc:chgData name="Maximilian Elsen" userId="54add240-814d-4e11-a531-104d01eb759e" providerId="ADAL" clId="{080C8059-C666-3243-B14D-0AD046686E9E}" dt="2022-05-11T14:13:02.583" v="21"/>
        <pc:sldMkLst>
          <pc:docMk/>
          <pc:sldMk cId="1684736482" sldId="433"/>
        </pc:sldMkLst>
      </pc:sldChg>
      <pc:sldChg chg="add del">
        <pc:chgData name="Maximilian Elsen" userId="54add240-814d-4e11-a531-104d01eb759e" providerId="ADAL" clId="{080C8059-C666-3243-B14D-0AD046686E9E}" dt="2022-05-11T14:13:02.583" v="21"/>
        <pc:sldMkLst>
          <pc:docMk/>
          <pc:sldMk cId="3402275263" sldId="435"/>
        </pc:sldMkLst>
      </pc:sldChg>
      <pc:sldChg chg="modSp mod">
        <pc:chgData name="Maximilian Elsen" userId="54add240-814d-4e11-a531-104d01eb759e" providerId="ADAL" clId="{080C8059-C666-3243-B14D-0AD046686E9E}" dt="2022-05-04T17:39:51.941" v="19" actId="20577"/>
        <pc:sldMkLst>
          <pc:docMk/>
          <pc:sldMk cId="1060508753" sldId="436"/>
        </pc:sldMkLst>
        <pc:spChg chg="mod">
          <ac:chgData name="Maximilian Elsen" userId="54add240-814d-4e11-a531-104d01eb759e" providerId="ADAL" clId="{080C8059-C666-3243-B14D-0AD046686E9E}" dt="2022-05-04T17:39:51.941" v="19" actId="20577"/>
          <ac:spMkLst>
            <pc:docMk/>
            <pc:sldMk cId="1060508753" sldId="436"/>
            <ac:spMk id="4" creationId="{79D5C5D1-D7B5-46BC-8575-1EE3E43F1A11}"/>
          </ac:spMkLst>
        </pc:spChg>
      </pc:sldChg>
      <pc:sldChg chg="add del">
        <pc:chgData name="Maximilian Elsen" userId="54add240-814d-4e11-a531-104d01eb759e" providerId="ADAL" clId="{080C8059-C666-3243-B14D-0AD046686E9E}" dt="2022-05-11T14:13:02.583" v="21"/>
        <pc:sldMkLst>
          <pc:docMk/>
          <pc:sldMk cId="926621296" sldId="437"/>
        </pc:sldMkLst>
      </pc:sldChg>
      <pc:sldChg chg="addSp delSp modSp del mod">
        <pc:chgData name="Maximilian Elsen" userId="54add240-814d-4e11-a531-104d01eb759e" providerId="ADAL" clId="{080C8059-C666-3243-B14D-0AD046686E9E}" dt="2022-05-11T14:13:00.916" v="20" actId="2696"/>
        <pc:sldMkLst>
          <pc:docMk/>
          <pc:sldMk cId="841395744" sldId="442"/>
        </pc:sldMkLst>
        <pc:spChg chg="add del mod">
          <ac:chgData name="Maximilian Elsen" userId="54add240-814d-4e11-a531-104d01eb759e" providerId="ADAL" clId="{080C8059-C666-3243-B14D-0AD046686E9E}" dt="2022-05-04T17:30:12.204" v="13"/>
          <ac:spMkLst>
            <pc:docMk/>
            <pc:sldMk cId="841395744" sldId="442"/>
            <ac:spMk id="4" creationId="{F7DADA8C-FABF-96BB-17CC-627168E94C98}"/>
          </ac:spMkLst>
        </pc:spChg>
        <pc:spChg chg="add del mod">
          <ac:chgData name="Maximilian Elsen" userId="54add240-814d-4e11-a531-104d01eb759e" providerId="ADAL" clId="{080C8059-C666-3243-B14D-0AD046686E9E}" dt="2022-05-04T17:30:14.082" v="15"/>
          <ac:spMkLst>
            <pc:docMk/>
            <pc:sldMk cId="841395744" sldId="442"/>
            <ac:spMk id="5" creationId="{FB22AA55-3D0D-5380-0ABE-600527E57E04}"/>
          </ac:spMkLst>
        </pc:spChg>
      </pc:sldChg>
      <pc:sldChg chg="add del">
        <pc:chgData name="Maximilian Elsen" userId="54add240-814d-4e11-a531-104d01eb759e" providerId="ADAL" clId="{080C8059-C666-3243-B14D-0AD046686E9E}" dt="2022-05-11T14:13:02.583" v="21"/>
        <pc:sldMkLst>
          <pc:docMk/>
          <pc:sldMk cId="3404041499" sldId="443"/>
        </pc:sldMkLst>
      </pc:sldChg>
      <pc:sldChg chg="del">
        <pc:chgData name="Maximilian Elsen" userId="54add240-814d-4e11-a531-104d01eb759e" providerId="ADAL" clId="{080C8059-C666-3243-B14D-0AD046686E9E}" dt="2022-05-04T17:22:07.863" v="4" actId="2696"/>
        <pc:sldMkLst>
          <pc:docMk/>
          <pc:sldMk cId="3626790557" sldId="445"/>
        </pc:sldMkLst>
      </pc:sldChg>
      <pc:sldChg chg="add">
        <pc:chgData name="Maximilian Elsen" userId="54add240-814d-4e11-a531-104d01eb759e" providerId="ADAL" clId="{080C8059-C666-3243-B14D-0AD046686E9E}" dt="2022-05-11T14:13:02.583" v="21"/>
        <pc:sldMkLst>
          <pc:docMk/>
          <pc:sldMk cId="3480688760" sldId="449"/>
        </pc:sldMkLst>
      </pc:sldChg>
      <pc:sldMasterChg chg="addSp modSp mod">
        <pc:chgData name="Maximilian Elsen" userId="54add240-814d-4e11-a531-104d01eb759e" providerId="ADAL" clId="{080C8059-C666-3243-B14D-0AD046686E9E}" dt="2022-05-04T17:30:19.593" v="17" actId="20577"/>
        <pc:sldMasterMkLst>
          <pc:docMk/>
          <pc:sldMasterMk cId="2128077693" sldId="2147483660"/>
        </pc:sldMasterMkLst>
        <pc:spChg chg="mod">
          <ac:chgData name="Maximilian Elsen" userId="54add240-814d-4e11-a531-104d01eb759e" providerId="ADAL" clId="{080C8059-C666-3243-B14D-0AD046686E9E}" dt="2022-05-04T17:30:19.593" v="17" actId="20577"/>
          <ac:spMkLst>
            <pc:docMk/>
            <pc:sldMasterMk cId="2128077693" sldId="2147483660"/>
            <ac:spMk id="6" creationId="{B8CDADA6-C3B2-446D-9747-94CE64009C66}"/>
          </ac:spMkLst>
        </pc:spChg>
        <pc:spChg chg="add mod">
          <ac:chgData name="Maximilian Elsen" userId="54add240-814d-4e11-a531-104d01eb759e" providerId="ADAL" clId="{080C8059-C666-3243-B14D-0AD046686E9E}" dt="2022-05-04T17:21:38.971" v="0"/>
          <ac:spMkLst>
            <pc:docMk/>
            <pc:sldMasterMk cId="2128077693" sldId="2147483660"/>
            <ac:spMk id="8" creationId="{DF998D32-8785-9A03-E1F4-E6E007B5A780}"/>
          </ac:spMkLst>
        </pc:spChg>
      </pc:sldMaster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30T17:22:19.253"/>
    </inkml:context>
    <inkml:brush xml:id="br0">
      <inkml:brushProperty name="width" value="0.05" units="cm"/>
      <inkml:brushProperty name="height" value="0.05" units="cm"/>
      <inkml:brushProperty name="ignorePressure" value="1"/>
    </inkml:brush>
  </inkml:definitions>
  <inkml:trace contextRef="#ctx0" brushRef="#br0">1 1,'4'4,"1"7,4 3,13 21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1-30T17:49:21.180"/>
    </inkml:context>
    <inkml:brush xml:id="br0">
      <inkml:brushProperty name="width" value="0.05" units="cm"/>
      <inkml:brushProperty name="height" value="0.05" units="cm"/>
      <inkml:brushProperty name="ignorePressure" value="1"/>
    </inkml:brush>
  </inkml:definitions>
  <inkml:trace contextRef="#ctx0" brushRef="#br0">0 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217F01A3-FAE5-EE4A-BD9F-DBD50D6506D3}" type="datetimeFigureOut">
              <a:rPr lang="en-US" smtClean="0"/>
              <a:t>5/11/22</a:t>
            </a:fld>
            <a:endParaRPr lang="en-US"/>
          </a:p>
        </p:txBody>
      </p:sp>
      <p:sp>
        <p:nvSpPr>
          <p:cNvPr id="4" name="Slide Image Placeholder 3"/>
          <p:cNvSpPr>
            <a:spLocks noGrp="1" noRot="1" noChangeAspect="1"/>
          </p:cNvSpPr>
          <p:nvPr>
            <p:ph type="sldImg" idx="2"/>
          </p:nvPr>
        </p:nvSpPr>
        <p:spPr>
          <a:xfrm>
            <a:off x="1031875" y="1243013"/>
            <a:ext cx="4741863" cy="3355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9321B13C-7178-6949-A9FA-276AFA515548}" type="slidenum">
              <a:rPr lang="en-US" smtClean="0"/>
              <a:t>‹#›</a:t>
            </a:fld>
            <a:endParaRPr lang="en-US"/>
          </a:p>
        </p:txBody>
      </p:sp>
    </p:spTree>
    <p:extLst>
      <p:ext uri="{BB962C8B-B14F-4D97-AF65-F5344CB8AC3E}">
        <p14:creationId xmlns:p14="http://schemas.microsoft.com/office/powerpoint/2010/main" val="47404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321B13C-7178-6949-A9FA-276AFA515548}" type="slidenum">
              <a:rPr lang="en-US" smtClean="0"/>
              <a:t>2</a:t>
            </a:fld>
            <a:endParaRPr lang="en-US"/>
          </a:p>
        </p:txBody>
      </p:sp>
    </p:spTree>
    <p:extLst>
      <p:ext uri="{BB962C8B-B14F-4D97-AF65-F5344CB8AC3E}">
        <p14:creationId xmlns:p14="http://schemas.microsoft.com/office/powerpoint/2010/main" val="591288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411527"/>
            <a:ext cx="10363200" cy="3002739"/>
          </a:xfrm>
        </p:spPr>
        <p:txBody>
          <a:bodyPr anchor="b"/>
          <a:lstStyle>
            <a:lvl1pPr algn="ctr">
              <a:defRPr sz="7546"/>
            </a:lvl1pPr>
          </a:lstStyle>
          <a:p>
            <a:r>
              <a:rPr lang="en-US"/>
              <a:t>Click to edit Master title style</a:t>
            </a:r>
          </a:p>
        </p:txBody>
      </p:sp>
      <p:sp>
        <p:nvSpPr>
          <p:cNvPr id="3" name="Subtitle 2"/>
          <p:cNvSpPr>
            <a:spLocks noGrp="1"/>
          </p:cNvSpPr>
          <p:nvPr>
            <p:ph type="subTitle" idx="1"/>
          </p:nvPr>
        </p:nvSpPr>
        <p:spPr>
          <a:xfrm>
            <a:off x="1524000" y="4530063"/>
            <a:ext cx="9144000" cy="2082351"/>
          </a:xfrm>
        </p:spPr>
        <p:txBody>
          <a:bodyPr/>
          <a:lstStyle>
            <a:lvl1pPr marL="0" indent="0" algn="ctr">
              <a:buNone/>
              <a:defRPr sz="3018"/>
            </a:lvl1pPr>
            <a:lvl2pPr marL="574975" indent="0" algn="ctr">
              <a:buNone/>
              <a:defRPr sz="2515"/>
            </a:lvl2pPr>
            <a:lvl3pPr marL="1149949" indent="0" algn="ctr">
              <a:buNone/>
              <a:defRPr sz="2264"/>
            </a:lvl3pPr>
            <a:lvl4pPr marL="1724924" indent="0" algn="ctr">
              <a:buNone/>
              <a:defRPr sz="2012"/>
            </a:lvl4pPr>
            <a:lvl5pPr marL="2299899" indent="0" algn="ctr">
              <a:buNone/>
              <a:defRPr sz="2012"/>
            </a:lvl5pPr>
            <a:lvl6pPr marL="2874874" indent="0" algn="ctr">
              <a:buNone/>
              <a:defRPr sz="2012"/>
            </a:lvl6pPr>
            <a:lvl7pPr marL="3449848" indent="0" algn="ctr">
              <a:buNone/>
              <a:defRPr sz="2012"/>
            </a:lvl7pPr>
            <a:lvl8pPr marL="4024823" indent="0" algn="ctr">
              <a:buNone/>
              <a:defRPr sz="2012"/>
            </a:lvl8pPr>
            <a:lvl9pPr marL="4599798" indent="0" algn="ctr">
              <a:buNone/>
              <a:defRPr sz="2012"/>
            </a:lvl9pPr>
          </a:lstStyle>
          <a:p>
            <a:r>
              <a:rPr lang="en-US"/>
              <a:t>Click to edit Master subtitle style</a:t>
            </a:r>
          </a:p>
        </p:txBody>
      </p:sp>
      <p:sp>
        <p:nvSpPr>
          <p:cNvPr id="4" name="Date Placeholder 3"/>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5" name="Footer Placeholder 4"/>
          <p:cNvSpPr>
            <a:spLocks noGrp="1"/>
          </p:cNvSpPr>
          <p:nvPr>
            <p:ph type="ftr" sz="quarter" idx="11"/>
          </p:nvPr>
        </p:nvSpPr>
        <p:spPr>
          <a:xfrm>
            <a:off x="4038600" y="7993996"/>
            <a:ext cx="4114800" cy="45919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5" name="Footer Placeholder 4"/>
          <p:cNvSpPr>
            <a:spLocks noGrp="1"/>
          </p:cNvSpPr>
          <p:nvPr>
            <p:ph type="ftr" sz="quarter" idx="11"/>
          </p:nvPr>
        </p:nvSpPr>
        <p:spPr>
          <a:xfrm>
            <a:off x="4038600" y="7993996"/>
            <a:ext cx="4114800" cy="45919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459195"/>
            <a:ext cx="2628900" cy="730919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459195"/>
            <a:ext cx="7734300" cy="730919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5" name="Footer Placeholder 4"/>
          <p:cNvSpPr>
            <a:spLocks noGrp="1"/>
          </p:cNvSpPr>
          <p:nvPr>
            <p:ph type="ftr" sz="quarter" idx="11"/>
          </p:nvPr>
        </p:nvSpPr>
        <p:spPr>
          <a:xfrm>
            <a:off x="4038600" y="7993996"/>
            <a:ext cx="4114800" cy="45919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5" name="Footer Placeholder 4"/>
          <p:cNvSpPr>
            <a:spLocks noGrp="1"/>
          </p:cNvSpPr>
          <p:nvPr>
            <p:ph type="ftr" sz="quarter" idx="11"/>
          </p:nvPr>
        </p:nvSpPr>
        <p:spPr>
          <a:xfrm>
            <a:off x="4038600" y="7993996"/>
            <a:ext cx="4114800" cy="45919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2150235"/>
            <a:ext cx="10515600" cy="3587713"/>
          </a:xfrm>
        </p:spPr>
        <p:txBody>
          <a:bodyPr anchor="b"/>
          <a:lstStyle>
            <a:lvl1pPr>
              <a:defRPr sz="7546"/>
            </a:lvl1pPr>
          </a:lstStyle>
          <a:p>
            <a:r>
              <a:rPr lang="en-US"/>
              <a:t>Click to edit Master title style</a:t>
            </a:r>
          </a:p>
        </p:txBody>
      </p:sp>
      <p:sp>
        <p:nvSpPr>
          <p:cNvPr id="3" name="Text Placeholder 2"/>
          <p:cNvSpPr>
            <a:spLocks noGrp="1"/>
          </p:cNvSpPr>
          <p:nvPr>
            <p:ph type="body" idx="1"/>
          </p:nvPr>
        </p:nvSpPr>
        <p:spPr>
          <a:xfrm>
            <a:off x="831851" y="5771889"/>
            <a:ext cx="10515600" cy="1886694"/>
          </a:xfrm>
        </p:spPr>
        <p:txBody>
          <a:bodyPr/>
          <a:lstStyle>
            <a:lvl1pPr marL="0" indent="0">
              <a:buNone/>
              <a:defRPr sz="3018">
                <a:solidFill>
                  <a:schemeClr val="tx1"/>
                </a:solidFill>
              </a:defRPr>
            </a:lvl1pPr>
            <a:lvl2pPr marL="574975" indent="0">
              <a:buNone/>
              <a:defRPr sz="2515">
                <a:solidFill>
                  <a:schemeClr val="tx1">
                    <a:tint val="75000"/>
                  </a:schemeClr>
                </a:solidFill>
              </a:defRPr>
            </a:lvl2pPr>
            <a:lvl3pPr marL="1149949" indent="0">
              <a:buNone/>
              <a:defRPr sz="2264">
                <a:solidFill>
                  <a:schemeClr val="tx1">
                    <a:tint val="75000"/>
                  </a:schemeClr>
                </a:solidFill>
              </a:defRPr>
            </a:lvl3pPr>
            <a:lvl4pPr marL="1724924" indent="0">
              <a:buNone/>
              <a:defRPr sz="2012">
                <a:solidFill>
                  <a:schemeClr val="tx1">
                    <a:tint val="75000"/>
                  </a:schemeClr>
                </a:solidFill>
              </a:defRPr>
            </a:lvl4pPr>
            <a:lvl5pPr marL="2299899" indent="0">
              <a:buNone/>
              <a:defRPr sz="2012">
                <a:solidFill>
                  <a:schemeClr val="tx1">
                    <a:tint val="75000"/>
                  </a:schemeClr>
                </a:solidFill>
              </a:defRPr>
            </a:lvl5pPr>
            <a:lvl6pPr marL="2874874" indent="0">
              <a:buNone/>
              <a:defRPr sz="2012">
                <a:solidFill>
                  <a:schemeClr val="tx1">
                    <a:tint val="75000"/>
                  </a:schemeClr>
                </a:solidFill>
              </a:defRPr>
            </a:lvl6pPr>
            <a:lvl7pPr marL="3449848" indent="0">
              <a:buNone/>
              <a:defRPr sz="2012">
                <a:solidFill>
                  <a:schemeClr val="tx1">
                    <a:tint val="75000"/>
                  </a:schemeClr>
                </a:solidFill>
              </a:defRPr>
            </a:lvl7pPr>
            <a:lvl8pPr marL="4024823" indent="0">
              <a:buNone/>
              <a:defRPr sz="2012">
                <a:solidFill>
                  <a:schemeClr val="tx1">
                    <a:tint val="75000"/>
                  </a:schemeClr>
                </a:solidFill>
              </a:defRPr>
            </a:lvl8pPr>
            <a:lvl9pPr marL="4599798" indent="0">
              <a:buNone/>
              <a:defRPr sz="201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5" name="Footer Placeholder 4"/>
          <p:cNvSpPr>
            <a:spLocks noGrp="1"/>
          </p:cNvSpPr>
          <p:nvPr>
            <p:ph type="ftr" sz="quarter" idx="11"/>
          </p:nvPr>
        </p:nvSpPr>
        <p:spPr>
          <a:xfrm>
            <a:off x="4038600" y="7993996"/>
            <a:ext cx="4114800" cy="45919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2295977"/>
            <a:ext cx="5181600" cy="5472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2295977"/>
            <a:ext cx="5181600" cy="5472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6" name="Footer Placeholder 5"/>
          <p:cNvSpPr>
            <a:spLocks noGrp="1"/>
          </p:cNvSpPr>
          <p:nvPr>
            <p:ph type="ftr" sz="quarter" idx="11"/>
          </p:nvPr>
        </p:nvSpPr>
        <p:spPr>
          <a:xfrm>
            <a:off x="4038600" y="7993996"/>
            <a:ext cx="4114800" cy="45919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9197"/>
            <a:ext cx="10515600" cy="1667080"/>
          </a:xfrm>
        </p:spPr>
        <p:txBody>
          <a:bodyPr/>
          <a:lstStyle/>
          <a:p>
            <a:r>
              <a:rPr lang="en-US"/>
              <a:t>Click to edit Master title style</a:t>
            </a:r>
          </a:p>
        </p:txBody>
      </p:sp>
      <p:sp>
        <p:nvSpPr>
          <p:cNvPr id="3" name="Text Placeholder 2"/>
          <p:cNvSpPr>
            <a:spLocks noGrp="1"/>
          </p:cNvSpPr>
          <p:nvPr>
            <p:ph type="body" idx="1"/>
          </p:nvPr>
        </p:nvSpPr>
        <p:spPr>
          <a:xfrm>
            <a:off x="839789" y="2114296"/>
            <a:ext cx="5157787" cy="1036184"/>
          </a:xfrm>
        </p:spPr>
        <p:txBody>
          <a:bodyPr anchor="b"/>
          <a:lstStyle>
            <a:lvl1pPr marL="0" indent="0">
              <a:buNone/>
              <a:defRPr sz="3018" b="1"/>
            </a:lvl1pPr>
            <a:lvl2pPr marL="574975" indent="0">
              <a:buNone/>
              <a:defRPr sz="2515" b="1"/>
            </a:lvl2pPr>
            <a:lvl3pPr marL="1149949" indent="0">
              <a:buNone/>
              <a:defRPr sz="2264" b="1"/>
            </a:lvl3pPr>
            <a:lvl4pPr marL="1724924" indent="0">
              <a:buNone/>
              <a:defRPr sz="2012" b="1"/>
            </a:lvl4pPr>
            <a:lvl5pPr marL="2299899" indent="0">
              <a:buNone/>
              <a:defRPr sz="2012" b="1"/>
            </a:lvl5pPr>
            <a:lvl6pPr marL="2874874" indent="0">
              <a:buNone/>
              <a:defRPr sz="2012" b="1"/>
            </a:lvl6pPr>
            <a:lvl7pPr marL="3449848" indent="0">
              <a:buNone/>
              <a:defRPr sz="2012" b="1"/>
            </a:lvl7pPr>
            <a:lvl8pPr marL="4024823" indent="0">
              <a:buNone/>
              <a:defRPr sz="2012" b="1"/>
            </a:lvl8pPr>
            <a:lvl9pPr marL="4599798" indent="0">
              <a:buNone/>
              <a:defRPr sz="2012" b="1"/>
            </a:lvl9pPr>
          </a:lstStyle>
          <a:p>
            <a:pPr lvl="0"/>
            <a:r>
              <a:rPr lang="en-US"/>
              <a:t>Click to edit Master text styles</a:t>
            </a:r>
          </a:p>
        </p:txBody>
      </p:sp>
      <p:sp>
        <p:nvSpPr>
          <p:cNvPr id="4" name="Content Placeholder 3"/>
          <p:cNvSpPr>
            <a:spLocks noGrp="1"/>
          </p:cNvSpPr>
          <p:nvPr>
            <p:ph sz="half" idx="2"/>
          </p:nvPr>
        </p:nvSpPr>
        <p:spPr>
          <a:xfrm>
            <a:off x="839789" y="3150480"/>
            <a:ext cx="5157787" cy="4633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2114296"/>
            <a:ext cx="5183188" cy="1036184"/>
          </a:xfrm>
        </p:spPr>
        <p:txBody>
          <a:bodyPr anchor="b"/>
          <a:lstStyle>
            <a:lvl1pPr marL="0" indent="0">
              <a:buNone/>
              <a:defRPr sz="3018" b="1"/>
            </a:lvl1pPr>
            <a:lvl2pPr marL="574975" indent="0">
              <a:buNone/>
              <a:defRPr sz="2515" b="1"/>
            </a:lvl2pPr>
            <a:lvl3pPr marL="1149949" indent="0">
              <a:buNone/>
              <a:defRPr sz="2264" b="1"/>
            </a:lvl3pPr>
            <a:lvl4pPr marL="1724924" indent="0">
              <a:buNone/>
              <a:defRPr sz="2012" b="1"/>
            </a:lvl4pPr>
            <a:lvl5pPr marL="2299899" indent="0">
              <a:buNone/>
              <a:defRPr sz="2012" b="1"/>
            </a:lvl5pPr>
            <a:lvl6pPr marL="2874874" indent="0">
              <a:buNone/>
              <a:defRPr sz="2012" b="1"/>
            </a:lvl6pPr>
            <a:lvl7pPr marL="3449848" indent="0">
              <a:buNone/>
              <a:defRPr sz="2012" b="1"/>
            </a:lvl7pPr>
            <a:lvl8pPr marL="4024823" indent="0">
              <a:buNone/>
              <a:defRPr sz="2012" b="1"/>
            </a:lvl8pPr>
            <a:lvl9pPr marL="4599798" indent="0">
              <a:buNone/>
              <a:defRPr sz="2012" b="1"/>
            </a:lvl9pPr>
          </a:lstStyle>
          <a:p>
            <a:pPr lvl="0"/>
            <a:r>
              <a:rPr lang="en-US"/>
              <a:t>Click to edit Master text styles</a:t>
            </a:r>
          </a:p>
        </p:txBody>
      </p:sp>
      <p:sp>
        <p:nvSpPr>
          <p:cNvPr id="6" name="Content Placeholder 5"/>
          <p:cNvSpPr>
            <a:spLocks noGrp="1"/>
          </p:cNvSpPr>
          <p:nvPr>
            <p:ph sz="quarter" idx="4"/>
          </p:nvPr>
        </p:nvSpPr>
        <p:spPr>
          <a:xfrm>
            <a:off x="6172201" y="3150480"/>
            <a:ext cx="5183188" cy="4633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8" name="Footer Placeholder 7"/>
          <p:cNvSpPr>
            <a:spLocks noGrp="1"/>
          </p:cNvSpPr>
          <p:nvPr>
            <p:ph type="ftr" sz="quarter" idx="11"/>
          </p:nvPr>
        </p:nvSpPr>
        <p:spPr>
          <a:xfrm>
            <a:off x="4038600" y="7993996"/>
            <a:ext cx="4114800" cy="45919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4" name="Footer Placeholder 3"/>
          <p:cNvSpPr>
            <a:spLocks noGrp="1"/>
          </p:cNvSpPr>
          <p:nvPr>
            <p:ph type="ftr" sz="quarter" idx="11"/>
          </p:nvPr>
        </p:nvSpPr>
        <p:spPr>
          <a:xfrm>
            <a:off x="4038600" y="7993996"/>
            <a:ext cx="4114800" cy="45919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3" name="Footer Placeholder 2"/>
          <p:cNvSpPr>
            <a:spLocks noGrp="1"/>
          </p:cNvSpPr>
          <p:nvPr>
            <p:ph type="ftr" sz="quarter" idx="11"/>
          </p:nvPr>
        </p:nvSpPr>
        <p:spPr>
          <a:xfrm>
            <a:off x="4038600" y="7993996"/>
            <a:ext cx="4114800" cy="45919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574992"/>
            <a:ext cx="3932237" cy="2012474"/>
          </a:xfrm>
        </p:spPr>
        <p:txBody>
          <a:bodyPr anchor="b"/>
          <a:lstStyle>
            <a:lvl1pPr>
              <a:defRPr sz="4024"/>
            </a:lvl1pPr>
          </a:lstStyle>
          <a:p>
            <a:r>
              <a:rPr lang="en-US"/>
              <a:t>Click to edit Master title style</a:t>
            </a:r>
          </a:p>
        </p:txBody>
      </p:sp>
      <p:sp>
        <p:nvSpPr>
          <p:cNvPr id="3" name="Content Placeholder 2"/>
          <p:cNvSpPr>
            <a:spLocks noGrp="1"/>
          </p:cNvSpPr>
          <p:nvPr>
            <p:ph idx="1"/>
          </p:nvPr>
        </p:nvSpPr>
        <p:spPr>
          <a:xfrm>
            <a:off x="5183188" y="1241826"/>
            <a:ext cx="6172200" cy="6129261"/>
          </a:xfrm>
        </p:spPr>
        <p:txBody>
          <a:bodyPr/>
          <a:lstStyle>
            <a:lvl1pPr>
              <a:defRPr sz="4024"/>
            </a:lvl1pPr>
            <a:lvl2pPr>
              <a:defRPr sz="3521"/>
            </a:lvl2pPr>
            <a:lvl3pPr>
              <a:defRPr sz="3018"/>
            </a:lvl3pPr>
            <a:lvl4pPr>
              <a:defRPr sz="2515"/>
            </a:lvl4pPr>
            <a:lvl5pPr>
              <a:defRPr sz="2515"/>
            </a:lvl5pPr>
            <a:lvl6pPr>
              <a:defRPr sz="2515"/>
            </a:lvl6pPr>
            <a:lvl7pPr>
              <a:defRPr sz="2515"/>
            </a:lvl7pPr>
            <a:lvl8pPr>
              <a:defRPr sz="2515"/>
            </a:lvl8pPr>
            <a:lvl9pPr>
              <a:defRPr sz="251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587466"/>
            <a:ext cx="3932237" cy="4793602"/>
          </a:xfrm>
        </p:spPr>
        <p:txBody>
          <a:bodyPr/>
          <a:lstStyle>
            <a:lvl1pPr marL="0" indent="0">
              <a:buNone/>
              <a:defRPr sz="2012"/>
            </a:lvl1pPr>
            <a:lvl2pPr marL="574975" indent="0">
              <a:buNone/>
              <a:defRPr sz="1761"/>
            </a:lvl2pPr>
            <a:lvl3pPr marL="1149949" indent="0">
              <a:buNone/>
              <a:defRPr sz="1509"/>
            </a:lvl3pPr>
            <a:lvl4pPr marL="1724924" indent="0">
              <a:buNone/>
              <a:defRPr sz="1258"/>
            </a:lvl4pPr>
            <a:lvl5pPr marL="2299899" indent="0">
              <a:buNone/>
              <a:defRPr sz="1258"/>
            </a:lvl5pPr>
            <a:lvl6pPr marL="2874874" indent="0">
              <a:buNone/>
              <a:defRPr sz="1258"/>
            </a:lvl6pPr>
            <a:lvl7pPr marL="3449848" indent="0">
              <a:buNone/>
              <a:defRPr sz="1258"/>
            </a:lvl7pPr>
            <a:lvl8pPr marL="4024823" indent="0">
              <a:buNone/>
              <a:defRPr sz="1258"/>
            </a:lvl8pPr>
            <a:lvl9pPr marL="4599798" indent="0">
              <a:buNone/>
              <a:defRPr sz="1258"/>
            </a:lvl9pPr>
          </a:lstStyle>
          <a:p>
            <a:pPr lvl="0"/>
            <a:r>
              <a:rPr lang="en-US"/>
              <a:t>Click to edit Master text styles</a:t>
            </a:r>
          </a:p>
        </p:txBody>
      </p:sp>
      <p:sp>
        <p:nvSpPr>
          <p:cNvPr id="5" name="Date Placeholder 4"/>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6" name="Footer Placeholder 5"/>
          <p:cNvSpPr>
            <a:spLocks noGrp="1"/>
          </p:cNvSpPr>
          <p:nvPr>
            <p:ph type="ftr" sz="quarter" idx="11"/>
          </p:nvPr>
        </p:nvSpPr>
        <p:spPr>
          <a:xfrm>
            <a:off x="4038600" y="7993996"/>
            <a:ext cx="4114800" cy="45919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574992"/>
            <a:ext cx="3932237" cy="2012474"/>
          </a:xfrm>
        </p:spPr>
        <p:txBody>
          <a:bodyPr anchor="b"/>
          <a:lstStyle>
            <a:lvl1pPr>
              <a:defRPr sz="4024"/>
            </a:lvl1pPr>
          </a:lstStyle>
          <a:p>
            <a:r>
              <a:rPr lang="en-US"/>
              <a:t>Click to edit Master title style</a:t>
            </a:r>
          </a:p>
        </p:txBody>
      </p:sp>
      <p:sp>
        <p:nvSpPr>
          <p:cNvPr id="3" name="Picture Placeholder 2"/>
          <p:cNvSpPr>
            <a:spLocks noGrp="1" noChangeAspect="1"/>
          </p:cNvSpPr>
          <p:nvPr>
            <p:ph type="pic" idx="1"/>
          </p:nvPr>
        </p:nvSpPr>
        <p:spPr>
          <a:xfrm>
            <a:off x="5183188" y="1241826"/>
            <a:ext cx="6172200" cy="6129261"/>
          </a:xfrm>
        </p:spPr>
        <p:txBody>
          <a:bodyPr anchor="t"/>
          <a:lstStyle>
            <a:lvl1pPr marL="0" indent="0">
              <a:buNone/>
              <a:defRPr sz="4024"/>
            </a:lvl1pPr>
            <a:lvl2pPr marL="574975" indent="0">
              <a:buNone/>
              <a:defRPr sz="3521"/>
            </a:lvl2pPr>
            <a:lvl3pPr marL="1149949" indent="0">
              <a:buNone/>
              <a:defRPr sz="3018"/>
            </a:lvl3pPr>
            <a:lvl4pPr marL="1724924" indent="0">
              <a:buNone/>
              <a:defRPr sz="2515"/>
            </a:lvl4pPr>
            <a:lvl5pPr marL="2299899" indent="0">
              <a:buNone/>
              <a:defRPr sz="2515"/>
            </a:lvl5pPr>
            <a:lvl6pPr marL="2874874" indent="0">
              <a:buNone/>
              <a:defRPr sz="2515"/>
            </a:lvl6pPr>
            <a:lvl7pPr marL="3449848" indent="0">
              <a:buNone/>
              <a:defRPr sz="2515"/>
            </a:lvl7pPr>
            <a:lvl8pPr marL="4024823" indent="0">
              <a:buNone/>
              <a:defRPr sz="2515"/>
            </a:lvl8pPr>
            <a:lvl9pPr marL="4599798" indent="0">
              <a:buNone/>
              <a:defRPr sz="2515"/>
            </a:lvl9pPr>
          </a:lstStyle>
          <a:p>
            <a:r>
              <a:rPr lang="en-US"/>
              <a:t>Drag picture to placeholder or click icon to add</a:t>
            </a:r>
          </a:p>
        </p:txBody>
      </p:sp>
      <p:sp>
        <p:nvSpPr>
          <p:cNvPr id="4" name="Text Placeholder 3"/>
          <p:cNvSpPr>
            <a:spLocks noGrp="1"/>
          </p:cNvSpPr>
          <p:nvPr>
            <p:ph type="body" sz="half" idx="2"/>
          </p:nvPr>
        </p:nvSpPr>
        <p:spPr>
          <a:xfrm>
            <a:off x="839788" y="2587466"/>
            <a:ext cx="3932237" cy="4793602"/>
          </a:xfrm>
        </p:spPr>
        <p:txBody>
          <a:bodyPr/>
          <a:lstStyle>
            <a:lvl1pPr marL="0" indent="0">
              <a:buNone/>
              <a:defRPr sz="2012"/>
            </a:lvl1pPr>
            <a:lvl2pPr marL="574975" indent="0">
              <a:buNone/>
              <a:defRPr sz="1761"/>
            </a:lvl2pPr>
            <a:lvl3pPr marL="1149949" indent="0">
              <a:buNone/>
              <a:defRPr sz="1509"/>
            </a:lvl3pPr>
            <a:lvl4pPr marL="1724924" indent="0">
              <a:buNone/>
              <a:defRPr sz="1258"/>
            </a:lvl4pPr>
            <a:lvl5pPr marL="2299899" indent="0">
              <a:buNone/>
              <a:defRPr sz="1258"/>
            </a:lvl5pPr>
            <a:lvl6pPr marL="2874874" indent="0">
              <a:buNone/>
              <a:defRPr sz="1258"/>
            </a:lvl6pPr>
            <a:lvl7pPr marL="3449848" indent="0">
              <a:buNone/>
              <a:defRPr sz="1258"/>
            </a:lvl7pPr>
            <a:lvl8pPr marL="4024823" indent="0">
              <a:buNone/>
              <a:defRPr sz="1258"/>
            </a:lvl8pPr>
            <a:lvl9pPr marL="4599798" indent="0">
              <a:buNone/>
              <a:defRPr sz="1258"/>
            </a:lvl9pPr>
          </a:lstStyle>
          <a:p>
            <a:pPr lvl="0"/>
            <a:r>
              <a:rPr lang="en-US"/>
              <a:t>Click to edit Master text styles</a:t>
            </a:r>
          </a:p>
        </p:txBody>
      </p:sp>
      <p:sp>
        <p:nvSpPr>
          <p:cNvPr id="5" name="Date Placeholder 4"/>
          <p:cNvSpPr>
            <a:spLocks noGrp="1"/>
          </p:cNvSpPr>
          <p:nvPr>
            <p:ph type="dt" sz="half" idx="10"/>
          </p:nvPr>
        </p:nvSpPr>
        <p:spPr>
          <a:xfrm>
            <a:off x="838200" y="7993996"/>
            <a:ext cx="2743200" cy="459195"/>
          </a:xfrm>
          <a:prstGeom prst="rect">
            <a:avLst/>
          </a:prstGeom>
        </p:spPr>
        <p:txBody>
          <a:bodyPr/>
          <a:lstStyle/>
          <a:p>
            <a:fld id="{B431F697-DE37-084E-8042-8359BC59CAEA}" type="datetimeFigureOut">
              <a:rPr lang="en-US" smtClean="0"/>
              <a:t>5/11/22</a:t>
            </a:fld>
            <a:endParaRPr lang="en-US"/>
          </a:p>
        </p:txBody>
      </p:sp>
      <p:sp>
        <p:nvSpPr>
          <p:cNvPr id="6" name="Footer Placeholder 5"/>
          <p:cNvSpPr>
            <a:spLocks noGrp="1"/>
          </p:cNvSpPr>
          <p:nvPr>
            <p:ph type="ftr" sz="quarter" idx="11"/>
          </p:nvPr>
        </p:nvSpPr>
        <p:spPr>
          <a:xfrm>
            <a:off x="4038600" y="7993996"/>
            <a:ext cx="4114800" cy="45919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7993996"/>
            <a:ext cx="2743200" cy="459195"/>
          </a:xfrm>
          <a:prstGeom prst="rect">
            <a:avLst/>
          </a:prstGeom>
        </p:spPr>
        <p:txBody>
          <a:bodyPr/>
          <a:lstStyle/>
          <a:p>
            <a:fld id="{23362FF1-2816-5948-8263-066F20EC666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3E678A-FF61-4175-A39D-AA0D0FA3C8E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5266" y="8030357"/>
            <a:ext cx="1296000" cy="413291"/>
          </a:xfrm>
          <a:prstGeom prst="rect">
            <a:avLst/>
          </a:prstGeom>
        </p:spPr>
      </p:pic>
      <p:sp>
        <p:nvSpPr>
          <p:cNvPr id="2" name="Title Placeholder 1"/>
          <p:cNvSpPr>
            <a:spLocks noGrp="1"/>
          </p:cNvSpPr>
          <p:nvPr>
            <p:ph type="title"/>
          </p:nvPr>
        </p:nvSpPr>
        <p:spPr>
          <a:xfrm>
            <a:off x="838200" y="459197"/>
            <a:ext cx="10515600" cy="166708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2295977"/>
            <a:ext cx="10515600" cy="54724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A picture containing text&#10;&#10;Description automatically generated">
            <a:extLst>
              <a:ext uri="{FF2B5EF4-FFF2-40B4-BE49-F238E27FC236}">
                <a16:creationId xmlns:a16="http://schemas.microsoft.com/office/drawing/2014/main" id="{E180F3DE-821A-47B1-B84A-612D5A49980E}"/>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895320" y="8065107"/>
            <a:ext cx="1716664" cy="343791"/>
          </a:xfrm>
          <a:prstGeom prst="rect">
            <a:avLst/>
          </a:prstGeom>
        </p:spPr>
      </p:pic>
      <p:sp>
        <p:nvSpPr>
          <p:cNvPr id="6" name="TextBox 5">
            <a:extLst>
              <a:ext uri="{FF2B5EF4-FFF2-40B4-BE49-F238E27FC236}">
                <a16:creationId xmlns:a16="http://schemas.microsoft.com/office/drawing/2014/main" id="{B8CDADA6-C3B2-446D-9747-94CE64009C66}"/>
              </a:ext>
            </a:extLst>
          </p:cNvPr>
          <p:cNvSpPr txBox="1"/>
          <p:nvPr userDrawn="1"/>
        </p:nvSpPr>
        <p:spPr>
          <a:xfrm rot="16200000">
            <a:off x="10838339" y="1456380"/>
            <a:ext cx="2382921" cy="215444"/>
          </a:xfrm>
          <a:prstGeom prst="rect">
            <a:avLst/>
          </a:prstGeom>
          <a:noFill/>
        </p:spPr>
        <p:txBody>
          <a:bodyPr wrap="square" rtlCol="0">
            <a:spAutoFit/>
          </a:bodyPr>
          <a:lstStyle/>
          <a:p>
            <a:r>
              <a:rPr lang="en-US" sz="800" dirty="0">
                <a:solidFill>
                  <a:schemeClr val="bg1">
                    <a:lumMod val="50000"/>
                  </a:schemeClr>
                </a:solidFill>
              </a:rPr>
              <a:t>© Vimalnath, Tietze, Elsen, 2022</a:t>
            </a:r>
            <a:endParaRPr lang="en-GB" sz="800" dirty="0">
              <a:solidFill>
                <a:schemeClr val="bg1">
                  <a:lumMod val="50000"/>
                </a:schemeClr>
              </a:solidFill>
            </a:endParaRPr>
          </a:p>
        </p:txBody>
      </p:sp>
      <p:sp>
        <p:nvSpPr>
          <p:cNvPr id="8" name="Rectangle 7">
            <a:extLst>
              <a:ext uri="{FF2B5EF4-FFF2-40B4-BE49-F238E27FC236}">
                <a16:creationId xmlns:a16="http://schemas.microsoft.com/office/drawing/2014/main" id="{DF998D32-8785-9A03-E1F4-E6E007B5A780}"/>
              </a:ext>
            </a:extLst>
          </p:cNvPr>
          <p:cNvSpPr/>
          <p:nvPr userDrawn="1"/>
        </p:nvSpPr>
        <p:spPr>
          <a:xfrm>
            <a:off x="1" y="0"/>
            <a:ext cx="346363" cy="862488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000" dirty="0">
                <a:solidFill>
                  <a:schemeClr val="tx1"/>
                </a:solidFill>
              </a:rPr>
              <a:t>This content was produced within the context of the IPACST project (ip4sustainability.org)</a:t>
            </a:r>
          </a:p>
        </p:txBody>
      </p:sp>
    </p:spTree>
    <p:extLst>
      <p:ext uri="{BB962C8B-B14F-4D97-AF65-F5344CB8AC3E}">
        <p14:creationId xmlns:p14="http://schemas.microsoft.com/office/powerpoint/2010/main" val="21280776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49949" rtl="0" eaLnBrk="1" latinLnBrk="0" hangingPunct="1">
        <a:lnSpc>
          <a:spcPct val="90000"/>
        </a:lnSpc>
        <a:spcBef>
          <a:spcPct val="0"/>
        </a:spcBef>
        <a:buNone/>
        <a:defRPr sz="5533" kern="1200">
          <a:solidFill>
            <a:schemeClr val="tx1"/>
          </a:solidFill>
          <a:latin typeface="+mj-lt"/>
          <a:ea typeface="+mj-ea"/>
          <a:cs typeface="+mj-cs"/>
        </a:defRPr>
      </a:lvl1pPr>
    </p:titleStyle>
    <p:bodyStyle>
      <a:lvl1pPr marL="287487" indent="-287487" algn="l" defTabSz="1149949" rtl="0" eaLnBrk="1" latinLnBrk="0" hangingPunct="1">
        <a:lnSpc>
          <a:spcPct val="90000"/>
        </a:lnSpc>
        <a:spcBef>
          <a:spcPts val="1258"/>
        </a:spcBef>
        <a:buFont typeface="Arial" panose="020B0604020202020204" pitchFamily="34" charset="0"/>
        <a:buChar char="•"/>
        <a:defRPr sz="3521" kern="1200">
          <a:solidFill>
            <a:schemeClr val="tx1"/>
          </a:solidFill>
          <a:latin typeface="+mn-lt"/>
          <a:ea typeface="+mn-ea"/>
          <a:cs typeface="+mn-cs"/>
        </a:defRPr>
      </a:lvl1pPr>
      <a:lvl2pPr marL="862462" indent="-287487" algn="l" defTabSz="1149949" rtl="0" eaLnBrk="1" latinLnBrk="0" hangingPunct="1">
        <a:lnSpc>
          <a:spcPct val="90000"/>
        </a:lnSpc>
        <a:spcBef>
          <a:spcPts val="629"/>
        </a:spcBef>
        <a:buFont typeface="Arial" panose="020B0604020202020204" pitchFamily="34" charset="0"/>
        <a:buChar char="•"/>
        <a:defRPr sz="3018" kern="1200">
          <a:solidFill>
            <a:schemeClr val="tx1"/>
          </a:solidFill>
          <a:latin typeface="+mn-lt"/>
          <a:ea typeface="+mn-ea"/>
          <a:cs typeface="+mn-cs"/>
        </a:defRPr>
      </a:lvl2pPr>
      <a:lvl3pPr marL="1437437" indent="-287487" algn="l" defTabSz="1149949" rtl="0" eaLnBrk="1" latinLnBrk="0" hangingPunct="1">
        <a:lnSpc>
          <a:spcPct val="90000"/>
        </a:lnSpc>
        <a:spcBef>
          <a:spcPts val="629"/>
        </a:spcBef>
        <a:buFont typeface="Arial" panose="020B0604020202020204" pitchFamily="34" charset="0"/>
        <a:buChar char="•"/>
        <a:defRPr sz="2515" kern="1200">
          <a:solidFill>
            <a:schemeClr val="tx1"/>
          </a:solidFill>
          <a:latin typeface="+mn-lt"/>
          <a:ea typeface="+mn-ea"/>
          <a:cs typeface="+mn-cs"/>
        </a:defRPr>
      </a:lvl3pPr>
      <a:lvl4pPr marL="2012412"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4pPr>
      <a:lvl5pPr marL="2587386"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5pPr>
      <a:lvl6pPr marL="3162361"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6pPr>
      <a:lvl7pPr marL="3737336"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7pPr>
      <a:lvl8pPr marL="4312310"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8pPr>
      <a:lvl9pPr marL="4887285"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9pPr>
    </p:bodyStyle>
    <p:otherStyle>
      <a:defPPr>
        <a:defRPr lang="en-US"/>
      </a:defPPr>
      <a:lvl1pPr marL="0" algn="l" defTabSz="1149949" rtl="0" eaLnBrk="1" latinLnBrk="0" hangingPunct="1">
        <a:defRPr sz="2264" kern="1200">
          <a:solidFill>
            <a:schemeClr val="tx1"/>
          </a:solidFill>
          <a:latin typeface="+mn-lt"/>
          <a:ea typeface="+mn-ea"/>
          <a:cs typeface="+mn-cs"/>
        </a:defRPr>
      </a:lvl1pPr>
      <a:lvl2pPr marL="574975" algn="l" defTabSz="1149949" rtl="0" eaLnBrk="1" latinLnBrk="0" hangingPunct="1">
        <a:defRPr sz="2264" kern="1200">
          <a:solidFill>
            <a:schemeClr val="tx1"/>
          </a:solidFill>
          <a:latin typeface="+mn-lt"/>
          <a:ea typeface="+mn-ea"/>
          <a:cs typeface="+mn-cs"/>
        </a:defRPr>
      </a:lvl2pPr>
      <a:lvl3pPr marL="1149949" algn="l" defTabSz="1149949" rtl="0" eaLnBrk="1" latinLnBrk="0" hangingPunct="1">
        <a:defRPr sz="2264" kern="1200">
          <a:solidFill>
            <a:schemeClr val="tx1"/>
          </a:solidFill>
          <a:latin typeface="+mn-lt"/>
          <a:ea typeface="+mn-ea"/>
          <a:cs typeface="+mn-cs"/>
        </a:defRPr>
      </a:lvl3pPr>
      <a:lvl4pPr marL="1724924" algn="l" defTabSz="1149949" rtl="0" eaLnBrk="1" latinLnBrk="0" hangingPunct="1">
        <a:defRPr sz="2264" kern="1200">
          <a:solidFill>
            <a:schemeClr val="tx1"/>
          </a:solidFill>
          <a:latin typeface="+mn-lt"/>
          <a:ea typeface="+mn-ea"/>
          <a:cs typeface="+mn-cs"/>
        </a:defRPr>
      </a:lvl4pPr>
      <a:lvl5pPr marL="2299899" algn="l" defTabSz="1149949" rtl="0" eaLnBrk="1" latinLnBrk="0" hangingPunct="1">
        <a:defRPr sz="2264" kern="1200">
          <a:solidFill>
            <a:schemeClr val="tx1"/>
          </a:solidFill>
          <a:latin typeface="+mn-lt"/>
          <a:ea typeface="+mn-ea"/>
          <a:cs typeface="+mn-cs"/>
        </a:defRPr>
      </a:lvl5pPr>
      <a:lvl6pPr marL="2874874" algn="l" defTabSz="1149949" rtl="0" eaLnBrk="1" latinLnBrk="0" hangingPunct="1">
        <a:defRPr sz="2264" kern="1200">
          <a:solidFill>
            <a:schemeClr val="tx1"/>
          </a:solidFill>
          <a:latin typeface="+mn-lt"/>
          <a:ea typeface="+mn-ea"/>
          <a:cs typeface="+mn-cs"/>
        </a:defRPr>
      </a:lvl6pPr>
      <a:lvl7pPr marL="3449848" algn="l" defTabSz="1149949" rtl="0" eaLnBrk="1" latinLnBrk="0" hangingPunct="1">
        <a:defRPr sz="2264" kern="1200">
          <a:solidFill>
            <a:schemeClr val="tx1"/>
          </a:solidFill>
          <a:latin typeface="+mn-lt"/>
          <a:ea typeface="+mn-ea"/>
          <a:cs typeface="+mn-cs"/>
        </a:defRPr>
      </a:lvl7pPr>
      <a:lvl8pPr marL="4024823" algn="l" defTabSz="1149949" rtl="0" eaLnBrk="1" latinLnBrk="0" hangingPunct="1">
        <a:defRPr sz="2264" kern="1200">
          <a:solidFill>
            <a:schemeClr val="tx1"/>
          </a:solidFill>
          <a:latin typeface="+mn-lt"/>
          <a:ea typeface="+mn-ea"/>
          <a:cs typeface="+mn-cs"/>
        </a:defRPr>
      </a:lvl8pPr>
      <a:lvl9pPr marL="4599798" algn="l" defTabSz="1149949" rtl="0" eaLnBrk="1" latinLnBrk="0" hangingPunct="1">
        <a:defRPr sz="22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oleObject" Target="../embeddings/oleObject1.bin"/><Relationship Id="rId7" Type="http://schemas.openxmlformats.org/officeDocument/2006/relationships/image" Target="../media/image7.png"/><Relationship Id="rId12" Type="http://schemas.openxmlformats.org/officeDocument/2006/relationships/image" Target="../media/image11.jpe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6.xml"/><Relationship Id="rId11" Type="http://schemas.openxmlformats.org/officeDocument/2006/relationships/image" Target="../media/image10.png"/><Relationship Id="rId5" Type="http://schemas.openxmlformats.org/officeDocument/2006/relationships/customXml" Target="../ink/ink1.xml"/><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5.wmf"/><Relationship Id="rId9" Type="http://schemas.openxmlformats.org/officeDocument/2006/relationships/image" Target="../media/image8.png"/><Relationship Id="rId14" Type="http://schemas.openxmlformats.org/officeDocument/2006/relationships/image" Target="../media/image13.svg"/></Relationships>
</file>

<file path=ppt/slides/_rels/slide3.xml.rels><?xml version="1.0" encoding="UTF-8" standalone="yes"?>
<Relationships xmlns="http://schemas.openxmlformats.org/package/2006/relationships"><Relationship Id="rId13" Type="http://schemas.openxmlformats.org/officeDocument/2006/relationships/image" Target="../media/image29.png"/><Relationship Id="rId18" Type="http://schemas.openxmlformats.org/officeDocument/2006/relationships/image" Target="../media/image34.png"/><Relationship Id="rId26" Type="http://schemas.openxmlformats.org/officeDocument/2006/relationships/image" Target="../media/image41.png"/><Relationship Id="rId3" Type="http://schemas.openxmlformats.org/officeDocument/2006/relationships/image" Target="../media/image20.wmf"/><Relationship Id="rId21" Type="http://schemas.openxmlformats.org/officeDocument/2006/relationships/image" Target="../media/image37.png"/><Relationship Id="rId34" Type="http://schemas.openxmlformats.org/officeDocument/2006/relationships/image" Target="../media/image6.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0.png"/><Relationship Id="rId33" Type="http://schemas.openxmlformats.org/officeDocument/2006/relationships/image" Target="../media/image45.emf"/><Relationship Id="rId2" Type="http://schemas.openxmlformats.org/officeDocument/2006/relationships/oleObject" Target="../embeddings/oleObject2.bin"/><Relationship Id="rId16" Type="http://schemas.openxmlformats.org/officeDocument/2006/relationships/image" Target="../media/image32.png"/><Relationship Id="rId20" Type="http://schemas.openxmlformats.org/officeDocument/2006/relationships/image" Target="../media/image36.png"/><Relationship Id="rId29" Type="http://schemas.openxmlformats.org/officeDocument/2006/relationships/image" Target="../media/image44.png"/><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7.png"/><Relationship Id="rId24" Type="http://schemas.openxmlformats.org/officeDocument/2006/relationships/image" Target="../media/image39.png"/><Relationship Id="rId32" Type="http://schemas.openxmlformats.org/officeDocument/2006/relationships/image" Target="../media/image45.png"/><Relationship Id="rId5" Type="http://schemas.openxmlformats.org/officeDocument/2006/relationships/image" Target="../media/image21.wmf"/><Relationship Id="rId15" Type="http://schemas.openxmlformats.org/officeDocument/2006/relationships/image" Target="../media/image31.png"/><Relationship Id="rId23" Type="http://schemas.openxmlformats.org/officeDocument/2006/relationships/image" Target="../media/image38.wmf"/><Relationship Id="rId28" Type="http://schemas.openxmlformats.org/officeDocument/2006/relationships/image" Target="../media/image43.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oleObject" Target="../embeddings/oleObject3.bin"/><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oleObject" Target="../embeddings/oleObject4.bin"/><Relationship Id="rId27" Type="http://schemas.openxmlformats.org/officeDocument/2006/relationships/image" Target="../media/image42.png"/><Relationship Id="rId30" Type="http://schemas.openxmlformats.org/officeDocument/2006/relationships/customXml" Target="../ink/ink2.xml"/><Relationship Id="rId8"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hyperlink" Target="https://msfaccess.org/msf-nutriset-patent-impeding-access-treatment-severe-acute-malnutrition" TargetMode="External"/><Relationship Id="rId3" Type="http://schemas.openxmlformats.org/officeDocument/2006/relationships/image" Target="../media/image46.png"/><Relationship Id="rId7" Type="http://schemas.openxmlformats.org/officeDocument/2006/relationships/hyperlink" Target="https://www.thenewhumanitarian.org/news/2010/01/12/plumpynut-patent-under-pressure" TargetMode="External"/><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hyperlink" Target="http://news.bbc.co.uk/2/hi/europe/8610427.stm" TargetMode="External"/><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mailto:ft263@cam.ac.uk" TargetMode="External"/><Relationship Id="rId7" Type="http://schemas.openxmlformats.org/officeDocument/2006/relationships/image" Target="../media/image58.png"/><Relationship Id="rId12" Type="http://schemas.openxmlformats.org/officeDocument/2006/relationships/image" Target="../media/image3.jpg"/><Relationship Id="rId2" Type="http://schemas.openxmlformats.org/officeDocument/2006/relationships/hyperlink" Target="mailto:pv302@cam.ac.uk" TargetMode="External"/><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62.jpeg"/><Relationship Id="rId5" Type="http://schemas.openxmlformats.org/officeDocument/2006/relationships/image" Target="../media/image56.png"/><Relationship Id="rId10" Type="http://schemas.openxmlformats.org/officeDocument/2006/relationships/image" Target="../media/image61.jpeg"/><Relationship Id="rId4" Type="http://schemas.openxmlformats.org/officeDocument/2006/relationships/hyperlink" Target="mailto:mhce2@cam.ac.uk" TargetMode="External"/><Relationship Id="rId9"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D5C5D1-D7B5-46BC-8575-1EE3E43F1A11}"/>
              </a:ext>
            </a:extLst>
          </p:cNvPr>
          <p:cNvSpPr/>
          <p:nvPr/>
        </p:nvSpPr>
        <p:spPr>
          <a:xfrm>
            <a:off x="331303" y="2548268"/>
            <a:ext cx="10008923" cy="1461216"/>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en-US" sz="2800" b="1" i="0" u="none" strike="noStrike" baseline="0">
                <a:solidFill>
                  <a:schemeClr val="bg1"/>
                </a:solidFill>
                <a:latin typeface="Arial" panose="020B0604020202020204" pitchFamily="34" charset="0"/>
                <a:cs typeface="Arial" panose="020B0604020202020204" pitchFamily="34" charset="0"/>
              </a:rPr>
              <a:t>Intellectual Property Strategy for Humanitarian Aid: </a:t>
            </a:r>
          </a:p>
          <a:p>
            <a:pPr algn="r"/>
            <a:r>
              <a:rPr lang="en-US" sz="2800" b="1" i="0" u="none" strike="noStrike" baseline="0">
                <a:solidFill>
                  <a:schemeClr val="bg1"/>
                </a:solidFill>
                <a:latin typeface="Arial" panose="020B0604020202020204" pitchFamily="34" charset="0"/>
                <a:cs typeface="Arial" panose="020B0604020202020204" pitchFamily="34" charset="0"/>
              </a:rPr>
              <a:t>A Social Impact Case Study of </a:t>
            </a:r>
            <a:r>
              <a:rPr lang="en-US" sz="2800" b="1" i="0" u="none" strike="noStrike" baseline="0" err="1">
                <a:solidFill>
                  <a:schemeClr val="bg1"/>
                </a:solidFill>
                <a:latin typeface="Arial" panose="020B0604020202020204" pitchFamily="34" charset="0"/>
                <a:cs typeface="Arial" panose="020B0604020202020204" pitchFamily="34" charset="0"/>
              </a:rPr>
              <a:t>Nutriset</a:t>
            </a:r>
            <a:r>
              <a:rPr lang="en-US" sz="2800" b="1" i="0" u="none" strike="noStrike" baseline="30000">
                <a:solidFill>
                  <a:schemeClr val="bg1"/>
                </a:solidFill>
                <a:latin typeface="Arial" panose="020B0604020202020204" pitchFamily="34" charset="0"/>
                <a:cs typeface="Arial" panose="020B0604020202020204" pitchFamily="34" charset="0"/>
              </a:rPr>
              <a:t>®</a:t>
            </a:r>
            <a:r>
              <a:rPr lang="en-US" sz="2800" b="1" i="0" u="none" strike="noStrike" baseline="0">
                <a:solidFill>
                  <a:schemeClr val="bg1"/>
                </a:solidFill>
                <a:latin typeface="Arial" panose="020B0604020202020204" pitchFamily="34" charset="0"/>
                <a:cs typeface="Arial" panose="020B0604020202020204" pitchFamily="34" charset="0"/>
              </a:rPr>
              <a:t> </a:t>
            </a:r>
            <a:endParaRPr lang="en-US" sz="2800">
              <a:solidFill>
                <a:schemeClr val="bg1"/>
              </a:solidFill>
              <a:latin typeface="Arial" panose="020B0604020202020204" pitchFamily="34" charset="0"/>
              <a:cs typeface="Arial" panose="020B0604020202020204" pitchFamily="34" charset="0"/>
            </a:endParaRPr>
          </a:p>
        </p:txBody>
      </p:sp>
      <p:pic>
        <p:nvPicPr>
          <p:cNvPr id="10" name="Picture 9" descr="Chart, sunburst chart&#10;&#10;Description automatically generated">
            <a:extLst>
              <a:ext uri="{FF2B5EF4-FFF2-40B4-BE49-F238E27FC236}">
                <a16:creationId xmlns:a16="http://schemas.microsoft.com/office/drawing/2014/main" id="{A328E05D-BEE8-4385-926E-8ED78615BD92}"/>
              </a:ext>
            </a:extLst>
          </p:cNvPr>
          <p:cNvPicPr>
            <a:picLocks noChangeAspect="1"/>
          </p:cNvPicPr>
          <p:nvPr/>
        </p:nvPicPr>
        <p:blipFill>
          <a:blip r:embed="rId2"/>
          <a:stretch>
            <a:fillRect/>
          </a:stretch>
        </p:blipFill>
        <p:spPr>
          <a:xfrm>
            <a:off x="10345451" y="2277551"/>
            <a:ext cx="1825283" cy="1943625"/>
          </a:xfrm>
          <a:prstGeom prst="rect">
            <a:avLst/>
          </a:prstGeom>
        </p:spPr>
      </p:pic>
      <p:sp>
        <p:nvSpPr>
          <p:cNvPr id="3" name="TextBox 2">
            <a:extLst>
              <a:ext uri="{FF2B5EF4-FFF2-40B4-BE49-F238E27FC236}">
                <a16:creationId xmlns:a16="http://schemas.microsoft.com/office/drawing/2014/main" id="{47E239C2-E036-4976-80A6-487808193AEE}"/>
              </a:ext>
            </a:extLst>
          </p:cNvPr>
          <p:cNvSpPr txBox="1"/>
          <p:nvPr/>
        </p:nvSpPr>
        <p:spPr>
          <a:xfrm>
            <a:off x="2854514" y="4062591"/>
            <a:ext cx="7485712" cy="984885"/>
          </a:xfrm>
          <a:prstGeom prst="rect">
            <a:avLst/>
          </a:prstGeom>
          <a:noFill/>
        </p:spPr>
        <p:txBody>
          <a:bodyPr wrap="square" rtlCol="0">
            <a:spAutoFit/>
          </a:bodyPr>
          <a:lstStyle/>
          <a:p>
            <a:pPr algn="r"/>
            <a:r>
              <a:rPr lang="en-US" sz="1400" b="1" i="1" dirty="0" err="1"/>
              <a:t>Pratheeba</a:t>
            </a:r>
            <a:r>
              <a:rPr lang="en-US" sz="1400" b="1" i="1" dirty="0"/>
              <a:t> </a:t>
            </a:r>
            <a:r>
              <a:rPr lang="en-US" sz="1400" b="1" i="1" dirty="0" err="1"/>
              <a:t>Vimalnath</a:t>
            </a:r>
            <a:r>
              <a:rPr lang="en-US" sz="1400" b="1" i="1" dirty="0"/>
              <a:t>, Frank Tietze, Maximillian Elsen</a:t>
            </a:r>
          </a:p>
          <a:p>
            <a:pPr algn="r"/>
            <a:r>
              <a:rPr lang="en-US" sz="1100" i="1" dirty="0"/>
              <a:t>Innovation and Intellectual Property Management (IIPM) Laboratory</a:t>
            </a:r>
          </a:p>
          <a:p>
            <a:pPr algn="r"/>
            <a:r>
              <a:rPr lang="en-US" sz="1100" i="1" dirty="0"/>
              <a:t>Institute for Manufacturing, Department of Engineering, University of Cambridge, UK</a:t>
            </a:r>
          </a:p>
          <a:p>
            <a:pPr algn="r"/>
            <a:endParaRPr lang="en-US" sz="1100" i="1" dirty="0"/>
          </a:p>
          <a:p>
            <a:pPr algn="r"/>
            <a:r>
              <a:rPr lang="en-US" sz="1100" i="1" dirty="0"/>
              <a:t>Version 3 (08.12.2021)</a:t>
            </a:r>
            <a:endParaRPr lang="en-GB" sz="1100" i="1" dirty="0"/>
          </a:p>
        </p:txBody>
      </p:sp>
      <p:sp>
        <p:nvSpPr>
          <p:cNvPr id="5" name="TextBox 4">
            <a:extLst>
              <a:ext uri="{FF2B5EF4-FFF2-40B4-BE49-F238E27FC236}">
                <a16:creationId xmlns:a16="http://schemas.microsoft.com/office/drawing/2014/main" id="{8D862E0B-417E-4FEC-BC26-6391B5153FB6}"/>
              </a:ext>
            </a:extLst>
          </p:cNvPr>
          <p:cNvSpPr txBox="1"/>
          <p:nvPr/>
        </p:nvSpPr>
        <p:spPr>
          <a:xfrm>
            <a:off x="2501900" y="6549985"/>
            <a:ext cx="7034361" cy="600164"/>
          </a:xfrm>
          <a:prstGeom prst="rect">
            <a:avLst/>
          </a:prstGeom>
          <a:noFill/>
        </p:spPr>
        <p:txBody>
          <a:bodyPr wrap="square">
            <a:spAutoFit/>
          </a:bodyPr>
          <a:lstStyle/>
          <a:p>
            <a:pPr algn="r"/>
            <a:r>
              <a:rPr lang="en-US" sz="1100" b="0" i="0" dirty="0">
                <a:effectLst/>
                <a:latin typeface="Arial" panose="020B0604020202020204" pitchFamily="34" charset="0"/>
                <a:cs typeface="Arial" panose="020B0604020202020204" pitchFamily="34" charset="0"/>
              </a:rPr>
              <a:t>This is an open access publication distributed under the terms of the Creative Commons Attribution By License, which permits unrestricted use, distribution, and reproduction in any medium, provided the original authors and source are credited.</a:t>
            </a:r>
          </a:p>
        </p:txBody>
      </p:sp>
      <p:sp>
        <p:nvSpPr>
          <p:cNvPr id="8" name="TextBox 7">
            <a:extLst>
              <a:ext uri="{FF2B5EF4-FFF2-40B4-BE49-F238E27FC236}">
                <a16:creationId xmlns:a16="http://schemas.microsoft.com/office/drawing/2014/main" id="{AF4A2F39-F916-4E87-82BE-79C917872157}"/>
              </a:ext>
            </a:extLst>
          </p:cNvPr>
          <p:cNvSpPr txBox="1"/>
          <p:nvPr/>
        </p:nvSpPr>
        <p:spPr>
          <a:xfrm>
            <a:off x="3007687" y="7308005"/>
            <a:ext cx="7331765" cy="430887"/>
          </a:xfrm>
          <a:prstGeom prst="rect">
            <a:avLst/>
          </a:prstGeom>
          <a:noFill/>
        </p:spPr>
        <p:txBody>
          <a:bodyPr wrap="square">
            <a:spAutoFit/>
          </a:bodyPr>
          <a:lstStyle/>
          <a:p>
            <a:pPr algn="r"/>
            <a:r>
              <a:rPr lang="en-US" sz="1100" b="0" i="1" dirty="0">
                <a:effectLst/>
                <a:latin typeface="Arial" panose="020B0604020202020204" pitchFamily="34" charset="0"/>
                <a:cs typeface="Arial" panose="020B0604020202020204" pitchFamily="34" charset="0"/>
              </a:rPr>
              <a:t>Citation: Vimalnath, P., F. Tietze and M. Elsen (2022). Intellectual Property Strategy for Humanitarian Aid: A Social Impact Case Study of </a:t>
            </a:r>
            <a:r>
              <a:rPr lang="en-US" sz="1100" b="0" i="1" dirty="0" err="1">
                <a:effectLst/>
                <a:latin typeface="Arial" panose="020B0604020202020204" pitchFamily="34" charset="0"/>
                <a:cs typeface="Arial" panose="020B0604020202020204" pitchFamily="34" charset="0"/>
              </a:rPr>
              <a:t>Nutriset</a:t>
            </a:r>
            <a:r>
              <a:rPr lang="en-US" sz="1100" b="0" i="1" dirty="0">
                <a:effectLst/>
                <a:latin typeface="Arial" panose="020B0604020202020204" pitchFamily="34" charset="0"/>
                <a:cs typeface="Arial" panose="020B0604020202020204" pitchFamily="34" charset="0"/>
              </a:rPr>
              <a:t>®. University of Cambridge. Cambridge, UK.</a:t>
            </a:r>
          </a:p>
        </p:txBody>
      </p:sp>
      <p:pic>
        <p:nvPicPr>
          <p:cNvPr id="12" name="Picture 11">
            <a:extLst>
              <a:ext uri="{FF2B5EF4-FFF2-40B4-BE49-F238E27FC236}">
                <a16:creationId xmlns:a16="http://schemas.microsoft.com/office/drawing/2014/main" id="{0299EFE4-9DE5-4B5D-AE69-0B2238E951D7}"/>
              </a:ext>
            </a:extLst>
          </p:cNvPr>
          <p:cNvPicPr>
            <a:picLocks noChangeAspect="1"/>
          </p:cNvPicPr>
          <p:nvPr/>
        </p:nvPicPr>
        <p:blipFill>
          <a:blip r:embed="rId3"/>
          <a:stretch>
            <a:fillRect/>
          </a:stretch>
        </p:blipFill>
        <p:spPr>
          <a:xfrm>
            <a:off x="9536261" y="6525888"/>
            <a:ext cx="803965" cy="648359"/>
          </a:xfrm>
          <a:prstGeom prst="rect">
            <a:avLst/>
          </a:prstGeom>
        </p:spPr>
      </p:pic>
      <p:sp>
        <p:nvSpPr>
          <p:cNvPr id="15" name="Rectangle 14">
            <a:extLst>
              <a:ext uri="{FF2B5EF4-FFF2-40B4-BE49-F238E27FC236}">
                <a16:creationId xmlns:a16="http://schemas.microsoft.com/office/drawing/2014/main" id="{243A5CCC-8A13-410B-AE8A-FDBD8393F058}"/>
              </a:ext>
            </a:extLst>
          </p:cNvPr>
          <p:cNvSpPr/>
          <p:nvPr/>
        </p:nvSpPr>
        <p:spPr>
          <a:xfrm>
            <a:off x="11694695" y="770021"/>
            <a:ext cx="459997" cy="1762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D41648B6-75B0-43B4-8DDE-FC69620628BF}"/>
              </a:ext>
            </a:extLst>
          </p:cNvPr>
          <p:cNvSpPr txBox="1"/>
          <p:nvPr/>
        </p:nvSpPr>
        <p:spPr>
          <a:xfrm rot="16200000">
            <a:off x="10838339" y="1456380"/>
            <a:ext cx="2382921" cy="215444"/>
          </a:xfrm>
          <a:prstGeom prst="rect">
            <a:avLst/>
          </a:prstGeom>
          <a:noFill/>
        </p:spPr>
        <p:txBody>
          <a:bodyPr wrap="square" rtlCol="0">
            <a:spAutoFit/>
          </a:bodyPr>
          <a:lstStyle/>
          <a:p>
            <a:r>
              <a:rPr lang="en-US" sz="800" dirty="0">
                <a:solidFill>
                  <a:schemeClr val="bg1">
                    <a:lumMod val="50000"/>
                  </a:schemeClr>
                </a:solidFill>
              </a:rPr>
              <a:t>© Vimalnath, Tietze, Elsen, 2022</a:t>
            </a:r>
            <a:endParaRPr lang="en-GB" sz="800" dirty="0">
              <a:solidFill>
                <a:schemeClr val="bg1">
                  <a:lumMod val="50000"/>
                </a:schemeClr>
              </a:solidFill>
            </a:endParaRPr>
          </a:p>
        </p:txBody>
      </p:sp>
    </p:spTree>
    <p:extLst>
      <p:ext uri="{BB962C8B-B14F-4D97-AF65-F5344CB8AC3E}">
        <p14:creationId xmlns:p14="http://schemas.microsoft.com/office/powerpoint/2010/main" val="437260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1E8E1BCB-8221-49FA-9CC6-5C6D68696EC7}"/>
              </a:ext>
            </a:extLst>
          </p:cNvPr>
          <p:cNvSpPr/>
          <p:nvPr/>
        </p:nvSpPr>
        <p:spPr>
          <a:xfrm>
            <a:off x="-2094" y="478150"/>
            <a:ext cx="12196827" cy="686432"/>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en-US" sz="3600" b="1">
                <a:cs typeface="Calibri"/>
              </a:rPr>
              <a:t>About </a:t>
            </a:r>
            <a:r>
              <a:rPr lang="en-US" sz="3600" b="1" err="1">
                <a:cs typeface="Calibri"/>
              </a:rPr>
              <a:t>Nutriset</a:t>
            </a:r>
            <a:r>
              <a:rPr lang="en-US" sz="3600" b="1">
                <a:cs typeface="Calibri"/>
              </a:rPr>
              <a:t>®</a:t>
            </a:r>
            <a:endParaRPr lang="en-US" sz="3600" b="1"/>
          </a:p>
        </p:txBody>
      </p:sp>
      <p:sp>
        <p:nvSpPr>
          <p:cNvPr id="28" name="Rectangle 27">
            <a:extLst>
              <a:ext uri="{FF2B5EF4-FFF2-40B4-BE49-F238E27FC236}">
                <a16:creationId xmlns:a16="http://schemas.microsoft.com/office/drawing/2014/main" id="{4AE4F141-F34B-4742-BC3F-2B55294D2BA2}"/>
              </a:ext>
            </a:extLst>
          </p:cNvPr>
          <p:cNvSpPr/>
          <p:nvPr/>
        </p:nvSpPr>
        <p:spPr>
          <a:xfrm>
            <a:off x="431800" y="3506635"/>
            <a:ext cx="7120436" cy="1421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r>
              <a:rPr lang="en-US" sz="1200" b="1" u="none" strike="noStrike" baseline="0">
                <a:solidFill>
                  <a:srgbClr val="000000"/>
                </a:solidFill>
                <a:latin typeface="Arial" panose="020B0604020202020204" pitchFamily="34" charset="0"/>
                <a:cs typeface="Arial" panose="020B0604020202020204" pitchFamily="34" charset="0"/>
              </a:rPr>
              <a:t>Sustainable business model (SBM):</a:t>
            </a:r>
            <a:r>
              <a:rPr lang="en-US" sz="1200" b="0" u="none" strike="noStrike" baseline="0">
                <a:solidFill>
                  <a:srgbClr val="000000"/>
                </a:solidFill>
                <a:latin typeface="Arial" panose="020B0604020202020204" pitchFamily="34" charset="0"/>
                <a:cs typeface="Arial" panose="020B0604020202020204" pitchFamily="34" charset="0"/>
              </a:rPr>
              <a:t> </a:t>
            </a:r>
            <a:r>
              <a:rPr lang="en-US" sz="1200" b="0" u="none" strike="noStrike" baseline="0" err="1">
                <a:solidFill>
                  <a:srgbClr val="000000"/>
                </a:solidFill>
                <a:latin typeface="Arial" panose="020B0604020202020204" pitchFamily="34" charset="0"/>
                <a:cs typeface="Arial" panose="020B0604020202020204" pitchFamily="34" charset="0"/>
              </a:rPr>
              <a:t>Nutriset</a:t>
            </a:r>
            <a:r>
              <a:rPr lang="en-US" sz="1200" b="0" u="none" strike="noStrike" baseline="30000" err="1">
                <a:solidFill>
                  <a:srgbClr val="000000"/>
                </a:solidFill>
                <a:latin typeface="Arial" panose="020B0604020202020204" pitchFamily="34" charset="0"/>
                <a:cs typeface="Arial" panose="020B0604020202020204" pitchFamily="34" charset="0"/>
              </a:rPr>
              <a:t>®</a:t>
            </a:r>
            <a:r>
              <a:rPr lang="en-US" sz="1200" b="0" u="none" strike="noStrike" baseline="0" err="1">
                <a:solidFill>
                  <a:srgbClr val="000000"/>
                </a:solidFill>
                <a:latin typeface="Arial" panose="020B0604020202020204" pitchFamily="34" charset="0"/>
                <a:cs typeface="Arial" panose="020B0604020202020204" pitchFamily="34" charset="0"/>
              </a:rPr>
              <a:t>’s</a:t>
            </a:r>
            <a:r>
              <a:rPr lang="en-US" sz="1200" b="0" u="none" strike="noStrike" baseline="0">
                <a:solidFill>
                  <a:srgbClr val="000000"/>
                </a:solidFill>
                <a:latin typeface="Arial" panose="020B0604020202020204" pitchFamily="34" charset="0"/>
                <a:cs typeface="Arial" panose="020B0604020202020204" pitchFamily="34" charset="0"/>
              </a:rPr>
              <a:t> key value propositions is its peanut-based </a:t>
            </a:r>
            <a:r>
              <a:rPr lang="en-GB" sz="1200" b="0" u="none" strike="noStrike" baseline="0">
                <a:solidFill>
                  <a:srgbClr val="000000"/>
                </a:solidFill>
                <a:latin typeface="Arial" panose="020B0604020202020204" pitchFamily="34" charset="0"/>
                <a:cs typeface="Arial" panose="020B0604020202020204" pitchFamily="34" charset="0"/>
              </a:rPr>
              <a:t>ready-to-use </a:t>
            </a:r>
            <a:r>
              <a:rPr lang="en-GB" sz="1200">
                <a:solidFill>
                  <a:srgbClr val="000000"/>
                </a:solidFill>
                <a:latin typeface="Arial" panose="020B0604020202020204" pitchFamily="34" charset="0"/>
                <a:cs typeface="Arial" panose="020B0604020202020204" pitchFamily="34" charset="0"/>
              </a:rPr>
              <a:t>therapeutic</a:t>
            </a:r>
            <a:r>
              <a:rPr lang="en-GB" sz="1200" b="0" u="none" strike="noStrike" baseline="0">
                <a:solidFill>
                  <a:srgbClr val="000000"/>
                </a:solidFill>
                <a:latin typeface="Arial" panose="020B0604020202020204" pitchFamily="34" charset="0"/>
                <a:cs typeface="Arial" panose="020B0604020202020204" pitchFamily="34" charset="0"/>
              </a:rPr>
              <a:t> food (RUTF) as treatment for malnutrition known as </a:t>
            </a:r>
            <a:r>
              <a:rPr lang="en-GB" sz="1200" b="0" u="none" strike="noStrike" baseline="0" err="1">
                <a:solidFill>
                  <a:srgbClr val="000000"/>
                </a:solidFill>
                <a:latin typeface="Arial" panose="020B0604020202020204" pitchFamily="34" charset="0"/>
                <a:cs typeface="Arial" panose="020B0604020202020204" pitchFamily="34" charset="0"/>
              </a:rPr>
              <a:t>Plumpy’Nut</a:t>
            </a:r>
            <a:r>
              <a:rPr lang="en-GB" sz="1200" b="0" u="none" strike="noStrike" baseline="30000">
                <a:solidFill>
                  <a:srgbClr val="000000"/>
                </a:solidFill>
                <a:latin typeface="Arial" panose="020B0604020202020204" pitchFamily="34" charset="0"/>
                <a:cs typeface="Arial" panose="020B0604020202020204" pitchFamily="34" charset="0"/>
              </a:rPr>
              <a:t>®</a:t>
            </a:r>
            <a:r>
              <a:rPr lang="en-GB" sz="1200" b="0" u="none" strike="noStrike" baseline="0">
                <a:solidFill>
                  <a:srgbClr val="000000"/>
                </a:solidFill>
                <a:latin typeface="Arial" panose="020B0604020202020204" pitchFamily="34" charset="0"/>
                <a:cs typeface="Arial" panose="020B0604020202020204" pitchFamily="34" charset="0"/>
              </a:rPr>
              <a:t>. The company </a:t>
            </a:r>
            <a:r>
              <a:rPr lang="en-US" sz="1200">
                <a:solidFill>
                  <a:srgbClr val="000000"/>
                </a:solidFill>
                <a:latin typeface="Arial" panose="020B0604020202020204" pitchFamily="34" charset="0"/>
                <a:cs typeface="Arial" panose="020B0604020202020204" pitchFamily="34" charset="0"/>
              </a:rPr>
              <a:t>adopts a combination of a stewardship (SBM–1) and an inclusive value creation (SBM-2) business models. At the heart of the stewardship business model sits a franchise model, the </a:t>
            </a:r>
            <a:r>
              <a:rPr lang="en-US" sz="1200" err="1">
                <a:solidFill>
                  <a:srgbClr val="000000"/>
                </a:solidFill>
                <a:latin typeface="Arial" panose="020B0604020202020204" pitchFamily="34" charset="0"/>
                <a:cs typeface="Arial" panose="020B0604020202020204" pitchFamily="34" charset="0"/>
              </a:rPr>
              <a:t>PlumpyField</a:t>
            </a:r>
            <a:r>
              <a:rPr lang="en-US" sz="1200" baseline="30000">
                <a:solidFill>
                  <a:srgbClr val="000000"/>
                </a:solidFill>
                <a:latin typeface="Arial" panose="020B0604020202020204" pitchFamily="34" charset="0"/>
                <a:cs typeface="Arial" panose="020B0604020202020204" pitchFamily="34" charset="0"/>
              </a:rPr>
              <a:t>®</a:t>
            </a:r>
            <a:r>
              <a:rPr lang="en-US" sz="1200">
                <a:solidFill>
                  <a:srgbClr val="000000"/>
                </a:solidFill>
                <a:latin typeface="Arial" panose="020B0604020202020204" pitchFamily="34" charset="0"/>
                <a:cs typeface="Arial" panose="020B0604020202020204" pitchFamily="34" charset="0"/>
              </a:rPr>
              <a:t> Network. The company has signed franchise agreements with 12 </a:t>
            </a:r>
            <a:r>
              <a:rPr lang="en-US" sz="1200" err="1">
                <a:solidFill>
                  <a:srgbClr val="000000"/>
                </a:solidFill>
                <a:latin typeface="Arial" panose="020B0604020202020204" pitchFamily="34" charset="0"/>
                <a:cs typeface="Arial" panose="020B0604020202020204" pitchFamily="34" charset="0"/>
              </a:rPr>
              <a:t>PlumpyField</a:t>
            </a:r>
            <a:r>
              <a:rPr lang="en-US" sz="1200" baseline="30000">
                <a:solidFill>
                  <a:srgbClr val="000000"/>
                </a:solidFill>
                <a:latin typeface="Arial" panose="020B0604020202020204" pitchFamily="34" charset="0"/>
                <a:cs typeface="Arial" panose="020B0604020202020204" pitchFamily="34" charset="0"/>
              </a:rPr>
              <a:t>®</a:t>
            </a:r>
            <a:r>
              <a:rPr lang="en-US" sz="1200">
                <a:solidFill>
                  <a:srgbClr val="000000"/>
                </a:solidFill>
                <a:latin typeface="Arial" panose="020B0604020202020204" pitchFamily="34" charset="0"/>
                <a:cs typeface="Arial" panose="020B0604020202020204" pitchFamily="34" charset="0"/>
              </a:rPr>
              <a:t> Network partners operating local production sites, predominantly in least developed countries (LDCs) and low- and middle-income countries (LMICs). This combination allows Nutriset</a:t>
            </a:r>
            <a:r>
              <a:rPr lang="en-US" sz="1200" b="0" u="none" strike="noStrike" baseline="30000">
                <a:solidFill>
                  <a:srgbClr val="000000"/>
                </a:solidFill>
                <a:latin typeface="Arial" panose="020B0604020202020204" pitchFamily="34" charset="0"/>
                <a:cs typeface="Arial" panose="020B0604020202020204" pitchFamily="34" charset="0"/>
              </a:rPr>
              <a:t>®</a:t>
            </a:r>
            <a:r>
              <a:rPr lang="en-US" sz="1200">
                <a:solidFill>
                  <a:srgbClr val="000000"/>
                </a:solidFill>
                <a:latin typeface="Arial" panose="020B0604020202020204" pitchFamily="34" charset="0"/>
                <a:cs typeface="Arial" panose="020B0604020202020204" pitchFamily="34" charset="0"/>
              </a:rPr>
              <a:t> to create, deliver and capture value through its clients (e.g. NGOs, health organizations) and beneficiaries (e.g. malnourished children, pregnant women and mother of newborn).</a:t>
            </a:r>
          </a:p>
        </p:txBody>
      </p:sp>
      <p:sp>
        <p:nvSpPr>
          <p:cNvPr id="29" name="Rectangle 28">
            <a:extLst>
              <a:ext uri="{FF2B5EF4-FFF2-40B4-BE49-F238E27FC236}">
                <a16:creationId xmlns:a16="http://schemas.microsoft.com/office/drawing/2014/main" id="{55F30EC7-89A4-448D-838B-270E0CFF3691}"/>
              </a:ext>
            </a:extLst>
          </p:cNvPr>
          <p:cNvSpPr/>
          <p:nvPr/>
        </p:nvSpPr>
        <p:spPr>
          <a:xfrm>
            <a:off x="3666791" y="6315688"/>
            <a:ext cx="7865724" cy="738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endParaRPr lang="en-US" sz="1200">
              <a:solidFill>
                <a:srgbClr val="000000"/>
              </a:solidFill>
              <a:latin typeface="Arial" panose="020B0604020202020204" pitchFamily="34" charset="0"/>
              <a:cs typeface="Arial" panose="020B0604020202020204" pitchFamily="34" charset="0"/>
            </a:endParaRPr>
          </a:p>
        </p:txBody>
      </p:sp>
      <p:sp>
        <p:nvSpPr>
          <p:cNvPr id="34" name="Rectangle 33">
            <a:extLst>
              <a:ext uri="{FF2B5EF4-FFF2-40B4-BE49-F238E27FC236}">
                <a16:creationId xmlns:a16="http://schemas.microsoft.com/office/drawing/2014/main" id="{0FE582FE-DDEB-46FC-990C-D7C5DF605445}"/>
              </a:ext>
            </a:extLst>
          </p:cNvPr>
          <p:cNvSpPr/>
          <p:nvPr/>
        </p:nvSpPr>
        <p:spPr>
          <a:xfrm>
            <a:off x="2886825" y="6315688"/>
            <a:ext cx="8518400" cy="11828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r>
              <a:rPr lang="en-US" sz="1200" b="1" u="none" strike="noStrike" baseline="0">
                <a:solidFill>
                  <a:srgbClr val="000000"/>
                </a:solidFill>
                <a:latin typeface="Arial" panose="020B0604020202020204" pitchFamily="34" charset="0"/>
                <a:cs typeface="Arial" panose="020B0604020202020204" pitchFamily="34" charset="0"/>
              </a:rPr>
              <a:t>Impact on treating malnutrition:</a:t>
            </a:r>
            <a:r>
              <a:rPr lang="en-US" sz="1200" b="0" u="none" strike="noStrike" baseline="0">
                <a:solidFill>
                  <a:srgbClr val="000000"/>
                </a:solidFill>
                <a:latin typeface="Arial" panose="020B0604020202020204" pitchFamily="34" charset="0"/>
                <a:cs typeface="Arial" panose="020B0604020202020204" pitchFamily="34" charset="0"/>
              </a:rPr>
              <a:t> In 2007, World Health Organization (EHO), the World Food </a:t>
            </a:r>
            <a:r>
              <a:rPr lang="en-US" sz="1200" b="0" u="none" strike="noStrike" baseline="0" err="1">
                <a:solidFill>
                  <a:srgbClr val="000000"/>
                </a:solidFill>
                <a:latin typeface="Arial" panose="020B0604020202020204" pitchFamily="34" charset="0"/>
                <a:cs typeface="Arial" panose="020B0604020202020204" pitchFamily="34" charset="0"/>
              </a:rPr>
              <a:t>Programme</a:t>
            </a:r>
            <a:r>
              <a:rPr lang="en-US" sz="1200" b="0" u="none" strike="noStrike" baseline="0">
                <a:solidFill>
                  <a:srgbClr val="000000"/>
                </a:solidFill>
                <a:latin typeface="Arial" panose="020B0604020202020204" pitchFamily="34" charset="0"/>
                <a:cs typeface="Arial" panose="020B0604020202020204" pitchFamily="34" charset="0"/>
              </a:rPr>
              <a:t> (WFP), the United Nations System Standing Committee on Nutrition (UNS SCN) and the United Nations Children’s Fund (UNICEF), in a joint statement recognized RUTF as the ideal treatment for severe acute malnutrition.</a:t>
            </a:r>
          </a:p>
          <a:p>
            <a:pPr algn="just"/>
            <a:r>
              <a:rPr lang="en-US" sz="1200" b="0" u="none" strike="noStrike" baseline="0">
                <a:solidFill>
                  <a:srgbClr val="000000"/>
                </a:solidFill>
                <a:latin typeface="Arial" panose="020B0604020202020204" pitchFamily="34" charset="0"/>
                <a:cs typeface="Arial" panose="020B0604020202020204" pitchFamily="34" charset="0"/>
              </a:rPr>
              <a:t>Nutriset</a:t>
            </a:r>
            <a:r>
              <a:rPr lang="en-US" sz="1200" b="0" u="none" strike="noStrike" baseline="30000">
                <a:solidFill>
                  <a:srgbClr val="000000"/>
                </a:solidFill>
                <a:latin typeface="Arial" panose="020B0604020202020204" pitchFamily="34" charset="0"/>
                <a:cs typeface="Arial" panose="020B0604020202020204" pitchFamily="34" charset="0"/>
              </a:rPr>
              <a:t>®  </a:t>
            </a:r>
            <a:r>
              <a:rPr lang="en-US" sz="1200" b="0" u="none" strike="noStrike" baseline="0">
                <a:solidFill>
                  <a:srgbClr val="000000"/>
                </a:solidFill>
                <a:latin typeface="Arial" panose="020B0604020202020204" pitchFamily="34" charset="0"/>
                <a:cs typeface="Arial" panose="020B0604020202020204" pitchFamily="34" charset="0"/>
              </a:rPr>
              <a:t>has been recognized for its strategic use of IP for creating positive socio-economic development. The company is one of the very few that has been awarded both the European Inventor Award by the European Patent Office (EPO) and Patents for Humanity Award by the US Patent and Trademark Office (USPTO) in 2015. </a:t>
            </a:r>
            <a:endParaRPr lang="en-US" sz="1200">
              <a:solidFill>
                <a:srgbClr val="000000"/>
              </a:solidFill>
              <a:latin typeface="Arial" panose="020B0604020202020204" pitchFamily="34" charset="0"/>
              <a:cs typeface="Arial" panose="020B0604020202020204" pitchFamily="34" charset="0"/>
            </a:endParaRPr>
          </a:p>
          <a:p>
            <a:pPr algn="just"/>
            <a:endParaRPr lang="en-US" sz="1200">
              <a:solidFill>
                <a:srgbClr val="000000"/>
              </a:solidFill>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56F67DA3-5249-46A4-9497-3A92B135E207}"/>
              </a:ext>
            </a:extLst>
          </p:cNvPr>
          <p:cNvSpPr/>
          <p:nvPr/>
        </p:nvSpPr>
        <p:spPr>
          <a:xfrm>
            <a:off x="2858013" y="1526823"/>
            <a:ext cx="8425292" cy="397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r>
              <a:rPr lang="en-US" sz="1200" b="0" u="none" strike="noStrike" baseline="0">
                <a:solidFill>
                  <a:srgbClr val="000000"/>
                </a:solidFill>
                <a:latin typeface="Arial" panose="020B0604020202020204" pitchFamily="34" charset="0"/>
                <a:cs typeface="Arial" panose="020B0604020202020204" pitchFamily="34" charset="0"/>
              </a:rPr>
              <a:t>Nutriset</a:t>
            </a:r>
            <a:r>
              <a:rPr lang="en-US" sz="1200" b="0" u="none" strike="noStrike" baseline="30000">
                <a:solidFill>
                  <a:srgbClr val="000000"/>
                </a:solidFill>
                <a:latin typeface="Arial" panose="020B0604020202020204" pitchFamily="34" charset="0"/>
                <a:cs typeface="Arial" panose="020B0604020202020204" pitchFamily="34" charset="0"/>
              </a:rPr>
              <a:t>®</a:t>
            </a:r>
            <a:r>
              <a:rPr lang="en-US" sz="1200" b="0" u="none" strike="noStrike" baseline="0">
                <a:solidFill>
                  <a:srgbClr val="000000"/>
                </a:solidFill>
                <a:latin typeface="Arial" panose="020B0604020202020204" pitchFamily="34" charset="0"/>
                <a:cs typeface="Arial" panose="020B0604020202020204" pitchFamily="34" charset="0"/>
              </a:rPr>
              <a:t> is a mission driven, innovative nutritional product manufacturer striving to provide </a:t>
            </a:r>
            <a:r>
              <a:rPr lang="en-GB" sz="1200" b="0" u="none" strike="noStrike" baseline="0">
                <a:solidFill>
                  <a:srgbClr val="000000"/>
                </a:solidFill>
                <a:latin typeface="Arial" panose="020B0604020202020204" pitchFamily="34" charset="0"/>
                <a:cs typeface="Arial" panose="020B0604020202020204" pitchFamily="34" charset="0"/>
              </a:rPr>
              <a:t>“nutritional autonomy for all”.</a:t>
            </a:r>
          </a:p>
        </p:txBody>
      </p:sp>
      <p:grpSp>
        <p:nvGrpSpPr>
          <p:cNvPr id="4" name="Group 3">
            <a:extLst>
              <a:ext uri="{FF2B5EF4-FFF2-40B4-BE49-F238E27FC236}">
                <a16:creationId xmlns:a16="http://schemas.microsoft.com/office/drawing/2014/main" id="{21A9BA80-B636-FE4A-AF87-5F8B5D798900}"/>
              </a:ext>
            </a:extLst>
          </p:cNvPr>
          <p:cNvGrpSpPr/>
          <p:nvPr/>
        </p:nvGrpSpPr>
        <p:grpSpPr>
          <a:xfrm>
            <a:off x="431800" y="1603037"/>
            <a:ext cx="2417206" cy="1577658"/>
            <a:chOff x="728939" y="1523361"/>
            <a:chExt cx="2701406" cy="1763149"/>
          </a:xfrm>
        </p:grpSpPr>
        <p:graphicFrame>
          <p:nvGraphicFramePr>
            <p:cNvPr id="9" name="Object 8">
              <a:extLst>
                <a:ext uri="{FF2B5EF4-FFF2-40B4-BE49-F238E27FC236}">
                  <a16:creationId xmlns:a16="http://schemas.microsoft.com/office/drawing/2014/main" id="{EF1470CD-9CDA-4DCB-9002-DEDC9C6E365F}"/>
                </a:ext>
              </a:extLst>
            </p:cNvPr>
            <p:cNvGraphicFramePr>
              <a:graphicFrameLocks noChangeAspect="1"/>
            </p:cNvGraphicFramePr>
            <p:nvPr/>
          </p:nvGraphicFramePr>
          <p:xfrm>
            <a:off x="804244" y="1523361"/>
            <a:ext cx="2519657" cy="1196837"/>
          </p:xfrm>
          <a:graphic>
            <a:graphicData uri="http://schemas.openxmlformats.org/presentationml/2006/ole">
              <mc:AlternateContent xmlns:mc="http://schemas.openxmlformats.org/markup-compatibility/2006">
                <mc:Choice xmlns:v="urn:schemas-microsoft-com:vml" Requires="v">
                  <p:oleObj name="Bitmap Image" r:id="rId3" imgW="10159920" imgH="4826160" progId="Paint.Picture">
                    <p:embed/>
                  </p:oleObj>
                </mc:Choice>
                <mc:Fallback>
                  <p:oleObj name="Bitmap Image" r:id="rId3" imgW="10159920" imgH="4826160" progId="Paint.Picture">
                    <p:embed/>
                    <p:pic>
                      <p:nvPicPr>
                        <p:cNvPr id="9" name="Object 8">
                          <a:extLst>
                            <a:ext uri="{FF2B5EF4-FFF2-40B4-BE49-F238E27FC236}">
                              <a16:creationId xmlns:a16="http://schemas.microsoft.com/office/drawing/2014/main" id="{EF1470CD-9CDA-4DCB-9002-DEDC9C6E365F}"/>
                            </a:ext>
                          </a:extLst>
                        </p:cNvPr>
                        <p:cNvPicPr/>
                        <p:nvPr/>
                      </p:nvPicPr>
                      <p:blipFill>
                        <a:blip r:embed="rId4"/>
                        <a:stretch>
                          <a:fillRect/>
                        </a:stretch>
                      </p:blipFill>
                      <p:spPr>
                        <a:xfrm>
                          <a:off x="804244" y="1523361"/>
                          <a:ext cx="2519657" cy="1196837"/>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8CEEF1C7-98D3-4137-A5BF-7DA0BF3401A3}"/>
                </a:ext>
              </a:extLst>
            </p:cNvPr>
            <p:cNvSpPr txBox="1"/>
            <p:nvPr/>
          </p:nvSpPr>
          <p:spPr>
            <a:xfrm>
              <a:off x="728939" y="2822160"/>
              <a:ext cx="2701406" cy="464350"/>
            </a:xfrm>
            <a:prstGeom prst="rect">
              <a:avLst/>
            </a:prstGeom>
            <a:noFill/>
          </p:spPr>
          <p:txBody>
            <a:bodyPr wrap="square">
              <a:spAutoFit/>
            </a:bodyPr>
            <a:lstStyle/>
            <a:p>
              <a:r>
                <a:rPr lang="en-GB" sz="700" i="1">
                  <a:latin typeface="Arial" panose="020B0604020202020204" pitchFamily="34" charset="0"/>
                  <a:cs typeface="Arial" panose="020B0604020202020204" pitchFamily="34" charset="0"/>
                </a:rPr>
                <a:t>Source: https://www.nutriset.fr/articles/en/why-nutriset-became-the-first-company-to-adopt-an-expanded-corporate-purpose</a:t>
              </a:r>
            </a:p>
          </p:txBody>
        </p:sp>
      </p:gr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09B22F5D-1F51-437D-9FB7-C12A3EF8121A}"/>
                  </a:ext>
                </a:extLst>
              </p14:cNvPr>
              <p14:cNvContentPartPr/>
              <p14:nvPr/>
            </p14:nvContentPartPr>
            <p14:xfrm>
              <a:off x="9945039" y="6443565"/>
              <a:ext cx="14760" cy="23760"/>
            </p14:xfrm>
          </p:contentPart>
        </mc:Choice>
        <mc:Fallback xmlns="">
          <p:pic>
            <p:nvPicPr>
              <p:cNvPr id="3" name="Ink 2">
                <a:extLst>
                  <a:ext uri="{FF2B5EF4-FFF2-40B4-BE49-F238E27FC236}">
                    <a16:creationId xmlns:a16="http://schemas.microsoft.com/office/drawing/2014/main" id="{09B22F5D-1F51-437D-9FB7-C12A3EF8121A}"/>
                  </a:ext>
                </a:extLst>
              </p:cNvPr>
              <p:cNvPicPr/>
              <p:nvPr/>
            </p:nvPicPr>
            <p:blipFill>
              <a:blip r:embed="rId7"/>
              <a:stretch>
                <a:fillRect/>
              </a:stretch>
            </p:blipFill>
            <p:spPr>
              <a:xfrm>
                <a:off x="9936039" y="6434427"/>
                <a:ext cx="32400" cy="41671"/>
              </a:xfrm>
              <a:prstGeom prst="rect">
                <a:avLst/>
              </a:prstGeom>
            </p:spPr>
          </p:pic>
        </mc:Fallback>
      </mc:AlternateContent>
      <p:pic>
        <p:nvPicPr>
          <p:cNvPr id="6" name="Picture 5">
            <a:extLst>
              <a:ext uri="{FF2B5EF4-FFF2-40B4-BE49-F238E27FC236}">
                <a16:creationId xmlns:a16="http://schemas.microsoft.com/office/drawing/2014/main" id="{0F0BAB95-84D2-493E-B767-140AB46E8E0E}"/>
              </a:ext>
            </a:extLst>
          </p:cNvPr>
          <p:cNvPicPr>
            <a:picLocks noChangeAspect="1"/>
          </p:cNvPicPr>
          <p:nvPr/>
        </p:nvPicPr>
        <p:blipFill>
          <a:blip r:embed="rId8"/>
          <a:stretch>
            <a:fillRect/>
          </a:stretch>
        </p:blipFill>
        <p:spPr>
          <a:xfrm>
            <a:off x="9174924" y="267347"/>
            <a:ext cx="2816609" cy="1048673"/>
          </a:xfrm>
          <a:prstGeom prst="rect">
            <a:avLst/>
          </a:prstGeom>
        </p:spPr>
      </p:pic>
      <p:sp>
        <p:nvSpPr>
          <p:cNvPr id="41" name="Rectangle 40">
            <a:extLst>
              <a:ext uri="{FF2B5EF4-FFF2-40B4-BE49-F238E27FC236}">
                <a16:creationId xmlns:a16="http://schemas.microsoft.com/office/drawing/2014/main" id="{0B37DF65-F30D-C74B-9846-3FC3B499994D}"/>
              </a:ext>
            </a:extLst>
          </p:cNvPr>
          <p:cNvSpPr/>
          <p:nvPr/>
        </p:nvSpPr>
        <p:spPr>
          <a:xfrm>
            <a:off x="431800" y="5348235"/>
            <a:ext cx="10973425" cy="1385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r>
              <a:rPr lang="en-US" sz="1200" b="1" u="none" strike="noStrike" baseline="0">
                <a:solidFill>
                  <a:srgbClr val="000000"/>
                </a:solidFill>
                <a:latin typeface="Arial" panose="020B0604020202020204" pitchFamily="34" charset="0"/>
                <a:cs typeface="Arial" panose="020B0604020202020204" pitchFamily="34" charset="0"/>
              </a:rPr>
              <a:t>Responsible IP strategy:</a:t>
            </a:r>
            <a:r>
              <a:rPr lang="en-US" sz="1200" b="0" u="none" strike="noStrike" baseline="0">
                <a:solidFill>
                  <a:srgbClr val="000000"/>
                </a:solidFill>
                <a:latin typeface="Arial" panose="020B0604020202020204" pitchFamily="34" charset="0"/>
                <a:cs typeface="Arial" panose="020B0604020202020204" pitchFamily="34" charset="0"/>
              </a:rPr>
              <a:t> In developed countries, </a:t>
            </a:r>
            <a:r>
              <a:rPr lang="en-GB" sz="1200" b="0" u="none" strike="noStrike" baseline="0">
                <a:solidFill>
                  <a:srgbClr val="000000"/>
                </a:solidFill>
                <a:latin typeface="Arial" panose="020B0604020202020204" pitchFamily="34" charset="0"/>
                <a:cs typeface="Arial" panose="020B0604020202020204" pitchFamily="34" charset="0"/>
              </a:rPr>
              <a:t>Nutriset</a:t>
            </a:r>
            <a:r>
              <a:rPr lang="en-US" sz="1200" baseline="30000">
                <a:solidFill>
                  <a:srgbClr val="000000"/>
                </a:solidFill>
                <a:latin typeface="Arial" panose="020B0604020202020204" pitchFamily="34" charset="0"/>
                <a:cs typeface="Arial" panose="020B0604020202020204" pitchFamily="34" charset="0"/>
              </a:rPr>
              <a:t>®</a:t>
            </a:r>
            <a:r>
              <a:rPr lang="en-GB" sz="1200" b="0" u="none" strike="noStrike" baseline="0">
                <a:solidFill>
                  <a:srgbClr val="000000"/>
                </a:solidFill>
                <a:latin typeface="Arial" panose="020B0604020202020204" pitchFamily="34" charset="0"/>
                <a:cs typeface="Arial" panose="020B0604020202020204" pitchFamily="34" charset="0"/>
              </a:rPr>
              <a:t> uses patents to block companies from </a:t>
            </a:r>
            <a:r>
              <a:rPr lang="en-GB" sz="1200">
                <a:solidFill>
                  <a:srgbClr val="000000"/>
                </a:solidFill>
                <a:latin typeface="Arial" panose="020B0604020202020204" pitchFamily="34" charset="0"/>
                <a:cs typeface="Arial" panose="020B0604020202020204" pitchFamily="34" charset="0"/>
              </a:rPr>
              <a:t>cheaper mass production. The company licenses their IP (incl. patents, trade marks, manufacturing know-how) to franchisees in LDCs/LMICs, such as such as Burkina Faso, Nigeria, Madagascar and Ethiopia, which have a high need for Nutriset</a:t>
            </a:r>
            <a:r>
              <a:rPr lang="en-GB" sz="1200" baseline="30000">
                <a:solidFill>
                  <a:srgbClr val="000000"/>
                </a:solidFill>
                <a:latin typeface="Arial" panose="020B0604020202020204" pitchFamily="34" charset="0"/>
                <a:cs typeface="Arial" panose="020B0604020202020204" pitchFamily="34" charset="0"/>
              </a:rPr>
              <a:t>®</a:t>
            </a:r>
            <a:r>
              <a:rPr lang="en-GB" sz="1200">
                <a:solidFill>
                  <a:srgbClr val="000000"/>
                </a:solidFill>
                <a:latin typeface="Arial" panose="020B0604020202020204" pitchFamily="34" charset="0"/>
                <a:cs typeface="Arial" panose="020B0604020202020204" pitchFamily="34" charset="0"/>
              </a:rPr>
              <a:t> products.</a:t>
            </a:r>
          </a:p>
        </p:txBody>
      </p:sp>
      <p:sp>
        <p:nvSpPr>
          <p:cNvPr id="30" name="Rectangle 29">
            <a:extLst>
              <a:ext uri="{FF2B5EF4-FFF2-40B4-BE49-F238E27FC236}">
                <a16:creationId xmlns:a16="http://schemas.microsoft.com/office/drawing/2014/main" id="{CE4C6A95-ED7F-4377-9647-98EC741F5910}"/>
              </a:ext>
            </a:extLst>
          </p:cNvPr>
          <p:cNvSpPr/>
          <p:nvPr/>
        </p:nvSpPr>
        <p:spPr>
          <a:xfrm>
            <a:off x="2886826" y="1861260"/>
            <a:ext cx="4665410" cy="16014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just"/>
            <a:r>
              <a:rPr lang="en-US" sz="1200">
                <a:solidFill>
                  <a:srgbClr val="000000"/>
                </a:solidFill>
                <a:latin typeface="Arial" panose="020B0604020202020204" pitchFamily="34" charset="0"/>
                <a:cs typeface="Arial" panose="020B0604020202020204" pitchFamily="34" charset="0"/>
              </a:rPr>
              <a:t>Founded in 1986 by Michel </a:t>
            </a:r>
            <a:r>
              <a:rPr lang="en-US" sz="1200" err="1">
                <a:solidFill>
                  <a:srgbClr val="000000"/>
                </a:solidFill>
                <a:latin typeface="Arial" panose="020B0604020202020204" pitchFamily="34" charset="0"/>
                <a:cs typeface="Arial" panose="020B0604020202020204" pitchFamily="34" charset="0"/>
              </a:rPr>
              <a:t>Lescanne</a:t>
            </a:r>
            <a:r>
              <a:rPr lang="en-US" sz="1200">
                <a:solidFill>
                  <a:srgbClr val="000000"/>
                </a:solidFill>
                <a:latin typeface="Arial" panose="020B0604020202020204" pitchFamily="34" charset="0"/>
                <a:cs typeface="Arial" panose="020B0604020202020204" pitchFamily="34" charset="0"/>
              </a:rPr>
              <a:t> as a family business in France, Nutriset</a:t>
            </a:r>
            <a:r>
              <a:rPr lang="en-US" sz="1200" baseline="30000">
                <a:solidFill>
                  <a:srgbClr val="000000"/>
                </a:solidFill>
                <a:latin typeface="Arial" panose="020B0604020202020204" pitchFamily="34" charset="0"/>
                <a:cs typeface="Arial" panose="020B0604020202020204" pitchFamily="34" charset="0"/>
              </a:rPr>
              <a:t>®</a:t>
            </a:r>
            <a:r>
              <a:rPr lang="en-US" sz="1200">
                <a:solidFill>
                  <a:srgbClr val="000000"/>
                </a:solidFill>
                <a:latin typeface="Arial" panose="020B0604020202020204" pitchFamily="34" charset="0"/>
                <a:cs typeface="Arial" panose="020B0604020202020204" pitchFamily="34" charset="0"/>
              </a:rPr>
              <a:t> is a private sector pioneer in bringing together scientific innovations and industrial excellence with social and environmental responsibility for treatment and prevention of malnutrition among vulnerable populations. The company has 60 research partnerships globally. In 2019, the company had a turnover of €114 million. As of 2021, </a:t>
            </a:r>
            <a:r>
              <a:rPr lang="en-US" sz="1200" err="1">
                <a:solidFill>
                  <a:srgbClr val="000000"/>
                </a:solidFill>
                <a:latin typeface="Arial" panose="020B0604020202020204" pitchFamily="34" charset="0"/>
                <a:cs typeface="Arial" panose="020B0604020202020204" pitchFamily="34" charset="0"/>
              </a:rPr>
              <a:t>Nutriset</a:t>
            </a:r>
            <a:r>
              <a:rPr lang="en-US" sz="1200" baseline="30000" err="1">
                <a:solidFill>
                  <a:srgbClr val="000000"/>
                </a:solidFill>
                <a:latin typeface="Arial" panose="020B0604020202020204" pitchFamily="34" charset="0"/>
                <a:cs typeface="Arial" panose="020B0604020202020204" pitchFamily="34" charset="0"/>
              </a:rPr>
              <a:t>®</a:t>
            </a:r>
            <a:r>
              <a:rPr lang="en-US" sz="1200" err="1">
                <a:solidFill>
                  <a:srgbClr val="000000"/>
                </a:solidFill>
                <a:latin typeface="Arial" panose="020B0604020202020204" pitchFamily="34" charset="0"/>
                <a:cs typeface="Arial" panose="020B0604020202020204" pitchFamily="34" charset="0"/>
              </a:rPr>
              <a:t>’s</a:t>
            </a:r>
            <a:r>
              <a:rPr lang="en-US" sz="1200">
                <a:solidFill>
                  <a:srgbClr val="000000"/>
                </a:solidFill>
                <a:latin typeface="Arial" panose="020B0604020202020204" pitchFamily="34" charset="0"/>
                <a:cs typeface="Arial" panose="020B0604020202020204" pitchFamily="34" charset="0"/>
              </a:rPr>
              <a:t> range of products have over 10 million beneficiaries worldwide. </a:t>
            </a:r>
          </a:p>
        </p:txBody>
      </p:sp>
      <p:grpSp>
        <p:nvGrpSpPr>
          <p:cNvPr id="2" name="Group 1">
            <a:extLst>
              <a:ext uri="{FF2B5EF4-FFF2-40B4-BE49-F238E27FC236}">
                <a16:creationId xmlns:a16="http://schemas.microsoft.com/office/drawing/2014/main" id="{4CC8F679-DDE0-964C-88B6-EBE648F3974D}"/>
              </a:ext>
            </a:extLst>
          </p:cNvPr>
          <p:cNvGrpSpPr/>
          <p:nvPr/>
        </p:nvGrpSpPr>
        <p:grpSpPr>
          <a:xfrm>
            <a:off x="431800" y="6173924"/>
            <a:ext cx="2455025" cy="1690928"/>
            <a:chOff x="728939" y="6218658"/>
            <a:chExt cx="2780258" cy="1914936"/>
          </a:xfrm>
        </p:grpSpPr>
        <p:pic>
          <p:nvPicPr>
            <p:cNvPr id="31" name="Picture 7" descr="A picture containing person, indoor, sitting, little&#10;&#10;Description generated with very high confidence">
              <a:extLst>
                <a:ext uri="{FF2B5EF4-FFF2-40B4-BE49-F238E27FC236}">
                  <a16:creationId xmlns:a16="http://schemas.microsoft.com/office/drawing/2014/main" id="{07A65EDC-1EEA-BF49-973D-098BC297E406}"/>
                </a:ext>
              </a:extLst>
            </p:cNvPr>
            <p:cNvPicPr>
              <a:picLocks noChangeAspect="1"/>
            </p:cNvPicPr>
            <p:nvPr/>
          </p:nvPicPr>
          <p:blipFill>
            <a:blip r:embed="rId9"/>
            <a:stretch>
              <a:fillRect/>
            </a:stretch>
          </p:blipFill>
          <p:spPr>
            <a:xfrm>
              <a:off x="835382" y="6218658"/>
              <a:ext cx="2488521" cy="1591865"/>
            </a:xfrm>
            <a:prstGeom prst="rect">
              <a:avLst/>
            </a:prstGeom>
            <a:effectLst>
              <a:outerShdw blurRad="50800" dist="38100" dir="8100000" algn="tr" rotWithShape="0">
                <a:prstClr val="black">
                  <a:alpha val="40000"/>
                </a:prstClr>
              </a:outerShdw>
            </a:effectLst>
          </p:spPr>
        </p:pic>
        <p:sp>
          <p:nvSpPr>
            <p:cNvPr id="32" name="TextBox 31">
              <a:extLst>
                <a:ext uri="{FF2B5EF4-FFF2-40B4-BE49-F238E27FC236}">
                  <a16:creationId xmlns:a16="http://schemas.microsoft.com/office/drawing/2014/main" id="{E4A1C450-A525-6443-B828-9F967BCA4F06}"/>
                </a:ext>
              </a:extLst>
            </p:cNvPr>
            <p:cNvSpPr txBox="1"/>
            <p:nvPr/>
          </p:nvSpPr>
          <p:spPr>
            <a:xfrm>
              <a:off x="728939" y="7785044"/>
              <a:ext cx="2780258" cy="348550"/>
            </a:xfrm>
            <a:prstGeom prst="rect">
              <a:avLst/>
            </a:prstGeom>
            <a:noFill/>
          </p:spPr>
          <p:txBody>
            <a:bodyPr wrap="square">
              <a:spAutoFit/>
            </a:bodyPr>
            <a:lstStyle/>
            <a:p>
              <a:r>
                <a:rPr lang="en-GB" sz="700" i="1">
                  <a:latin typeface="Arial" panose="020B0604020202020204" pitchFamily="34" charset="0"/>
                  <a:cs typeface="Arial" panose="020B0604020202020204" pitchFamily="34" charset="0"/>
                </a:rPr>
                <a:t>Source: https://www.pinterest.co.uk/pin/206250857907956833/</a:t>
              </a:r>
            </a:p>
          </p:txBody>
        </p:sp>
      </p:grpSp>
      <p:grpSp>
        <p:nvGrpSpPr>
          <p:cNvPr id="35" name="Group 34">
            <a:extLst>
              <a:ext uri="{FF2B5EF4-FFF2-40B4-BE49-F238E27FC236}">
                <a16:creationId xmlns:a16="http://schemas.microsoft.com/office/drawing/2014/main" id="{841E1456-69E5-F742-9FD1-53BA1B1352E1}"/>
              </a:ext>
            </a:extLst>
          </p:cNvPr>
          <p:cNvGrpSpPr/>
          <p:nvPr/>
        </p:nvGrpSpPr>
        <p:grpSpPr>
          <a:xfrm>
            <a:off x="7408647" y="2058602"/>
            <a:ext cx="3996578" cy="3041962"/>
            <a:chOff x="2260602" y="2036204"/>
            <a:chExt cx="6883400" cy="5239242"/>
          </a:xfrm>
        </p:grpSpPr>
        <p:pic>
          <p:nvPicPr>
            <p:cNvPr id="37" name="Picture 36">
              <a:extLst>
                <a:ext uri="{FF2B5EF4-FFF2-40B4-BE49-F238E27FC236}">
                  <a16:creationId xmlns:a16="http://schemas.microsoft.com/office/drawing/2014/main" id="{EA35DACC-51CE-5F43-8A00-D31A5C0377FC}"/>
                </a:ext>
              </a:extLst>
            </p:cNvPr>
            <p:cNvPicPr>
              <a:picLocks noChangeAspect="1"/>
            </p:cNvPicPr>
            <p:nvPr/>
          </p:nvPicPr>
          <p:blipFill rotWithShape="1">
            <a:blip r:embed="rId10"/>
            <a:srcRect r="35559"/>
            <a:stretch/>
          </p:blipFill>
          <p:spPr>
            <a:xfrm>
              <a:off x="2260602" y="2036204"/>
              <a:ext cx="6883400" cy="5239242"/>
            </a:xfrm>
            <a:prstGeom prst="rect">
              <a:avLst/>
            </a:prstGeom>
          </p:spPr>
        </p:pic>
        <p:pic>
          <p:nvPicPr>
            <p:cNvPr id="38" name="Picture 80" descr="Image result for nutriset logo">
              <a:extLst>
                <a:ext uri="{FF2B5EF4-FFF2-40B4-BE49-F238E27FC236}">
                  <a16:creationId xmlns:a16="http://schemas.microsoft.com/office/drawing/2014/main" id="{C2BD3873-B2AE-B143-A646-A643C4133B0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10715" y="2742483"/>
              <a:ext cx="1212763" cy="121276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75" descr="https://akta.coaxys.com/image/5159c442-dd19-4eff-a03c-efbab34f610b/nutriset/nutriset/contenu/carte_reseau-ppf-1604192-eng.jpg">
              <a:extLst>
                <a:ext uri="{FF2B5EF4-FFF2-40B4-BE49-F238E27FC236}">
                  <a16:creationId xmlns:a16="http://schemas.microsoft.com/office/drawing/2014/main" id="{1E459E3D-F111-9D40-84AB-B05D5FE24BCA}"/>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2662" t="21988" r="19603"/>
            <a:stretch/>
          </p:blipFill>
          <p:spPr bwMode="auto">
            <a:xfrm>
              <a:off x="6315501" y="4091047"/>
              <a:ext cx="2409470" cy="2783763"/>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cxnSp>
          <p:nvCxnSpPr>
            <p:cNvPr id="40" name="Straight Arrow Connector 39">
              <a:extLst>
                <a:ext uri="{FF2B5EF4-FFF2-40B4-BE49-F238E27FC236}">
                  <a16:creationId xmlns:a16="http://schemas.microsoft.com/office/drawing/2014/main" id="{E3427291-7EAE-4247-A208-9716A40DEFEF}"/>
                </a:ext>
              </a:extLst>
            </p:cNvPr>
            <p:cNvCxnSpPr>
              <a:cxnSpLocks/>
            </p:cNvCxnSpPr>
            <p:nvPr/>
          </p:nvCxnSpPr>
          <p:spPr>
            <a:xfrm>
              <a:off x="6655188" y="3644270"/>
              <a:ext cx="1072109" cy="1201411"/>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52" name="Graphic 51" descr="Production with solid fill">
              <a:extLst>
                <a:ext uri="{FF2B5EF4-FFF2-40B4-BE49-F238E27FC236}">
                  <a16:creationId xmlns:a16="http://schemas.microsoft.com/office/drawing/2014/main" id="{D23992CC-C002-BD43-A2EC-DF5B91F2A8C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385027" y="2366553"/>
              <a:ext cx="1119561" cy="1119561"/>
            </a:xfrm>
            <a:prstGeom prst="rect">
              <a:avLst/>
            </a:prstGeom>
          </p:spPr>
        </p:pic>
        <p:pic>
          <p:nvPicPr>
            <p:cNvPr id="53" name="Graphic 52" descr="Close with solid fill">
              <a:extLst>
                <a:ext uri="{FF2B5EF4-FFF2-40B4-BE49-F238E27FC236}">
                  <a16:creationId xmlns:a16="http://schemas.microsoft.com/office/drawing/2014/main" id="{EDE6F17A-8607-ED48-AD23-EA2D0425F55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495633" y="2618647"/>
              <a:ext cx="889823" cy="889823"/>
            </a:xfrm>
            <a:prstGeom prst="rect">
              <a:avLst/>
            </a:prstGeom>
          </p:spPr>
        </p:pic>
        <p:pic>
          <p:nvPicPr>
            <p:cNvPr id="54" name="Graphic 53" descr="Tick with solid fill">
              <a:extLst>
                <a:ext uri="{FF2B5EF4-FFF2-40B4-BE49-F238E27FC236}">
                  <a16:creationId xmlns:a16="http://schemas.microsoft.com/office/drawing/2014/main" id="{33D98314-1011-E04C-BEC8-B786388BAC2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483113" y="4594615"/>
              <a:ext cx="889823" cy="889823"/>
            </a:xfrm>
            <a:prstGeom prst="rect">
              <a:avLst/>
            </a:prstGeom>
          </p:spPr>
        </p:pic>
        <p:sp>
          <p:nvSpPr>
            <p:cNvPr id="55" name="Rectangle 54">
              <a:extLst>
                <a:ext uri="{FF2B5EF4-FFF2-40B4-BE49-F238E27FC236}">
                  <a16:creationId xmlns:a16="http://schemas.microsoft.com/office/drawing/2014/main" id="{EE09B71F-F992-E14C-B5A8-68CAD9D0B112}"/>
                </a:ext>
              </a:extLst>
            </p:cNvPr>
            <p:cNvSpPr/>
            <p:nvPr/>
          </p:nvSpPr>
          <p:spPr>
            <a:xfrm>
              <a:off x="2944049" y="5128496"/>
              <a:ext cx="2627652" cy="708863"/>
            </a:xfrm>
            <a:prstGeom prst="rect">
              <a:avLst/>
            </a:prstGeom>
            <a:solidFill>
              <a:schemeClr val="bg1">
                <a:alpha val="70000"/>
              </a:schemeClr>
            </a:solidFill>
            <a:ln w="127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100" b="1"/>
                <a:t>2) IP licensing to </a:t>
              </a:r>
              <a:br>
                <a:rPr lang="en-GB" sz="1100" b="1"/>
              </a:br>
              <a:r>
                <a:rPr lang="en-GB" sz="1100" b="1"/>
                <a:t>LDC/LMIC franchisees</a:t>
              </a:r>
            </a:p>
          </p:txBody>
        </p:sp>
        <p:sp>
          <p:nvSpPr>
            <p:cNvPr id="56" name="Rectangle 55">
              <a:extLst>
                <a:ext uri="{FF2B5EF4-FFF2-40B4-BE49-F238E27FC236}">
                  <a16:creationId xmlns:a16="http://schemas.microsoft.com/office/drawing/2014/main" id="{D8BBDEAA-6C27-6042-B5C5-12E085AA6793}"/>
                </a:ext>
              </a:extLst>
            </p:cNvPr>
            <p:cNvSpPr/>
            <p:nvPr/>
          </p:nvSpPr>
          <p:spPr>
            <a:xfrm>
              <a:off x="2947322" y="2329142"/>
              <a:ext cx="3789765" cy="689915"/>
            </a:xfrm>
            <a:prstGeom prst="rect">
              <a:avLst/>
            </a:prstGeom>
            <a:solidFill>
              <a:schemeClr val="bg1">
                <a:alpha val="70000"/>
              </a:schemeClr>
            </a:solidFill>
            <a:ln w="12700">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100" b="1"/>
                <a:t>1) Patents for blocking </a:t>
              </a:r>
              <a:br>
                <a:rPr lang="en-GB" sz="1100" b="1"/>
              </a:br>
              <a:r>
                <a:rPr lang="en-GB" sz="1100" b="1"/>
                <a:t>developed country manufacturers</a:t>
              </a:r>
            </a:p>
          </p:txBody>
        </p:sp>
        <p:pic>
          <p:nvPicPr>
            <p:cNvPr id="57" name="Graphic 56" descr="Production with solid fill">
              <a:extLst>
                <a:ext uri="{FF2B5EF4-FFF2-40B4-BE49-F238E27FC236}">
                  <a16:creationId xmlns:a16="http://schemas.microsoft.com/office/drawing/2014/main" id="{FD9CAFFF-6FC4-5644-B65C-62BE3294A17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030478" y="2999848"/>
              <a:ext cx="1119561" cy="1119561"/>
            </a:xfrm>
            <a:prstGeom prst="rect">
              <a:avLst/>
            </a:prstGeom>
          </p:spPr>
        </p:pic>
        <p:pic>
          <p:nvPicPr>
            <p:cNvPr id="58" name="Graphic 57" descr="Close with solid fill">
              <a:extLst>
                <a:ext uri="{FF2B5EF4-FFF2-40B4-BE49-F238E27FC236}">
                  <a16:creationId xmlns:a16="http://schemas.microsoft.com/office/drawing/2014/main" id="{DE674B44-2D87-9D4F-BF4C-7AD4D25CC1D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141084" y="3251942"/>
              <a:ext cx="889823" cy="889823"/>
            </a:xfrm>
            <a:prstGeom prst="rect">
              <a:avLst/>
            </a:prstGeom>
          </p:spPr>
        </p:pic>
        <p:cxnSp>
          <p:nvCxnSpPr>
            <p:cNvPr id="59" name="Straight Arrow Connector 58">
              <a:extLst>
                <a:ext uri="{FF2B5EF4-FFF2-40B4-BE49-F238E27FC236}">
                  <a16:creationId xmlns:a16="http://schemas.microsoft.com/office/drawing/2014/main" id="{5724EEA9-88E6-5247-B36E-6C653A140303}"/>
                </a:ext>
              </a:extLst>
            </p:cNvPr>
            <p:cNvCxnSpPr>
              <a:cxnSpLocks/>
              <a:stCxn id="38" idx="1"/>
              <a:endCxn id="57" idx="3"/>
            </p:cNvCxnSpPr>
            <p:nvPr/>
          </p:nvCxnSpPr>
          <p:spPr>
            <a:xfrm flipH="1">
              <a:off x="5150039" y="3348865"/>
              <a:ext cx="860676" cy="210764"/>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7F8E20D1-4196-B445-8461-F2210DF33EFD}"/>
                </a:ext>
              </a:extLst>
            </p:cNvPr>
            <p:cNvCxnSpPr>
              <a:cxnSpLocks/>
              <a:endCxn id="52" idx="1"/>
            </p:cNvCxnSpPr>
            <p:nvPr/>
          </p:nvCxnSpPr>
          <p:spPr>
            <a:xfrm flipV="1">
              <a:off x="6655188" y="2926334"/>
              <a:ext cx="729839" cy="175694"/>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61" name="Graphic 60" descr="Marker with solid fill">
              <a:extLst>
                <a:ext uri="{FF2B5EF4-FFF2-40B4-BE49-F238E27FC236}">
                  <a16:creationId xmlns:a16="http://schemas.microsoft.com/office/drawing/2014/main" id="{E8BD104C-2BEB-B147-989B-270C9622003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056499" y="2990346"/>
              <a:ext cx="488512" cy="488512"/>
            </a:xfrm>
            <a:prstGeom prst="rect">
              <a:avLst/>
            </a:prstGeom>
          </p:spPr>
        </p:pic>
      </p:grpSp>
    </p:spTree>
    <p:extLst>
      <p:ext uri="{BB962C8B-B14F-4D97-AF65-F5344CB8AC3E}">
        <p14:creationId xmlns:p14="http://schemas.microsoft.com/office/powerpoint/2010/main" val="3480688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BB61CFFE-BE19-47CC-BFD8-1508CEACBF51}"/>
              </a:ext>
            </a:extLst>
          </p:cNvPr>
          <p:cNvSpPr/>
          <p:nvPr/>
        </p:nvSpPr>
        <p:spPr>
          <a:xfrm>
            <a:off x="8344794" y="6403610"/>
            <a:ext cx="944219" cy="6301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2BB2737C-CB3B-4649-92FF-4197247508C5}"/>
              </a:ext>
            </a:extLst>
          </p:cNvPr>
          <p:cNvSpPr/>
          <p:nvPr/>
        </p:nvSpPr>
        <p:spPr>
          <a:xfrm>
            <a:off x="10187210" y="5638450"/>
            <a:ext cx="1467296" cy="690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3FFE6349-BA02-4716-91E1-E585987636E7}"/>
              </a:ext>
            </a:extLst>
          </p:cNvPr>
          <p:cNvSpPr/>
          <p:nvPr/>
        </p:nvSpPr>
        <p:spPr>
          <a:xfrm>
            <a:off x="8337080" y="5640838"/>
            <a:ext cx="1818942" cy="690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DAD097DB-10EA-43FC-9C5E-537213ABBA35}"/>
              </a:ext>
            </a:extLst>
          </p:cNvPr>
          <p:cNvSpPr/>
          <p:nvPr/>
        </p:nvSpPr>
        <p:spPr>
          <a:xfrm>
            <a:off x="8318818" y="4947534"/>
            <a:ext cx="3335688" cy="655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Rectangle 121">
            <a:extLst>
              <a:ext uri="{FF2B5EF4-FFF2-40B4-BE49-F238E27FC236}">
                <a16:creationId xmlns:a16="http://schemas.microsoft.com/office/drawing/2014/main" id="{1E8E1BCB-8221-49FA-9CC6-5C6D68696EC7}"/>
              </a:ext>
            </a:extLst>
          </p:cNvPr>
          <p:cNvSpPr/>
          <p:nvPr/>
        </p:nvSpPr>
        <p:spPr>
          <a:xfrm>
            <a:off x="-2094" y="478150"/>
            <a:ext cx="12196827" cy="686432"/>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en-US" sz="3600" b="1" err="1">
                <a:cs typeface="Calibri"/>
              </a:rPr>
              <a:t>Nutriset</a:t>
            </a:r>
            <a:r>
              <a:rPr lang="en-US" sz="3600" b="1">
                <a:cs typeface="Calibri"/>
              </a:rPr>
              <a:t>®’s IP asset portfolio</a:t>
            </a:r>
            <a:endParaRPr lang="en-US" sz="3600" b="1"/>
          </a:p>
        </p:txBody>
      </p:sp>
      <p:sp>
        <p:nvSpPr>
          <p:cNvPr id="8" name="TextBox 7">
            <a:extLst>
              <a:ext uri="{FF2B5EF4-FFF2-40B4-BE49-F238E27FC236}">
                <a16:creationId xmlns:a16="http://schemas.microsoft.com/office/drawing/2014/main" id="{9E4A9ED1-C46C-4B88-91FD-66D7D1CDA18C}"/>
              </a:ext>
            </a:extLst>
          </p:cNvPr>
          <p:cNvSpPr txBox="1"/>
          <p:nvPr/>
        </p:nvSpPr>
        <p:spPr>
          <a:xfrm>
            <a:off x="584589" y="1668169"/>
            <a:ext cx="2567354" cy="369332"/>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Patent portfolio</a:t>
            </a:r>
            <a:endParaRPr lang="en-GB" b="1">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01B3A05-6043-4837-8ABE-34935E59E1DE}"/>
              </a:ext>
            </a:extLst>
          </p:cNvPr>
          <p:cNvSpPr txBox="1"/>
          <p:nvPr/>
        </p:nvSpPr>
        <p:spPr>
          <a:xfrm>
            <a:off x="8246562" y="1668169"/>
            <a:ext cx="2567354" cy="369332"/>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Trademark portfolio</a:t>
            </a:r>
            <a:endParaRPr lang="en-GB" b="1">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A84A0E51-F0A5-4388-B06C-72A545BE67EC}"/>
              </a:ext>
            </a:extLst>
          </p:cNvPr>
          <p:cNvSpPr txBox="1"/>
          <p:nvPr/>
        </p:nvSpPr>
        <p:spPr>
          <a:xfrm>
            <a:off x="8278942" y="2250487"/>
            <a:ext cx="2567354" cy="276999"/>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Company name</a:t>
            </a:r>
            <a:endParaRPr lang="en-GB" sz="1200" b="1">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0ACB1430-AF0B-4A1F-80F4-C4A84EE9B1A1}"/>
              </a:ext>
            </a:extLst>
          </p:cNvPr>
          <p:cNvSpPr txBox="1"/>
          <p:nvPr/>
        </p:nvSpPr>
        <p:spPr>
          <a:xfrm>
            <a:off x="8289700" y="4467345"/>
            <a:ext cx="2567354" cy="276999"/>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Product ranges/ product names</a:t>
            </a:r>
            <a:endParaRPr lang="en-GB" sz="1200" b="1">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D730C352-3995-4542-B84D-5EC9DE5BDCD7}"/>
              </a:ext>
            </a:extLst>
          </p:cNvPr>
          <p:cNvSpPr txBox="1"/>
          <p:nvPr/>
        </p:nvSpPr>
        <p:spPr>
          <a:xfrm>
            <a:off x="8289700" y="3377713"/>
            <a:ext cx="2567354" cy="276999"/>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Business/ franchise model</a:t>
            </a:r>
          </a:p>
        </p:txBody>
      </p:sp>
      <p:graphicFrame>
        <p:nvGraphicFramePr>
          <p:cNvPr id="32" name="Object 31">
            <a:extLst>
              <a:ext uri="{FF2B5EF4-FFF2-40B4-BE49-F238E27FC236}">
                <a16:creationId xmlns:a16="http://schemas.microsoft.com/office/drawing/2014/main" id="{A5440EFE-A317-487D-A067-310900207CC1}"/>
              </a:ext>
            </a:extLst>
          </p:cNvPr>
          <p:cNvGraphicFramePr>
            <a:graphicFrameLocks noChangeAspect="1"/>
          </p:cNvGraphicFramePr>
          <p:nvPr/>
        </p:nvGraphicFramePr>
        <p:xfrm>
          <a:off x="8575350" y="2595222"/>
          <a:ext cx="1170132" cy="617892"/>
        </p:xfrm>
        <a:graphic>
          <a:graphicData uri="http://schemas.openxmlformats.org/presentationml/2006/ole">
            <mc:AlternateContent xmlns:mc="http://schemas.openxmlformats.org/markup-compatibility/2006">
              <mc:Choice xmlns:v="urn:schemas-microsoft-com:vml" Requires="v">
                <p:oleObj name="Bitmap Image" r:id="rId2" imgW="1924200" imgH="1015920" progId="Paint.Picture">
                  <p:embed/>
                </p:oleObj>
              </mc:Choice>
              <mc:Fallback>
                <p:oleObj name="Bitmap Image" r:id="rId2" imgW="1924200" imgH="1015920" progId="Paint.Picture">
                  <p:embed/>
                  <p:pic>
                    <p:nvPicPr>
                      <p:cNvPr id="32" name="Object 31">
                        <a:extLst>
                          <a:ext uri="{FF2B5EF4-FFF2-40B4-BE49-F238E27FC236}">
                            <a16:creationId xmlns:a16="http://schemas.microsoft.com/office/drawing/2014/main" id="{A5440EFE-A317-487D-A067-310900207CC1}"/>
                          </a:ext>
                        </a:extLst>
                      </p:cNvPr>
                      <p:cNvPicPr/>
                      <p:nvPr/>
                    </p:nvPicPr>
                    <p:blipFill>
                      <a:blip r:embed="rId3"/>
                      <a:stretch>
                        <a:fillRect/>
                      </a:stretch>
                    </p:blipFill>
                    <p:spPr>
                      <a:xfrm>
                        <a:off x="8575350" y="2595222"/>
                        <a:ext cx="1170132" cy="61789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71074F09-CD5E-42AF-B71D-41ABA2C27DE7}"/>
              </a:ext>
            </a:extLst>
          </p:cNvPr>
          <p:cNvGraphicFramePr>
            <a:graphicFrameLocks noChangeAspect="1"/>
          </p:cNvGraphicFramePr>
          <p:nvPr/>
        </p:nvGraphicFramePr>
        <p:xfrm>
          <a:off x="10047440" y="2631058"/>
          <a:ext cx="1258521" cy="546220"/>
        </p:xfrm>
        <a:graphic>
          <a:graphicData uri="http://schemas.openxmlformats.org/presentationml/2006/ole">
            <mc:AlternateContent xmlns:mc="http://schemas.openxmlformats.org/markup-compatibility/2006">
              <mc:Choice xmlns:v="urn:schemas-microsoft-com:vml" Requires="v">
                <p:oleObj name="Bitmap Image" r:id="rId4" imgW="2165400" imgH="939960" progId="Paint.Picture">
                  <p:embed/>
                </p:oleObj>
              </mc:Choice>
              <mc:Fallback>
                <p:oleObj name="Bitmap Image" r:id="rId4" imgW="2165400" imgH="939960" progId="Paint.Picture">
                  <p:embed/>
                  <p:pic>
                    <p:nvPicPr>
                      <p:cNvPr id="10" name="Object 9">
                        <a:extLst>
                          <a:ext uri="{FF2B5EF4-FFF2-40B4-BE49-F238E27FC236}">
                            <a16:creationId xmlns:a16="http://schemas.microsoft.com/office/drawing/2014/main" id="{71074F09-CD5E-42AF-B71D-41ABA2C27DE7}"/>
                          </a:ext>
                        </a:extLst>
                      </p:cNvPr>
                      <p:cNvPicPr/>
                      <p:nvPr/>
                    </p:nvPicPr>
                    <p:blipFill>
                      <a:blip r:embed="rId5"/>
                      <a:stretch>
                        <a:fillRect/>
                      </a:stretch>
                    </p:blipFill>
                    <p:spPr>
                      <a:xfrm>
                        <a:off x="10047440" y="2631058"/>
                        <a:ext cx="1258521" cy="546220"/>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229A1498-CD1C-441C-9F40-E13ACEF6EF13}"/>
              </a:ext>
            </a:extLst>
          </p:cNvPr>
          <p:cNvPicPr>
            <a:picLocks noChangeAspect="1"/>
          </p:cNvPicPr>
          <p:nvPr/>
        </p:nvPicPr>
        <p:blipFill>
          <a:blip r:embed="rId6"/>
          <a:stretch>
            <a:fillRect/>
          </a:stretch>
        </p:blipFill>
        <p:spPr>
          <a:xfrm>
            <a:off x="8389373" y="5294807"/>
            <a:ext cx="768716" cy="214980"/>
          </a:xfrm>
          <a:prstGeom prst="rect">
            <a:avLst/>
          </a:prstGeom>
        </p:spPr>
      </p:pic>
      <p:pic>
        <p:nvPicPr>
          <p:cNvPr id="15" name="Picture 14">
            <a:extLst>
              <a:ext uri="{FF2B5EF4-FFF2-40B4-BE49-F238E27FC236}">
                <a16:creationId xmlns:a16="http://schemas.microsoft.com/office/drawing/2014/main" id="{65C25160-4C2F-4AF1-B137-F207F7154869}"/>
              </a:ext>
            </a:extLst>
          </p:cNvPr>
          <p:cNvPicPr>
            <a:picLocks noChangeAspect="1"/>
          </p:cNvPicPr>
          <p:nvPr/>
        </p:nvPicPr>
        <p:blipFill>
          <a:blip r:embed="rId7"/>
          <a:stretch>
            <a:fillRect/>
          </a:stretch>
        </p:blipFill>
        <p:spPr>
          <a:xfrm>
            <a:off x="8376892" y="5030789"/>
            <a:ext cx="855530" cy="197988"/>
          </a:xfrm>
          <a:prstGeom prst="rect">
            <a:avLst/>
          </a:prstGeom>
        </p:spPr>
      </p:pic>
      <p:pic>
        <p:nvPicPr>
          <p:cNvPr id="18" name="Picture 17">
            <a:extLst>
              <a:ext uri="{FF2B5EF4-FFF2-40B4-BE49-F238E27FC236}">
                <a16:creationId xmlns:a16="http://schemas.microsoft.com/office/drawing/2014/main" id="{0B8F90E0-551D-4EDB-BA63-A429FC216286}"/>
              </a:ext>
            </a:extLst>
          </p:cNvPr>
          <p:cNvPicPr>
            <a:picLocks noChangeAspect="1"/>
          </p:cNvPicPr>
          <p:nvPr/>
        </p:nvPicPr>
        <p:blipFill>
          <a:blip r:embed="rId8"/>
          <a:stretch>
            <a:fillRect/>
          </a:stretch>
        </p:blipFill>
        <p:spPr>
          <a:xfrm>
            <a:off x="9198560" y="5274629"/>
            <a:ext cx="699384" cy="215784"/>
          </a:xfrm>
          <a:prstGeom prst="rect">
            <a:avLst/>
          </a:prstGeom>
        </p:spPr>
      </p:pic>
      <p:pic>
        <p:nvPicPr>
          <p:cNvPr id="33" name="Picture 32">
            <a:extLst>
              <a:ext uri="{FF2B5EF4-FFF2-40B4-BE49-F238E27FC236}">
                <a16:creationId xmlns:a16="http://schemas.microsoft.com/office/drawing/2014/main" id="{BFD6B0B3-6292-4693-AA24-B289DE00143A}"/>
              </a:ext>
            </a:extLst>
          </p:cNvPr>
          <p:cNvPicPr>
            <a:picLocks noChangeAspect="1"/>
          </p:cNvPicPr>
          <p:nvPr/>
        </p:nvPicPr>
        <p:blipFill>
          <a:blip r:embed="rId9"/>
          <a:stretch>
            <a:fillRect/>
          </a:stretch>
        </p:blipFill>
        <p:spPr>
          <a:xfrm>
            <a:off x="9263802" y="5025062"/>
            <a:ext cx="891331" cy="185212"/>
          </a:xfrm>
          <a:prstGeom prst="rect">
            <a:avLst/>
          </a:prstGeom>
        </p:spPr>
      </p:pic>
      <p:pic>
        <p:nvPicPr>
          <p:cNvPr id="37" name="Picture 36">
            <a:extLst>
              <a:ext uri="{FF2B5EF4-FFF2-40B4-BE49-F238E27FC236}">
                <a16:creationId xmlns:a16="http://schemas.microsoft.com/office/drawing/2014/main" id="{58B7379B-637D-4827-AD72-E2DC73EB9AA9}"/>
              </a:ext>
            </a:extLst>
          </p:cNvPr>
          <p:cNvPicPr>
            <a:picLocks noChangeAspect="1"/>
          </p:cNvPicPr>
          <p:nvPr/>
        </p:nvPicPr>
        <p:blipFill>
          <a:blip r:embed="rId10"/>
          <a:stretch>
            <a:fillRect/>
          </a:stretch>
        </p:blipFill>
        <p:spPr>
          <a:xfrm>
            <a:off x="10846466" y="5302819"/>
            <a:ext cx="768716" cy="188491"/>
          </a:xfrm>
          <a:prstGeom prst="rect">
            <a:avLst/>
          </a:prstGeom>
        </p:spPr>
      </p:pic>
      <p:pic>
        <p:nvPicPr>
          <p:cNvPr id="39" name="Picture 38">
            <a:extLst>
              <a:ext uri="{FF2B5EF4-FFF2-40B4-BE49-F238E27FC236}">
                <a16:creationId xmlns:a16="http://schemas.microsoft.com/office/drawing/2014/main" id="{5AA591DE-FDD9-4FAB-8F18-93D407368BE2}"/>
              </a:ext>
            </a:extLst>
          </p:cNvPr>
          <p:cNvPicPr>
            <a:picLocks noChangeAspect="1"/>
          </p:cNvPicPr>
          <p:nvPr/>
        </p:nvPicPr>
        <p:blipFill>
          <a:blip r:embed="rId11"/>
          <a:stretch>
            <a:fillRect/>
          </a:stretch>
        </p:blipFill>
        <p:spPr>
          <a:xfrm>
            <a:off x="10992790" y="5089333"/>
            <a:ext cx="626342" cy="189550"/>
          </a:xfrm>
          <a:prstGeom prst="rect">
            <a:avLst/>
          </a:prstGeom>
        </p:spPr>
      </p:pic>
      <p:pic>
        <p:nvPicPr>
          <p:cNvPr id="41" name="Picture 40">
            <a:extLst>
              <a:ext uri="{FF2B5EF4-FFF2-40B4-BE49-F238E27FC236}">
                <a16:creationId xmlns:a16="http://schemas.microsoft.com/office/drawing/2014/main" id="{41F67924-F041-4C82-BA32-EFF435CDFB8E}"/>
              </a:ext>
            </a:extLst>
          </p:cNvPr>
          <p:cNvPicPr>
            <a:picLocks noChangeAspect="1"/>
          </p:cNvPicPr>
          <p:nvPr/>
        </p:nvPicPr>
        <p:blipFill>
          <a:blip r:embed="rId12"/>
          <a:stretch>
            <a:fillRect/>
          </a:stretch>
        </p:blipFill>
        <p:spPr>
          <a:xfrm>
            <a:off x="8433468" y="5750471"/>
            <a:ext cx="693433" cy="209226"/>
          </a:xfrm>
          <a:prstGeom prst="rect">
            <a:avLst/>
          </a:prstGeom>
        </p:spPr>
      </p:pic>
      <p:pic>
        <p:nvPicPr>
          <p:cNvPr id="43" name="Picture 42">
            <a:extLst>
              <a:ext uri="{FF2B5EF4-FFF2-40B4-BE49-F238E27FC236}">
                <a16:creationId xmlns:a16="http://schemas.microsoft.com/office/drawing/2014/main" id="{7231FAA1-F579-40E0-AD4C-2818CA0C4FBA}"/>
              </a:ext>
            </a:extLst>
          </p:cNvPr>
          <p:cNvPicPr>
            <a:picLocks noChangeAspect="1"/>
          </p:cNvPicPr>
          <p:nvPr/>
        </p:nvPicPr>
        <p:blipFill>
          <a:blip r:embed="rId13"/>
          <a:stretch>
            <a:fillRect/>
          </a:stretch>
        </p:blipFill>
        <p:spPr>
          <a:xfrm>
            <a:off x="9158089" y="5719136"/>
            <a:ext cx="931824" cy="272275"/>
          </a:xfrm>
          <a:prstGeom prst="rect">
            <a:avLst/>
          </a:prstGeom>
        </p:spPr>
      </p:pic>
      <p:pic>
        <p:nvPicPr>
          <p:cNvPr id="45" name="Picture 44">
            <a:extLst>
              <a:ext uri="{FF2B5EF4-FFF2-40B4-BE49-F238E27FC236}">
                <a16:creationId xmlns:a16="http://schemas.microsoft.com/office/drawing/2014/main" id="{032D0F56-3CB6-468F-812A-A83AB11A5A4A}"/>
              </a:ext>
            </a:extLst>
          </p:cNvPr>
          <p:cNvPicPr>
            <a:picLocks noChangeAspect="1"/>
          </p:cNvPicPr>
          <p:nvPr/>
        </p:nvPicPr>
        <p:blipFill>
          <a:blip r:embed="rId14"/>
          <a:stretch>
            <a:fillRect/>
          </a:stretch>
        </p:blipFill>
        <p:spPr>
          <a:xfrm>
            <a:off x="8484953" y="6025857"/>
            <a:ext cx="1282665" cy="220028"/>
          </a:xfrm>
          <a:prstGeom prst="rect">
            <a:avLst/>
          </a:prstGeom>
        </p:spPr>
      </p:pic>
      <p:pic>
        <p:nvPicPr>
          <p:cNvPr id="58" name="Picture 57">
            <a:extLst>
              <a:ext uri="{FF2B5EF4-FFF2-40B4-BE49-F238E27FC236}">
                <a16:creationId xmlns:a16="http://schemas.microsoft.com/office/drawing/2014/main" id="{30DC5182-E2DC-4E30-8B2A-BDC001F6A910}"/>
              </a:ext>
            </a:extLst>
          </p:cNvPr>
          <p:cNvPicPr>
            <a:picLocks noChangeAspect="1"/>
          </p:cNvPicPr>
          <p:nvPr/>
        </p:nvPicPr>
        <p:blipFill>
          <a:blip r:embed="rId15"/>
          <a:stretch>
            <a:fillRect/>
          </a:stretch>
        </p:blipFill>
        <p:spPr>
          <a:xfrm>
            <a:off x="10263418" y="5924035"/>
            <a:ext cx="793487" cy="211836"/>
          </a:xfrm>
          <a:prstGeom prst="rect">
            <a:avLst/>
          </a:prstGeom>
        </p:spPr>
      </p:pic>
      <p:pic>
        <p:nvPicPr>
          <p:cNvPr id="59" name="Picture 58">
            <a:extLst>
              <a:ext uri="{FF2B5EF4-FFF2-40B4-BE49-F238E27FC236}">
                <a16:creationId xmlns:a16="http://schemas.microsoft.com/office/drawing/2014/main" id="{1FA85577-4FD0-4982-9BF9-4509D1BFF583}"/>
              </a:ext>
            </a:extLst>
          </p:cNvPr>
          <p:cNvPicPr>
            <a:picLocks noChangeAspect="1"/>
          </p:cNvPicPr>
          <p:nvPr/>
        </p:nvPicPr>
        <p:blipFill>
          <a:blip r:embed="rId16"/>
          <a:stretch>
            <a:fillRect/>
          </a:stretch>
        </p:blipFill>
        <p:spPr>
          <a:xfrm>
            <a:off x="10786865" y="6080068"/>
            <a:ext cx="780921" cy="211836"/>
          </a:xfrm>
          <a:prstGeom prst="rect">
            <a:avLst/>
          </a:prstGeom>
        </p:spPr>
      </p:pic>
      <p:pic>
        <p:nvPicPr>
          <p:cNvPr id="60" name="Picture 59">
            <a:extLst>
              <a:ext uri="{FF2B5EF4-FFF2-40B4-BE49-F238E27FC236}">
                <a16:creationId xmlns:a16="http://schemas.microsoft.com/office/drawing/2014/main" id="{235ADC95-0A04-4813-94C1-2A1ADB09C814}"/>
              </a:ext>
            </a:extLst>
          </p:cNvPr>
          <p:cNvPicPr>
            <a:picLocks noChangeAspect="1"/>
          </p:cNvPicPr>
          <p:nvPr/>
        </p:nvPicPr>
        <p:blipFill>
          <a:blip r:embed="rId17"/>
          <a:stretch>
            <a:fillRect/>
          </a:stretch>
        </p:blipFill>
        <p:spPr>
          <a:xfrm>
            <a:off x="10236818" y="5698904"/>
            <a:ext cx="551854" cy="211836"/>
          </a:xfrm>
          <a:prstGeom prst="rect">
            <a:avLst/>
          </a:prstGeom>
        </p:spPr>
      </p:pic>
      <p:pic>
        <p:nvPicPr>
          <p:cNvPr id="53" name="Picture 52">
            <a:extLst>
              <a:ext uri="{FF2B5EF4-FFF2-40B4-BE49-F238E27FC236}">
                <a16:creationId xmlns:a16="http://schemas.microsoft.com/office/drawing/2014/main" id="{3FDA671E-93AB-441D-BD59-FC4B1C2440BA}"/>
              </a:ext>
            </a:extLst>
          </p:cNvPr>
          <p:cNvPicPr>
            <a:picLocks noChangeAspect="1"/>
          </p:cNvPicPr>
          <p:nvPr/>
        </p:nvPicPr>
        <p:blipFill>
          <a:blip r:embed="rId18"/>
          <a:stretch>
            <a:fillRect/>
          </a:stretch>
        </p:blipFill>
        <p:spPr>
          <a:xfrm>
            <a:off x="10187555" y="5057667"/>
            <a:ext cx="761906" cy="206483"/>
          </a:xfrm>
          <a:prstGeom prst="rect">
            <a:avLst/>
          </a:prstGeom>
        </p:spPr>
      </p:pic>
      <p:pic>
        <p:nvPicPr>
          <p:cNvPr id="61" name="Picture 60">
            <a:extLst>
              <a:ext uri="{FF2B5EF4-FFF2-40B4-BE49-F238E27FC236}">
                <a16:creationId xmlns:a16="http://schemas.microsoft.com/office/drawing/2014/main" id="{C4AD7FB7-E24A-44B6-B141-7DC82828D66D}"/>
              </a:ext>
            </a:extLst>
          </p:cNvPr>
          <p:cNvPicPr>
            <a:picLocks noChangeAspect="1"/>
          </p:cNvPicPr>
          <p:nvPr/>
        </p:nvPicPr>
        <p:blipFill>
          <a:blip r:embed="rId19"/>
          <a:stretch>
            <a:fillRect/>
          </a:stretch>
        </p:blipFill>
        <p:spPr>
          <a:xfrm>
            <a:off x="9914708" y="5274629"/>
            <a:ext cx="909321" cy="205454"/>
          </a:xfrm>
          <a:prstGeom prst="rect">
            <a:avLst/>
          </a:prstGeom>
        </p:spPr>
      </p:pic>
      <p:sp>
        <p:nvSpPr>
          <p:cNvPr id="62" name="Rectangle 61">
            <a:extLst>
              <a:ext uri="{FF2B5EF4-FFF2-40B4-BE49-F238E27FC236}">
                <a16:creationId xmlns:a16="http://schemas.microsoft.com/office/drawing/2014/main" id="{63046B11-6DAB-4DF5-A429-F95B31157986}"/>
              </a:ext>
            </a:extLst>
          </p:cNvPr>
          <p:cNvSpPr/>
          <p:nvPr/>
        </p:nvSpPr>
        <p:spPr>
          <a:xfrm>
            <a:off x="8278647" y="2239246"/>
            <a:ext cx="3418487" cy="105885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FA6283A1-56EF-4E64-9F47-718BFEBEA7EA}"/>
              </a:ext>
            </a:extLst>
          </p:cNvPr>
          <p:cNvSpPr/>
          <p:nvPr/>
        </p:nvSpPr>
        <p:spPr>
          <a:xfrm>
            <a:off x="8278647" y="4449416"/>
            <a:ext cx="3418487" cy="3076553"/>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E14B8A23-8ED8-4E3E-A412-62E77D532617}"/>
              </a:ext>
            </a:extLst>
          </p:cNvPr>
          <p:cNvSpPr/>
          <p:nvPr/>
        </p:nvSpPr>
        <p:spPr>
          <a:xfrm>
            <a:off x="8278647" y="3366911"/>
            <a:ext cx="3418487" cy="102116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Box 67">
            <a:extLst>
              <a:ext uri="{FF2B5EF4-FFF2-40B4-BE49-F238E27FC236}">
                <a16:creationId xmlns:a16="http://schemas.microsoft.com/office/drawing/2014/main" id="{DBB50097-CCE1-4FE1-A5BF-9C975B7C9DD5}"/>
              </a:ext>
            </a:extLst>
          </p:cNvPr>
          <p:cNvSpPr txBox="1"/>
          <p:nvPr/>
        </p:nvSpPr>
        <p:spPr>
          <a:xfrm>
            <a:off x="2767251" y="6517805"/>
            <a:ext cx="5043204" cy="1015663"/>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Know-how</a:t>
            </a:r>
          </a:p>
          <a:p>
            <a:r>
              <a:rPr lang="en-US" sz="1400">
                <a:latin typeface="Arial" panose="020B0604020202020204" pitchFamily="34" charset="0"/>
                <a:cs typeface="Arial" panose="020B0604020202020204" pitchFamily="34" charset="0"/>
              </a:rPr>
              <a:t>Technical know-how, such as about production processes of therapeutic products and scale-up; Industrial know-how, e.g. for setting up industrial units</a:t>
            </a:r>
            <a:endParaRPr lang="en-GB" sz="1400">
              <a:latin typeface="Arial" panose="020B0604020202020204" pitchFamily="34" charset="0"/>
              <a:cs typeface="Arial" panose="020B0604020202020204" pitchFamily="34" charset="0"/>
            </a:endParaRPr>
          </a:p>
        </p:txBody>
      </p:sp>
      <p:pic>
        <p:nvPicPr>
          <p:cNvPr id="64" name="Picture 63">
            <a:extLst>
              <a:ext uri="{FF2B5EF4-FFF2-40B4-BE49-F238E27FC236}">
                <a16:creationId xmlns:a16="http://schemas.microsoft.com/office/drawing/2014/main" id="{8781C9FB-7D26-4F84-8789-675912BB6BC8}"/>
              </a:ext>
            </a:extLst>
          </p:cNvPr>
          <p:cNvPicPr>
            <a:picLocks noChangeAspect="1"/>
          </p:cNvPicPr>
          <p:nvPr/>
        </p:nvPicPr>
        <p:blipFill>
          <a:blip r:embed="rId20"/>
          <a:stretch>
            <a:fillRect/>
          </a:stretch>
        </p:blipFill>
        <p:spPr>
          <a:xfrm>
            <a:off x="9228661" y="3793264"/>
            <a:ext cx="1536247" cy="457753"/>
          </a:xfrm>
          <a:prstGeom prst="rect">
            <a:avLst/>
          </a:prstGeom>
        </p:spPr>
      </p:pic>
      <p:pic>
        <p:nvPicPr>
          <p:cNvPr id="5121" name="Picture 1">
            <a:extLst>
              <a:ext uri="{FF2B5EF4-FFF2-40B4-BE49-F238E27FC236}">
                <a16:creationId xmlns:a16="http://schemas.microsoft.com/office/drawing/2014/main" id="{E963EDF1-BA5B-4716-ACF0-F4895852919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861408" y="5707265"/>
            <a:ext cx="733333" cy="175000"/>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E10ACCE2-FED4-40B0-A360-844D76423A17}"/>
              </a:ext>
            </a:extLst>
          </p:cNvPr>
          <p:cNvSpPr txBox="1"/>
          <p:nvPr/>
        </p:nvSpPr>
        <p:spPr>
          <a:xfrm>
            <a:off x="803596" y="7608723"/>
            <a:ext cx="2033913" cy="200055"/>
          </a:xfrm>
          <a:prstGeom prst="rect">
            <a:avLst/>
          </a:prstGeom>
          <a:noFill/>
        </p:spPr>
        <p:txBody>
          <a:bodyPr wrap="square">
            <a:spAutoFit/>
          </a:bodyPr>
          <a:lstStyle/>
          <a:p>
            <a:r>
              <a:rPr lang="en-GB" sz="700" i="1">
                <a:solidFill>
                  <a:schemeClr val="bg1">
                    <a:lumMod val="75000"/>
                  </a:schemeClr>
                </a:solidFill>
                <a:latin typeface="Arial" panose="020B0604020202020204" pitchFamily="34" charset="0"/>
                <a:cs typeface="Arial" panose="020B0604020202020204" pitchFamily="34" charset="0"/>
              </a:rPr>
              <a:t>Source: https://www.nutriset.fr/en/history</a:t>
            </a:r>
          </a:p>
        </p:txBody>
      </p:sp>
      <p:graphicFrame>
        <p:nvGraphicFramePr>
          <p:cNvPr id="7" name="Object 6">
            <a:extLst>
              <a:ext uri="{FF2B5EF4-FFF2-40B4-BE49-F238E27FC236}">
                <a16:creationId xmlns:a16="http://schemas.microsoft.com/office/drawing/2014/main" id="{E7B57EED-8C6D-402D-8D68-61F1F85F11B0}"/>
              </a:ext>
            </a:extLst>
          </p:cNvPr>
          <p:cNvGraphicFramePr>
            <a:graphicFrameLocks noChangeAspect="1"/>
          </p:cNvGraphicFramePr>
          <p:nvPr/>
        </p:nvGraphicFramePr>
        <p:xfrm>
          <a:off x="631481" y="6421870"/>
          <a:ext cx="2069623" cy="1164163"/>
        </p:xfrm>
        <a:graphic>
          <a:graphicData uri="http://schemas.openxmlformats.org/presentationml/2006/ole">
            <mc:AlternateContent xmlns:mc="http://schemas.openxmlformats.org/markup-compatibility/2006">
              <mc:Choice xmlns:v="urn:schemas-microsoft-com:vml" Requires="v">
                <p:oleObj name="Bitmap Image" r:id="rId22" imgW="2540160" imgH="1428840" progId="Paint.Picture">
                  <p:embed/>
                </p:oleObj>
              </mc:Choice>
              <mc:Fallback>
                <p:oleObj name="Bitmap Image" r:id="rId22" imgW="2540160" imgH="1428840" progId="Paint.Picture">
                  <p:embed/>
                  <p:pic>
                    <p:nvPicPr>
                      <p:cNvPr id="7" name="Object 6">
                        <a:extLst>
                          <a:ext uri="{FF2B5EF4-FFF2-40B4-BE49-F238E27FC236}">
                            <a16:creationId xmlns:a16="http://schemas.microsoft.com/office/drawing/2014/main" id="{E7B57EED-8C6D-402D-8D68-61F1F85F11B0}"/>
                          </a:ext>
                        </a:extLst>
                      </p:cNvPr>
                      <p:cNvPicPr/>
                      <p:nvPr/>
                    </p:nvPicPr>
                    <p:blipFill>
                      <a:blip r:embed="rId23"/>
                      <a:stretch>
                        <a:fillRect/>
                      </a:stretch>
                    </p:blipFill>
                    <p:spPr>
                      <a:xfrm>
                        <a:off x="631481" y="6421870"/>
                        <a:ext cx="2069623" cy="1164163"/>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71C72040-504C-4489-ADCD-96A4C00F1FFC}"/>
              </a:ext>
            </a:extLst>
          </p:cNvPr>
          <p:cNvPicPr>
            <a:picLocks noChangeAspect="1"/>
          </p:cNvPicPr>
          <p:nvPr/>
        </p:nvPicPr>
        <p:blipFill>
          <a:blip r:embed="rId24"/>
          <a:stretch>
            <a:fillRect/>
          </a:stretch>
        </p:blipFill>
        <p:spPr>
          <a:xfrm>
            <a:off x="8524645" y="7096044"/>
            <a:ext cx="633444" cy="260090"/>
          </a:xfrm>
          <a:prstGeom prst="rect">
            <a:avLst/>
          </a:prstGeom>
        </p:spPr>
      </p:pic>
      <p:pic>
        <p:nvPicPr>
          <p:cNvPr id="11" name="Picture 10">
            <a:extLst>
              <a:ext uri="{FF2B5EF4-FFF2-40B4-BE49-F238E27FC236}">
                <a16:creationId xmlns:a16="http://schemas.microsoft.com/office/drawing/2014/main" id="{2CADAE43-ED83-4091-AECD-6938A3F19686}"/>
              </a:ext>
            </a:extLst>
          </p:cNvPr>
          <p:cNvPicPr>
            <a:picLocks noChangeAspect="1"/>
          </p:cNvPicPr>
          <p:nvPr/>
        </p:nvPicPr>
        <p:blipFill>
          <a:blip r:embed="rId25"/>
          <a:stretch>
            <a:fillRect/>
          </a:stretch>
        </p:blipFill>
        <p:spPr>
          <a:xfrm>
            <a:off x="8398657" y="6458632"/>
            <a:ext cx="767653" cy="204268"/>
          </a:xfrm>
          <a:prstGeom prst="rect">
            <a:avLst/>
          </a:prstGeom>
        </p:spPr>
      </p:pic>
      <p:pic>
        <p:nvPicPr>
          <p:cNvPr id="14" name="Picture 13">
            <a:extLst>
              <a:ext uri="{FF2B5EF4-FFF2-40B4-BE49-F238E27FC236}">
                <a16:creationId xmlns:a16="http://schemas.microsoft.com/office/drawing/2014/main" id="{CBFE2974-CA56-420C-9B6A-8F1EFAC7E1BF}"/>
              </a:ext>
            </a:extLst>
          </p:cNvPr>
          <p:cNvPicPr>
            <a:picLocks noChangeAspect="1"/>
          </p:cNvPicPr>
          <p:nvPr/>
        </p:nvPicPr>
        <p:blipFill>
          <a:blip r:embed="rId26"/>
          <a:stretch>
            <a:fillRect/>
          </a:stretch>
        </p:blipFill>
        <p:spPr>
          <a:xfrm>
            <a:off x="8401216" y="6729187"/>
            <a:ext cx="765094" cy="227871"/>
          </a:xfrm>
          <a:prstGeom prst="rect">
            <a:avLst/>
          </a:prstGeom>
        </p:spPr>
      </p:pic>
      <p:pic>
        <p:nvPicPr>
          <p:cNvPr id="17" name="Picture 16">
            <a:extLst>
              <a:ext uri="{FF2B5EF4-FFF2-40B4-BE49-F238E27FC236}">
                <a16:creationId xmlns:a16="http://schemas.microsoft.com/office/drawing/2014/main" id="{F928B657-C178-4477-A209-33960756C618}"/>
              </a:ext>
            </a:extLst>
          </p:cNvPr>
          <p:cNvPicPr>
            <a:picLocks noChangeAspect="1"/>
          </p:cNvPicPr>
          <p:nvPr/>
        </p:nvPicPr>
        <p:blipFill>
          <a:blip r:embed="rId27"/>
          <a:stretch>
            <a:fillRect/>
          </a:stretch>
        </p:blipFill>
        <p:spPr>
          <a:xfrm>
            <a:off x="9298030" y="6454963"/>
            <a:ext cx="1407229" cy="860790"/>
          </a:xfrm>
          <a:prstGeom prst="rect">
            <a:avLst/>
          </a:prstGeom>
        </p:spPr>
      </p:pic>
      <p:pic>
        <p:nvPicPr>
          <p:cNvPr id="22" name="Picture 21">
            <a:extLst>
              <a:ext uri="{FF2B5EF4-FFF2-40B4-BE49-F238E27FC236}">
                <a16:creationId xmlns:a16="http://schemas.microsoft.com/office/drawing/2014/main" id="{7FD69B40-2188-40C8-AAAD-852022D2FA94}"/>
              </a:ext>
            </a:extLst>
          </p:cNvPr>
          <p:cNvPicPr>
            <a:picLocks noChangeAspect="1"/>
          </p:cNvPicPr>
          <p:nvPr/>
        </p:nvPicPr>
        <p:blipFill>
          <a:blip r:embed="rId28"/>
          <a:stretch>
            <a:fillRect/>
          </a:stretch>
        </p:blipFill>
        <p:spPr>
          <a:xfrm>
            <a:off x="10740880" y="6569986"/>
            <a:ext cx="853861" cy="224372"/>
          </a:xfrm>
          <a:prstGeom prst="rect">
            <a:avLst/>
          </a:prstGeom>
        </p:spPr>
      </p:pic>
      <p:pic>
        <p:nvPicPr>
          <p:cNvPr id="26" name="Picture 25">
            <a:extLst>
              <a:ext uri="{FF2B5EF4-FFF2-40B4-BE49-F238E27FC236}">
                <a16:creationId xmlns:a16="http://schemas.microsoft.com/office/drawing/2014/main" id="{B103E669-6881-4564-8D6F-5E371EF0770E}"/>
              </a:ext>
            </a:extLst>
          </p:cNvPr>
          <p:cNvPicPr>
            <a:picLocks noChangeAspect="1"/>
          </p:cNvPicPr>
          <p:nvPr/>
        </p:nvPicPr>
        <p:blipFill>
          <a:blip r:embed="rId29"/>
          <a:stretch>
            <a:fillRect/>
          </a:stretch>
        </p:blipFill>
        <p:spPr>
          <a:xfrm>
            <a:off x="10578541" y="6955992"/>
            <a:ext cx="840908" cy="319910"/>
          </a:xfrm>
          <a:prstGeom prst="rect">
            <a:avLst/>
          </a:prstGeom>
        </p:spPr>
      </p:pic>
      <mc:AlternateContent xmlns:mc="http://schemas.openxmlformats.org/markup-compatibility/2006" xmlns:p14="http://schemas.microsoft.com/office/powerpoint/2010/main">
        <mc:Choice Requires="p14">
          <p:contentPart p14:bwMode="auto" r:id="rId30">
            <p14:nvContentPartPr>
              <p14:cNvPr id="6" name="Ink 5">
                <a:extLst>
                  <a:ext uri="{FF2B5EF4-FFF2-40B4-BE49-F238E27FC236}">
                    <a16:creationId xmlns:a16="http://schemas.microsoft.com/office/drawing/2014/main" id="{46E400C7-3AA1-40C2-A60B-938C0C7CA878}"/>
                  </a:ext>
                </a:extLst>
              </p14:cNvPr>
              <p14:cNvContentPartPr/>
              <p14:nvPr/>
            </p14:nvContentPartPr>
            <p14:xfrm>
              <a:off x="11533909" y="3324862"/>
              <a:ext cx="360" cy="360"/>
            </p14:xfrm>
          </p:contentPart>
        </mc:Choice>
        <mc:Fallback xmlns="">
          <p:pic>
            <p:nvPicPr>
              <p:cNvPr id="6" name="Ink 5">
                <a:extLst>
                  <a:ext uri="{FF2B5EF4-FFF2-40B4-BE49-F238E27FC236}">
                    <a16:creationId xmlns:a16="http://schemas.microsoft.com/office/drawing/2014/main" id="{46E400C7-3AA1-40C2-A60B-938C0C7CA878}"/>
                  </a:ext>
                </a:extLst>
              </p:cNvPr>
              <p:cNvPicPr/>
              <p:nvPr/>
            </p:nvPicPr>
            <p:blipFill>
              <a:blip r:embed="rId32"/>
              <a:stretch>
                <a:fillRect/>
              </a:stretch>
            </p:blipFill>
            <p:spPr>
              <a:xfrm>
                <a:off x="11524909" y="3315862"/>
                <a:ext cx="18000" cy="18000"/>
              </a:xfrm>
              <a:prstGeom prst="rect">
                <a:avLst/>
              </a:prstGeom>
            </p:spPr>
          </p:pic>
        </mc:Fallback>
      </mc:AlternateContent>
      <p:pic>
        <p:nvPicPr>
          <p:cNvPr id="5" name="Picture 4">
            <a:extLst>
              <a:ext uri="{FF2B5EF4-FFF2-40B4-BE49-F238E27FC236}">
                <a16:creationId xmlns:a16="http://schemas.microsoft.com/office/drawing/2014/main" id="{9A68A48A-E4D0-1942-81CD-9FC2EC642322}"/>
              </a:ext>
            </a:extLst>
          </p:cNvPr>
          <p:cNvPicPr>
            <a:picLocks noChangeAspect="1"/>
          </p:cNvPicPr>
          <p:nvPr/>
        </p:nvPicPr>
        <p:blipFill>
          <a:blip r:embed="rId33"/>
          <a:stretch>
            <a:fillRect/>
          </a:stretch>
        </p:blipFill>
        <p:spPr>
          <a:xfrm>
            <a:off x="582486" y="2058639"/>
            <a:ext cx="7231004" cy="4127209"/>
          </a:xfrm>
          <a:prstGeom prst="rect">
            <a:avLst/>
          </a:prstGeom>
        </p:spPr>
      </p:pic>
      <p:pic>
        <p:nvPicPr>
          <p:cNvPr id="49" name="Picture 48">
            <a:extLst>
              <a:ext uri="{FF2B5EF4-FFF2-40B4-BE49-F238E27FC236}">
                <a16:creationId xmlns:a16="http://schemas.microsoft.com/office/drawing/2014/main" id="{8DBCD0EB-94E3-4561-B2A2-F8B914393C7E}"/>
              </a:ext>
            </a:extLst>
          </p:cNvPr>
          <p:cNvPicPr>
            <a:picLocks noChangeAspect="1"/>
          </p:cNvPicPr>
          <p:nvPr/>
        </p:nvPicPr>
        <p:blipFill>
          <a:blip r:embed="rId34"/>
          <a:stretch>
            <a:fillRect/>
          </a:stretch>
        </p:blipFill>
        <p:spPr>
          <a:xfrm>
            <a:off x="9174924" y="267347"/>
            <a:ext cx="2816609" cy="1048673"/>
          </a:xfrm>
          <a:prstGeom prst="rect">
            <a:avLst/>
          </a:prstGeom>
        </p:spPr>
      </p:pic>
    </p:spTree>
    <p:extLst>
      <p:ext uri="{BB962C8B-B14F-4D97-AF65-F5344CB8AC3E}">
        <p14:creationId xmlns:p14="http://schemas.microsoft.com/office/powerpoint/2010/main" val="340404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1E8E1BCB-8221-49FA-9CC6-5C6D68696EC7}"/>
              </a:ext>
            </a:extLst>
          </p:cNvPr>
          <p:cNvSpPr/>
          <p:nvPr/>
        </p:nvSpPr>
        <p:spPr>
          <a:xfrm>
            <a:off x="-2094" y="478150"/>
            <a:ext cx="12196827" cy="686432"/>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en-US" sz="3600" b="1" err="1">
                <a:cs typeface="Calibri"/>
              </a:rPr>
              <a:t>Nutriset</a:t>
            </a:r>
            <a:r>
              <a:rPr lang="en-US" sz="3600" b="1">
                <a:cs typeface="Calibri"/>
              </a:rPr>
              <a:t>®’s IP strategy</a:t>
            </a:r>
            <a:endParaRPr lang="en-US" sz="3600" b="1"/>
          </a:p>
        </p:txBody>
      </p:sp>
      <p:sp>
        <p:nvSpPr>
          <p:cNvPr id="123" name="Arrow: Right 122">
            <a:extLst>
              <a:ext uri="{FF2B5EF4-FFF2-40B4-BE49-F238E27FC236}">
                <a16:creationId xmlns:a16="http://schemas.microsoft.com/office/drawing/2014/main" id="{96C318F2-40E7-4A08-8D62-FCF1BFCE9D3E}"/>
              </a:ext>
            </a:extLst>
          </p:cNvPr>
          <p:cNvSpPr/>
          <p:nvPr/>
        </p:nvSpPr>
        <p:spPr>
          <a:xfrm>
            <a:off x="3458952" y="3632086"/>
            <a:ext cx="6222986" cy="972000"/>
          </a:xfrm>
          <a:prstGeom prst="rightArrow">
            <a:avLst>
              <a:gd name="adj1" fmla="val 68091"/>
              <a:gd name="adj2" fmla="val 50000"/>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endParaRPr lang="en-GB" sz="1400" b="1" i="0" u="none" strike="noStrike" baseline="0">
              <a:solidFill>
                <a:srgbClr val="000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42C0234-3301-4892-A0D6-F1CC31640F70}"/>
              </a:ext>
            </a:extLst>
          </p:cNvPr>
          <p:cNvSpPr txBox="1"/>
          <p:nvPr/>
        </p:nvSpPr>
        <p:spPr>
          <a:xfrm>
            <a:off x="530942" y="1385449"/>
            <a:ext cx="11063273" cy="938719"/>
          </a:xfrm>
          <a:prstGeom prst="rect">
            <a:avLst/>
          </a:prstGeom>
          <a:noFill/>
        </p:spPr>
        <p:txBody>
          <a:bodyPr wrap="square">
            <a:spAutoFit/>
          </a:bodyPr>
          <a:lstStyle/>
          <a:p>
            <a:pPr algn="l"/>
            <a:endParaRPr lang="en-GB" sz="1100" b="0" i="0" u="none" strike="noStrike" baseline="0">
              <a:solidFill>
                <a:schemeClr val="accent3">
                  <a:lumMod val="75000"/>
                </a:schemeClr>
              </a:solidFill>
              <a:latin typeface="Arial" panose="020B0604020202020204" pitchFamily="34" charset="0"/>
              <a:cs typeface="Arial" panose="020B0604020202020204" pitchFamily="34" charset="0"/>
            </a:endParaRPr>
          </a:p>
          <a:p>
            <a:r>
              <a:rPr lang="en-US" sz="1100" b="1" i="1" u="none" strike="noStrike" baseline="0">
                <a:solidFill>
                  <a:schemeClr val="accent3">
                    <a:lumMod val="75000"/>
                  </a:schemeClr>
                </a:solidFill>
                <a:latin typeface="Arial" panose="020B0604020202020204" pitchFamily="34" charset="0"/>
                <a:cs typeface="Arial" panose="020B0604020202020204" pitchFamily="34" charset="0"/>
              </a:rPr>
              <a:t>“Clearly if we had not had an IP strategy at the beginning of 2000, we were not being able to set up local companies in many countries... We cannot talk about development in this context without IP. It is closely linked. The sustainable devoted business model we have right now is clearly linked to the IP strategy we took.” </a:t>
            </a:r>
            <a:br>
              <a:rPr lang="en-US" sz="1100" b="1" i="1" u="none" strike="noStrike" baseline="0">
                <a:solidFill>
                  <a:schemeClr val="accent3">
                    <a:lumMod val="75000"/>
                  </a:schemeClr>
                </a:solidFill>
                <a:latin typeface="Arial" panose="020B0604020202020204" pitchFamily="34" charset="0"/>
                <a:cs typeface="Arial" panose="020B0604020202020204" pitchFamily="34" charset="0"/>
              </a:rPr>
            </a:br>
            <a:endParaRPr lang="en-US" sz="1100" b="0" i="0" u="none" strike="noStrike" baseline="0">
              <a:solidFill>
                <a:schemeClr val="accent3">
                  <a:lumMod val="75000"/>
                </a:schemeClr>
              </a:solidFill>
              <a:latin typeface="Arial" panose="020B0604020202020204" pitchFamily="34" charset="0"/>
              <a:cs typeface="Arial" panose="020B0604020202020204" pitchFamily="34" charset="0"/>
            </a:endParaRPr>
          </a:p>
          <a:p>
            <a:pPr algn="r"/>
            <a:r>
              <a:rPr lang="en-GB" sz="1100" i="1" u="none" strike="noStrike" baseline="0">
                <a:solidFill>
                  <a:schemeClr val="accent3">
                    <a:lumMod val="75000"/>
                  </a:schemeClr>
                </a:solidFill>
                <a:latin typeface="Arial" panose="020B0604020202020204" pitchFamily="34" charset="0"/>
                <a:cs typeface="Arial" panose="020B0604020202020204" pitchFamily="34" charset="0"/>
              </a:rPr>
              <a:t>- Thomas </a:t>
            </a:r>
            <a:r>
              <a:rPr lang="en-GB" sz="1100" i="1" u="none" strike="noStrike" baseline="0" err="1">
                <a:solidFill>
                  <a:schemeClr val="accent3">
                    <a:lumMod val="75000"/>
                  </a:schemeClr>
                </a:solidFill>
                <a:latin typeface="Arial" panose="020B0604020202020204" pitchFamily="34" charset="0"/>
                <a:cs typeface="Arial" panose="020B0604020202020204" pitchFamily="34" charset="0"/>
              </a:rPr>
              <a:t>Couaillet</a:t>
            </a:r>
            <a:r>
              <a:rPr lang="en-GB" sz="1100" i="1" u="none" strike="noStrike" baseline="0">
                <a:solidFill>
                  <a:schemeClr val="accent3">
                    <a:lumMod val="75000"/>
                  </a:schemeClr>
                </a:solidFill>
                <a:latin typeface="Arial" panose="020B0604020202020204" pitchFamily="34" charset="0"/>
                <a:cs typeface="Arial" panose="020B0604020202020204" pitchFamily="34" charset="0"/>
              </a:rPr>
              <a:t>, Managing Director</a:t>
            </a:r>
          </a:p>
        </p:txBody>
      </p:sp>
      <p:cxnSp>
        <p:nvCxnSpPr>
          <p:cNvPr id="8" name="Straight Connector 7">
            <a:extLst>
              <a:ext uri="{FF2B5EF4-FFF2-40B4-BE49-F238E27FC236}">
                <a16:creationId xmlns:a16="http://schemas.microsoft.com/office/drawing/2014/main" id="{B275A94F-A513-47D4-B445-8E1EC33F6239}"/>
              </a:ext>
            </a:extLst>
          </p:cNvPr>
          <p:cNvCxnSpPr>
            <a:cxnSpLocks/>
          </p:cNvCxnSpPr>
          <p:nvPr/>
        </p:nvCxnSpPr>
        <p:spPr>
          <a:xfrm>
            <a:off x="1398375" y="2975813"/>
            <a:ext cx="9348142" cy="0"/>
          </a:xfrm>
          <a:prstGeom prst="line">
            <a:avLst/>
          </a:prstGeom>
          <a:ln>
            <a:headEnd type="oval"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5334E1B-D8BF-4233-B6AD-24F0E8CCA018}"/>
              </a:ext>
            </a:extLst>
          </p:cNvPr>
          <p:cNvCxnSpPr/>
          <p:nvPr/>
        </p:nvCxnSpPr>
        <p:spPr>
          <a:xfrm>
            <a:off x="1075492" y="6905068"/>
            <a:ext cx="9000000" cy="0"/>
          </a:xfrm>
          <a:prstGeom prst="line">
            <a:avLst/>
          </a:prstGeom>
          <a:ln>
            <a:solidFill>
              <a:schemeClr val="bg1">
                <a:lumMod val="6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172B47D-CA27-48E4-BAB7-DBD02B26823D}"/>
              </a:ext>
            </a:extLst>
          </p:cNvPr>
          <p:cNvSpPr txBox="1"/>
          <p:nvPr/>
        </p:nvSpPr>
        <p:spPr>
          <a:xfrm>
            <a:off x="3901807" y="4857942"/>
            <a:ext cx="1596849" cy="707886"/>
          </a:xfrm>
          <a:prstGeom prst="rect">
            <a:avLst/>
          </a:prstGeom>
          <a:noFill/>
        </p:spPr>
        <p:txBody>
          <a:bodyPr wrap="square" rtlCol="0">
            <a:spAutoFit/>
          </a:bodyPr>
          <a:lstStyle/>
          <a:p>
            <a:pPr algn="r"/>
            <a:r>
              <a:rPr lang="en-US" sz="1000" b="1">
                <a:latin typeface="Arial" panose="020B0604020202020204" pitchFamily="34" charset="0"/>
                <a:cs typeface="Arial" panose="020B0604020202020204" pitchFamily="34" charset="0"/>
              </a:rPr>
              <a:t>SBM-1: Adopt a stewardship role, </a:t>
            </a:r>
            <a:r>
              <a:rPr lang="en-US" sz="1000">
                <a:latin typeface="Arial" panose="020B0604020202020204" pitchFamily="34" charset="0"/>
                <a:cs typeface="Arial" panose="020B0604020202020204" pitchFamily="34" charset="0"/>
              </a:rPr>
              <a:t>Franchise model -</a:t>
            </a:r>
          </a:p>
          <a:p>
            <a:pPr algn="r"/>
            <a:r>
              <a:rPr lang="en-US" sz="1000" err="1">
                <a:latin typeface="Arial" panose="020B0604020202020204" pitchFamily="34" charset="0"/>
                <a:cs typeface="Arial" panose="020B0604020202020204" pitchFamily="34" charset="0"/>
              </a:rPr>
              <a:t>PlumpyFiled</a:t>
            </a:r>
            <a:r>
              <a:rPr lang="en-US" sz="1000">
                <a:latin typeface="Arial" panose="020B0604020202020204" pitchFamily="34" charset="0"/>
                <a:cs typeface="Arial" panose="020B0604020202020204" pitchFamily="34" charset="0"/>
              </a:rPr>
              <a:t>® Network</a:t>
            </a:r>
            <a:endParaRPr lang="en-GB" sz="100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312FEF72-CE09-424E-A69D-D2A9D4A48D94}"/>
              </a:ext>
            </a:extLst>
          </p:cNvPr>
          <p:cNvSpPr txBox="1"/>
          <p:nvPr/>
        </p:nvSpPr>
        <p:spPr>
          <a:xfrm>
            <a:off x="1841450" y="3723354"/>
            <a:ext cx="1594112" cy="861774"/>
          </a:xfrm>
          <a:prstGeom prst="rect">
            <a:avLst/>
          </a:prstGeom>
          <a:noFill/>
        </p:spPr>
        <p:txBody>
          <a:bodyPr wrap="square" rtlCol="0">
            <a:spAutoFit/>
          </a:bodyPr>
          <a:lstStyle/>
          <a:p>
            <a:pPr algn="r"/>
            <a:r>
              <a:rPr lang="en-US" sz="1000" b="1">
                <a:latin typeface="Arial" panose="020B0604020202020204" pitchFamily="34" charset="0"/>
                <a:cs typeface="Arial" panose="020B0604020202020204" pitchFamily="34" charset="0"/>
              </a:rPr>
              <a:t>Value creation &amp; capture: </a:t>
            </a:r>
            <a:r>
              <a:rPr lang="en-US" sz="1000">
                <a:latin typeface="Arial" panose="020B0604020202020204" pitchFamily="34" charset="0"/>
                <a:cs typeface="Arial" panose="020B0604020202020204" pitchFamily="34" charset="0"/>
              </a:rPr>
              <a:t>Collaborative R&amp;D,  manufacturing, production and sale of therapeutic products</a:t>
            </a:r>
            <a:endParaRPr lang="en-GB" sz="100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7C5EF974-FF9F-498D-B367-2EA95CD60225}"/>
              </a:ext>
            </a:extLst>
          </p:cNvPr>
          <p:cNvSpPr txBox="1"/>
          <p:nvPr/>
        </p:nvSpPr>
        <p:spPr>
          <a:xfrm>
            <a:off x="5020852" y="5841559"/>
            <a:ext cx="1250234" cy="707886"/>
          </a:xfrm>
          <a:prstGeom prst="rect">
            <a:avLst/>
          </a:prstGeom>
          <a:noFill/>
        </p:spPr>
        <p:txBody>
          <a:bodyPr wrap="square" rtlCol="0">
            <a:spAutoFit/>
          </a:bodyPr>
          <a:lstStyle/>
          <a:p>
            <a:pPr algn="r"/>
            <a:r>
              <a:rPr lang="en-US" sz="1000" b="1">
                <a:latin typeface="Arial" panose="020B0604020202020204" pitchFamily="34" charset="0"/>
                <a:cs typeface="Arial" panose="020B0604020202020204" pitchFamily="34" charset="0"/>
              </a:rPr>
              <a:t>SBM-2: Inclusive value creation, </a:t>
            </a:r>
            <a:r>
              <a:rPr lang="en-US" sz="1000">
                <a:latin typeface="Arial" panose="020B0604020202020204" pitchFamily="34" charset="0"/>
                <a:cs typeface="Arial" panose="020B0604020202020204" pitchFamily="34" charset="0"/>
              </a:rPr>
              <a:t>Patent licensing as business model</a:t>
            </a:r>
            <a:endParaRPr lang="en-GB" sz="100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CD24B8E-D5EB-4531-BBD6-E78B4531033D}"/>
              </a:ext>
            </a:extLst>
          </p:cNvPr>
          <p:cNvSpPr txBox="1"/>
          <p:nvPr/>
        </p:nvSpPr>
        <p:spPr>
          <a:xfrm>
            <a:off x="3517540" y="3784862"/>
            <a:ext cx="3901141" cy="600164"/>
          </a:xfrm>
          <a:prstGeom prst="rect">
            <a:avLst/>
          </a:prstGeom>
          <a:noFill/>
        </p:spPr>
        <p:txBody>
          <a:bodyPr wrap="square">
            <a:spAutoFit/>
          </a:bodyPr>
          <a:lstStyle/>
          <a:p>
            <a:r>
              <a:rPr lang="en-US" sz="1100" b="1" i="0" u="sng" strike="noStrike" baseline="0">
                <a:solidFill>
                  <a:srgbClr val="000000"/>
                </a:solidFill>
                <a:latin typeface="Arial" panose="020B0604020202020204" pitchFamily="34" charset="0"/>
                <a:cs typeface="Arial" panose="020B0604020202020204" pitchFamily="34" charset="0"/>
              </a:rPr>
              <a:t>Private IP model </a:t>
            </a:r>
            <a:r>
              <a:rPr lang="en-US" sz="1100" b="1" u="sng">
                <a:solidFill>
                  <a:srgbClr val="000000"/>
                </a:solidFill>
                <a:latin typeface="Arial" panose="020B0604020202020204" pitchFamily="34" charset="0"/>
                <a:cs typeface="Arial" panose="020B0604020202020204" pitchFamily="34" charset="0"/>
              </a:rPr>
              <a:t>(Closed type)</a:t>
            </a:r>
          </a:p>
          <a:p>
            <a:r>
              <a:rPr lang="en-US" sz="1100">
                <a:latin typeface="Arial" panose="020B0604020202020204" pitchFamily="34" charset="0"/>
                <a:cs typeface="Arial" panose="020B0604020202020204" pitchFamily="34" charset="0"/>
              </a:rPr>
              <a:t>Independent/joint IP ownership - exclusivity through IP protection to control IP usage and freedom to operate </a:t>
            </a:r>
          </a:p>
        </p:txBody>
      </p:sp>
      <p:sp>
        <p:nvSpPr>
          <p:cNvPr id="2" name="TextBox 1">
            <a:extLst>
              <a:ext uri="{FF2B5EF4-FFF2-40B4-BE49-F238E27FC236}">
                <a16:creationId xmlns:a16="http://schemas.microsoft.com/office/drawing/2014/main" id="{4BD065BC-82CC-4CAF-A895-60B96645715E}"/>
              </a:ext>
            </a:extLst>
          </p:cNvPr>
          <p:cNvSpPr txBox="1"/>
          <p:nvPr/>
        </p:nvSpPr>
        <p:spPr>
          <a:xfrm>
            <a:off x="1133962" y="2652938"/>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1986</a:t>
            </a:r>
            <a:endParaRPr lang="en-GB" sz="1100" b="1">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CAE4EB25-A431-48A0-9D34-8AAA27083A3A}"/>
              </a:ext>
            </a:extLst>
          </p:cNvPr>
          <p:cNvSpPr txBox="1"/>
          <p:nvPr/>
        </p:nvSpPr>
        <p:spPr>
          <a:xfrm>
            <a:off x="1033483" y="3054609"/>
            <a:ext cx="796997" cy="430887"/>
          </a:xfrm>
          <a:prstGeom prst="rect">
            <a:avLst/>
          </a:prstGeom>
          <a:noFill/>
        </p:spPr>
        <p:txBody>
          <a:bodyPr wrap="square" rtlCol="0">
            <a:spAutoFit/>
          </a:bodyPr>
          <a:lstStyle/>
          <a:p>
            <a:pPr algn="ctr"/>
            <a:r>
              <a:rPr lang="en-US" sz="1100" b="1" err="1">
                <a:latin typeface="Arial" panose="020B0604020202020204" pitchFamily="34" charset="0"/>
                <a:cs typeface="Arial" panose="020B0604020202020204" pitchFamily="34" charset="0"/>
              </a:rPr>
              <a:t>Nutriset</a:t>
            </a:r>
            <a:r>
              <a:rPr lang="en-US" sz="1100" b="1" baseline="30000">
                <a:latin typeface="Arial" panose="020B0604020202020204" pitchFamily="34" charset="0"/>
                <a:cs typeface="Arial" panose="020B0604020202020204" pitchFamily="34" charset="0"/>
              </a:rPr>
              <a:t>®</a:t>
            </a:r>
            <a:r>
              <a:rPr lang="en-US" sz="1100" b="1">
                <a:latin typeface="Arial" panose="020B0604020202020204" pitchFamily="34" charset="0"/>
                <a:cs typeface="Arial" panose="020B0604020202020204" pitchFamily="34" charset="0"/>
              </a:rPr>
              <a:t>  founded</a:t>
            </a:r>
            <a:endParaRPr lang="en-GB" sz="1100" b="1">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4DBFD34B-AD3A-47DC-B4BE-E17EFF328FCF}"/>
              </a:ext>
            </a:extLst>
          </p:cNvPr>
          <p:cNvSpPr txBox="1"/>
          <p:nvPr/>
        </p:nvSpPr>
        <p:spPr>
          <a:xfrm>
            <a:off x="3174843" y="2626006"/>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1997</a:t>
            </a:r>
            <a:endParaRPr lang="en-GB" sz="1100" b="1">
              <a:latin typeface="Arial" panose="020B0604020202020204" pitchFamily="34" charset="0"/>
              <a:cs typeface="Arial" panose="020B0604020202020204" pitchFamily="34" charset="0"/>
            </a:endParaRPr>
          </a:p>
        </p:txBody>
      </p:sp>
      <p:sp>
        <p:nvSpPr>
          <p:cNvPr id="36" name="TextBox 35">
            <a:extLst>
              <a:ext uri="{FF2B5EF4-FFF2-40B4-BE49-F238E27FC236}">
                <a16:creationId xmlns:a16="http://schemas.microsoft.com/office/drawing/2014/main" id="{4C18883B-6F13-4266-9BEC-E323C8ADBBBA}"/>
              </a:ext>
            </a:extLst>
          </p:cNvPr>
          <p:cNvSpPr txBox="1"/>
          <p:nvPr/>
        </p:nvSpPr>
        <p:spPr>
          <a:xfrm>
            <a:off x="3328295" y="3072057"/>
            <a:ext cx="960795" cy="430887"/>
          </a:xfrm>
          <a:prstGeom prst="rect">
            <a:avLst/>
          </a:prstGeom>
          <a:noFill/>
        </p:spPr>
        <p:txBody>
          <a:bodyPr wrap="square" rtlCol="0">
            <a:spAutoFit/>
          </a:bodyPr>
          <a:lstStyle/>
          <a:p>
            <a:r>
              <a:rPr lang="en-US" sz="1100" b="1">
                <a:latin typeface="Arial" panose="020B0604020202020204" pitchFamily="34" charset="0"/>
                <a:cs typeface="Arial" panose="020B0604020202020204" pitchFamily="34" charset="0"/>
              </a:rPr>
              <a:t>First patent filed</a:t>
            </a:r>
            <a:endParaRPr lang="en-GB" sz="1100" b="1">
              <a:latin typeface="Arial" panose="020B0604020202020204" pitchFamily="34" charset="0"/>
              <a:cs typeface="Arial" panose="020B0604020202020204" pitchFamily="34" charset="0"/>
            </a:endParaRPr>
          </a:p>
        </p:txBody>
      </p:sp>
      <p:cxnSp>
        <p:nvCxnSpPr>
          <p:cNvPr id="4" name="Straight Connector 3">
            <a:extLst>
              <a:ext uri="{FF2B5EF4-FFF2-40B4-BE49-F238E27FC236}">
                <a16:creationId xmlns:a16="http://schemas.microsoft.com/office/drawing/2014/main" id="{7EA7F583-CCAA-4CE4-8942-77CE2927B95D}"/>
              </a:ext>
            </a:extLst>
          </p:cNvPr>
          <p:cNvCxnSpPr/>
          <p:nvPr/>
        </p:nvCxnSpPr>
        <p:spPr>
          <a:xfrm>
            <a:off x="1392392" y="2854505"/>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A32F9CCD-D7AB-4FD9-937A-92D4B9AC8AF0}"/>
              </a:ext>
            </a:extLst>
          </p:cNvPr>
          <p:cNvGrpSpPr/>
          <p:nvPr/>
        </p:nvGrpSpPr>
        <p:grpSpPr>
          <a:xfrm>
            <a:off x="3422861" y="2865860"/>
            <a:ext cx="72000" cy="252000"/>
            <a:chOff x="3129472" y="2336969"/>
            <a:chExt cx="72000" cy="252000"/>
          </a:xfrm>
        </p:grpSpPr>
        <p:sp>
          <p:nvSpPr>
            <p:cNvPr id="5" name="Oval 4">
              <a:extLst>
                <a:ext uri="{FF2B5EF4-FFF2-40B4-BE49-F238E27FC236}">
                  <a16:creationId xmlns:a16="http://schemas.microsoft.com/office/drawing/2014/main" id="{103AA81B-DBBD-4AC0-89DF-5EEE62B07740}"/>
                </a:ext>
              </a:extLst>
            </p:cNvPr>
            <p:cNvSpPr/>
            <p:nvPr/>
          </p:nvSpPr>
          <p:spPr>
            <a:xfrm>
              <a:off x="3129472" y="2420212"/>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cxnSp>
          <p:nvCxnSpPr>
            <p:cNvPr id="38" name="Straight Connector 37">
              <a:extLst>
                <a:ext uri="{FF2B5EF4-FFF2-40B4-BE49-F238E27FC236}">
                  <a16:creationId xmlns:a16="http://schemas.microsoft.com/office/drawing/2014/main" id="{7E915B6C-B46E-4722-A488-6F60EF0B72FA}"/>
                </a:ext>
              </a:extLst>
            </p:cNvPr>
            <p:cNvCxnSpPr/>
            <p:nvPr/>
          </p:nvCxnSpPr>
          <p:spPr>
            <a:xfrm>
              <a:off x="3157398" y="2336969"/>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DE512889-9E9D-4BA4-9923-BB38512A62DE}"/>
              </a:ext>
            </a:extLst>
          </p:cNvPr>
          <p:cNvGrpSpPr/>
          <p:nvPr/>
        </p:nvGrpSpPr>
        <p:grpSpPr>
          <a:xfrm>
            <a:off x="5502420" y="2858337"/>
            <a:ext cx="72000" cy="252000"/>
            <a:chOff x="3129472" y="2336969"/>
            <a:chExt cx="72000" cy="252000"/>
          </a:xfrm>
        </p:grpSpPr>
        <p:sp>
          <p:nvSpPr>
            <p:cNvPr id="41" name="Oval 40">
              <a:extLst>
                <a:ext uri="{FF2B5EF4-FFF2-40B4-BE49-F238E27FC236}">
                  <a16:creationId xmlns:a16="http://schemas.microsoft.com/office/drawing/2014/main" id="{D763973D-B8A9-4D53-9621-45EA9E39B4E6}"/>
                </a:ext>
              </a:extLst>
            </p:cNvPr>
            <p:cNvSpPr/>
            <p:nvPr/>
          </p:nvSpPr>
          <p:spPr>
            <a:xfrm>
              <a:off x="3129472" y="2420212"/>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cxnSp>
          <p:nvCxnSpPr>
            <p:cNvPr id="43" name="Straight Connector 42">
              <a:extLst>
                <a:ext uri="{FF2B5EF4-FFF2-40B4-BE49-F238E27FC236}">
                  <a16:creationId xmlns:a16="http://schemas.microsoft.com/office/drawing/2014/main" id="{F6CC518A-19E4-400F-9024-F394A252843F}"/>
                </a:ext>
              </a:extLst>
            </p:cNvPr>
            <p:cNvCxnSpPr/>
            <p:nvPr/>
          </p:nvCxnSpPr>
          <p:spPr>
            <a:xfrm>
              <a:off x="3161026" y="2336969"/>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Arrow: Right 43">
            <a:extLst>
              <a:ext uri="{FF2B5EF4-FFF2-40B4-BE49-F238E27FC236}">
                <a16:creationId xmlns:a16="http://schemas.microsoft.com/office/drawing/2014/main" id="{8B38143C-98E5-4096-8928-1D564B116602}"/>
              </a:ext>
            </a:extLst>
          </p:cNvPr>
          <p:cNvSpPr/>
          <p:nvPr/>
        </p:nvSpPr>
        <p:spPr>
          <a:xfrm>
            <a:off x="5532372" y="4660773"/>
            <a:ext cx="4166801" cy="972000"/>
          </a:xfrm>
          <a:prstGeom prst="rightArrow">
            <a:avLst>
              <a:gd name="adj1" fmla="val 68091"/>
              <a:gd name="adj2" fmla="val 50000"/>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endParaRPr lang="en-GB" sz="1200" b="1" i="0" u="none" strike="noStrike" baseline="0">
              <a:solidFill>
                <a:srgbClr val="00000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CBD9C866-B5E6-4526-8609-319D8EEDCEE9}"/>
              </a:ext>
            </a:extLst>
          </p:cNvPr>
          <p:cNvSpPr txBox="1"/>
          <p:nvPr/>
        </p:nvSpPr>
        <p:spPr>
          <a:xfrm>
            <a:off x="5587296" y="4812310"/>
            <a:ext cx="3706778" cy="600164"/>
          </a:xfrm>
          <a:prstGeom prst="rect">
            <a:avLst/>
          </a:prstGeom>
          <a:noFill/>
        </p:spPr>
        <p:txBody>
          <a:bodyPr wrap="square">
            <a:spAutoFit/>
          </a:bodyPr>
          <a:lstStyle/>
          <a:p>
            <a:r>
              <a:rPr lang="en-US" sz="1100" b="1" i="0" u="sng" strike="noStrike" baseline="0">
                <a:solidFill>
                  <a:srgbClr val="000000"/>
                </a:solidFill>
                <a:latin typeface="Arial" panose="020B0604020202020204" pitchFamily="34" charset="0"/>
                <a:cs typeface="Arial" panose="020B0604020202020204" pitchFamily="34" charset="0"/>
              </a:rPr>
              <a:t>Club IP model </a:t>
            </a:r>
            <a:r>
              <a:rPr lang="en-US" sz="1100" b="1" u="sng">
                <a:solidFill>
                  <a:srgbClr val="000000"/>
                </a:solidFill>
                <a:latin typeface="Arial" panose="020B0604020202020204" pitchFamily="34" charset="0"/>
                <a:cs typeface="Arial" panose="020B0604020202020204" pitchFamily="34" charset="0"/>
              </a:rPr>
              <a:t>(Semi-open type 1)</a:t>
            </a:r>
          </a:p>
          <a:p>
            <a:r>
              <a:rPr lang="en-US" sz="1100">
                <a:latin typeface="Arial" panose="020B0604020202020204" pitchFamily="34" charset="0"/>
                <a:cs typeface="Arial" panose="020B0604020202020204" pitchFamily="34" charset="0"/>
              </a:rPr>
              <a:t>Transfer of technical and industrial know-how, commercial usage rights to patents and trademarks </a:t>
            </a:r>
          </a:p>
        </p:txBody>
      </p:sp>
      <p:sp>
        <p:nvSpPr>
          <p:cNvPr id="47" name="TextBox 46">
            <a:extLst>
              <a:ext uri="{FF2B5EF4-FFF2-40B4-BE49-F238E27FC236}">
                <a16:creationId xmlns:a16="http://schemas.microsoft.com/office/drawing/2014/main" id="{DC2FB8BA-5A67-4F22-BD8E-3ACC2E869C4D}"/>
              </a:ext>
            </a:extLst>
          </p:cNvPr>
          <p:cNvSpPr txBox="1"/>
          <p:nvPr/>
        </p:nvSpPr>
        <p:spPr>
          <a:xfrm>
            <a:off x="2783849" y="2629848"/>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1993</a:t>
            </a:r>
            <a:endParaRPr lang="en-GB" sz="1100" b="1">
              <a:latin typeface="Arial" panose="020B0604020202020204" pitchFamily="34" charset="0"/>
              <a:cs typeface="Arial" panose="020B0604020202020204" pitchFamily="34" charset="0"/>
            </a:endParaRPr>
          </a:p>
        </p:txBody>
      </p:sp>
      <p:grpSp>
        <p:nvGrpSpPr>
          <p:cNvPr id="48" name="Group 47">
            <a:extLst>
              <a:ext uri="{FF2B5EF4-FFF2-40B4-BE49-F238E27FC236}">
                <a16:creationId xmlns:a16="http://schemas.microsoft.com/office/drawing/2014/main" id="{798F78C3-BC50-4F36-8287-485A95998AFB}"/>
              </a:ext>
            </a:extLst>
          </p:cNvPr>
          <p:cNvGrpSpPr/>
          <p:nvPr/>
        </p:nvGrpSpPr>
        <p:grpSpPr>
          <a:xfrm>
            <a:off x="3031867" y="2869702"/>
            <a:ext cx="72000" cy="252000"/>
            <a:chOff x="3129472" y="2336969"/>
            <a:chExt cx="72000" cy="252000"/>
          </a:xfrm>
        </p:grpSpPr>
        <p:sp>
          <p:nvSpPr>
            <p:cNvPr id="49" name="Oval 48">
              <a:extLst>
                <a:ext uri="{FF2B5EF4-FFF2-40B4-BE49-F238E27FC236}">
                  <a16:creationId xmlns:a16="http://schemas.microsoft.com/office/drawing/2014/main" id="{D183A755-CCCF-4321-88BF-B24A57D82BED}"/>
                </a:ext>
              </a:extLst>
            </p:cNvPr>
            <p:cNvSpPr/>
            <p:nvPr/>
          </p:nvSpPr>
          <p:spPr>
            <a:xfrm>
              <a:off x="3129472" y="2420212"/>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cxnSp>
          <p:nvCxnSpPr>
            <p:cNvPr id="50" name="Straight Connector 49">
              <a:extLst>
                <a:ext uri="{FF2B5EF4-FFF2-40B4-BE49-F238E27FC236}">
                  <a16:creationId xmlns:a16="http://schemas.microsoft.com/office/drawing/2014/main" id="{EF37E505-7754-41F6-802C-BFF858941986}"/>
                </a:ext>
              </a:extLst>
            </p:cNvPr>
            <p:cNvCxnSpPr/>
            <p:nvPr/>
          </p:nvCxnSpPr>
          <p:spPr>
            <a:xfrm>
              <a:off x="3157398" y="2336969"/>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8A2DEDBE-5C48-4570-97F2-1B4B1CD87540}"/>
              </a:ext>
            </a:extLst>
          </p:cNvPr>
          <p:cNvSpPr txBox="1"/>
          <p:nvPr/>
        </p:nvSpPr>
        <p:spPr>
          <a:xfrm>
            <a:off x="2131194" y="3070361"/>
            <a:ext cx="1059130" cy="430887"/>
          </a:xfrm>
          <a:prstGeom prst="rect">
            <a:avLst/>
          </a:prstGeom>
          <a:noFill/>
        </p:spPr>
        <p:txBody>
          <a:bodyPr wrap="square" rtlCol="0">
            <a:spAutoFit/>
          </a:bodyPr>
          <a:lstStyle/>
          <a:p>
            <a:pPr algn="r"/>
            <a:r>
              <a:rPr lang="en-US" sz="1100" b="1">
                <a:latin typeface="Arial" panose="020B0604020202020204" pitchFamily="34" charset="0"/>
                <a:cs typeface="Arial" panose="020B0604020202020204" pitchFamily="34" charset="0"/>
              </a:rPr>
              <a:t>First product launch</a:t>
            </a:r>
            <a:endParaRPr lang="en-GB" sz="1100" b="1">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3799F156-347A-45DC-8F2F-073771908C4F}"/>
              </a:ext>
            </a:extLst>
          </p:cNvPr>
          <p:cNvSpPr txBox="1"/>
          <p:nvPr/>
        </p:nvSpPr>
        <p:spPr>
          <a:xfrm>
            <a:off x="5273742" y="2631883"/>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2005</a:t>
            </a:r>
            <a:endParaRPr lang="en-GB" sz="1100" b="1">
              <a:latin typeface="Arial" panose="020B0604020202020204" pitchFamily="34" charset="0"/>
              <a:cs typeface="Arial" panose="020B0604020202020204" pitchFamily="34" charset="0"/>
            </a:endParaRPr>
          </a:p>
        </p:txBody>
      </p:sp>
      <p:pic>
        <p:nvPicPr>
          <p:cNvPr id="54" name="Picture 53">
            <a:extLst>
              <a:ext uri="{FF2B5EF4-FFF2-40B4-BE49-F238E27FC236}">
                <a16:creationId xmlns:a16="http://schemas.microsoft.com/office/drawing/2014/main" id="{E38CD75E-C360-46F3-831F-7F6995C5C313}"/>
              </a:ext>
            </a:extLst>
          </p:cNvPr>
          <p:cNvPicPr>
            <a:picLocks noChangeAspect="1"/>
          </p:cNvPicPr>
          <p:nvPr/>
        </p:nvPicPr>
        <p:blipFill>
          <a:blip r:embed="rId2"/>
          <a:stretch>
            <a:fillRect/>
          </a:stretch>
        </p:blipFill>
        <p:spPr>
          <a:xfrm>
            <a:off x="5135637" y="3245834"/>
            <a:ext cx="780346" cy="232518"/>
          </a:xfrm>
          <a:prstGeom prst="rect">
            <a:avLst/>
          </a:prstGeom>
        </p:spPr>
      </p:pic>
      <p:sp>
        <p:nvSpPr>
          <p:cNvPr id="55" name="Arrow: Right 54">
            <a:extLst>
              <a:ext uri="{FF2B5EF4-FFF2-40B4-BE49-F238E27FC236}">
                <a16:creationId xmlns:a16="http://schemas.microsoft.com/office/drawing/2014/main" id="{38796DE6-AD4E-4A40-9D92-0142BD44521E}"/>
              </a:ext>
            </a:extLst>
          </p:cNvPr>
          <p:cNvSpPr/>
          <p:nvPr/>
        </p:nvSpPr>
        <p:spPr>
          <a:xfrm>
            <a:off x="6275287" y="5689250"/>
            <a:ext cx="3406651" cy="972000"/>
          </a:xfrm>
          <a:prstGeom prst="rightArrow">
            <a:avLst>
              <a:gd name="adj1" fmla="val 68091"/>
              <a:gd name="adj2" fmla="val 50000"/>
            </a:avLst>
          </a:prstGeom>
          <a:solidFill>
            <a:srgbClr val="91B44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endParaRPr lang="en-GB" sz="1200" b="1" i="0" u="none" strike="noStrike" baseline="0">
              <a:solidFill>
                <a:srgbClr val="000000"/>
              </a:solidFill>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13CA8E27-8CB9-44D6-AB9C-6468820E4ADC}"/>
              </a:ext>
            </a:extLst>
          </p:cNvPr>
          <p:cNvSpPr txBox="1"/>
          <p:nvPr/>
        </p:nvSpPr>
        <p:spPr>
          <a:xfrm>
            <a:off x="6275287" y="5841559"/>
            <a:ext cx="3183516" cy="600164"/>
          </a:xfrm>
          <a:prstGeom prst="rect">
            <a:avLst/>
          </a:prstGeom>
          <a:noFill/>
        </p:spPr>
        <p:txBody>
          <a:bodyPr wrap="square">
            <a:spAutoFit/>
          </a:bodyPr>
          <a:lstStyle/>
          <a:p>
            <a:r>
              <a:rPr lang="en-US" sz="1100" b="1" i="0" u="sng" strike="noStrike" baseline="0">
                <a:solidFill>
                  <a:srgbClr val="000000"/>
                </a:solidFill>
                <a:latin typeface="Arial" panose="020B0604020202020204" pitchFamily="34" charset="0"/>
                <a:cs typeface="Arial" panose="020B0604020202020204" pitchFamily="34" charset="0"/>
              </a:rPr>
              <a:t>Common IP model </a:t>
            </a:r>
            <a:r>
              <a:rPr lang="en-US" sz="1100" b="1" u="sng">
                <a:solidFill>
                  <a:srgbClr val="000000"/>
                </a:solidFill>
                <a:latin typeface="Arial" panose="020B0604020202020204" pitchFamily="34" charset="0"/>
                <a:cs typeface="Arial" panose="020B0604020202020204" pitchFamily="34" charset="0"/>
              </a:rPr>
              <a:t>(Semi-open type 2)</a:t>
            </a:r>
          </a:p>
          <a:p>
            <a:r>
              <a:rPr lang="en-US" sz="1100">
                <a:latin typeface="Arial" panose="020B0604020202020204" pitchFamily="34" charset="0"/>
                <a:cs typeface="Arial" panose="020B0604020202020204" pitchFamily="34" charset="0"/>
              </a:rPr>
              <a:t>Patent usage agreement without know-how transfer</a:t>
            </a:r>
          </a:p>
        </p:txBody>
      </p:sp>
      <p:grpSp>
        <p:nvGrpSpPr>
          <p:cNvPr id="57" name="Group 56">
            <a:extLst>
              <a:ext uri="{FF2B5EF4-FFF2-40B4-BE49-F238E27FC236}">
                <a16:creationId xmlns:a16="http://schemas.microsoft.com/office/drawing/2014/main" id="{971474FA-A27D-4401-86AC-FAC4738D9A74}"/>
              </a:ext>
            </a:extLst>
          </p:cNvPr>
          <p:cNvGrpSpPr/>
          <p:nvPr/>
        </p:nvGrpSpPr>
        <p:grpSpPr>
          <a:xfrm>
            <a:off x="6243733" y="2857585"/>
            <a:ext cx="72000" cy="252000"/>
            <a:chOff x="3129472" y="2336969"/>
            <a:chExt cx="72000" cy="252000"/>
          </a:xfrm>
        </p:grpSpPr>
        <p:sp>
          <p:nvSpPr>
            <p:cNvPr id="58" name="Oval 57">
              <a:extLst>
                <a:ext uri="{FF2B5EF4-FFF2-40B4-BE49-F238E27FC236}">
                  <a16:creationId xmlns:a16="http://schemas.microsoft.com/office/drawing/2014/main" id="{F0EE16DB-5199-4277-B793-89927A15AA0F}"/>
                </a:ext>
              </a:extLst>
            </p:cNvPr>
            <p:cNvSpPr/>
            <p:nvPr/>
          </p:nvSpPr>
          <p:spPr>
            <a:xfrm>
              <a:off x="3129472" y="2420212"/>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cxnSp>
          <p:nvCxnSpPr>
            <p:cNvPr id="59" name="Straight Connector 58">
              <a:extLst>
                <a:ext uri="{FF2B5EF4-FFF2-40B4-BE49-F238E27FC236}">
                  <a16:creationId xmlns:a16="http://schemas.microsoft.com/office/drawing/2014/main" id="{F2BD2401-A14F-476A-B26B-E192E304C53E}"/>
                </a:ext>
              </a:extLst>
            </p:cNvPr>
            <p:cNvCxnSpPr/>
            <p:nvPr/>
          </p:nvCxnSpPr>
          <p:spPr>
            <a:xfrm>
              <a:off x="3161026" y="2336969"/>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0" name="TextBox 59">
            <a:extLst>
              <a:ext uri="{FF2B5EF4-FFF2-40B4-BE49-F238E27FC236}">
                <a16:creationId xmlns:a16="http://schemas.microsoft.com/office/drawing/2014/main" id="{F41BA21E-3C87-4649-9EB9-D13247E9C2E8}"/>
              </a:ext>
            </a:extLst>
          </p:cNvPr>
          <p:cNvSpPr txBox="1"/>
          <p:nvPr/>
        </p:nvSpPr>
        <p:spPr>
          <a:xfrm>
            <a:off x="6019591" y="2631131"/>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2010</a:t>
            </a:r>
            <a:endParaRPr lang="en-GB" sz="1100" b="1">
              <a:latin typeface="Arial" panose="020B0604020202020204" pitchFamily="34" charset="0"/>
              <a:cs typeface="Arial" panose="020B0604020202020204" pitchFamily="34" charset="0"/>
            </a:endParaRPr>
          </a:p>
        </p:txBody>
      </p:sp>
      <p:sp>
        <p:nvSpPr>
          <p:cNvPr id="62" name="TextBox 61">
            <a:extLst>
              <a:ext uri="{FF2B5EF4-FFF2-40B4-BE49-F238E27FC236}">
                <a16:creationId xmlns:a16="http://schemas.microsoft.com/office/drawing/2014/main" id="{2F33A755-F2F1-401D-9072-94A325152833}"/>
              </a:ext>
            </a:extLst>
          </p:cNvPr>
          <p:cNvSpPr txBox="1"/>
          <p:nvPr/>
        </p:nvSpPr>
        <p:spPr>
          <a:xfrm>
            <a:off x="6107230" y="3100898"/>
            <a:ext cx="1311451" cy="430887"/>
          </a:xfrm>
          <a:prstGeom prst="rect">
            <a:avLst/>
          </a:prstGeom>
          <a:noFill/>
        </p:spPr>
        <p:txBody>
          <a:bodyPr wrap="square" rtlCol="0">
            <a:spAutoFit/>
          </a:bodyPr>
          <a:lstStyle/>
          <a:p>
            <a:r>
              <a:rPr lang="en-US" sz="1100" b="1">
                <a:latin typeface="Arial" panose="020B0604020202020204" pitchFamily="34" charset="0"/>
                <a:cs typeface="Arial" panose="020B0604020202020204" pitchFamily="34" charset="0"/>
              </a:rPr>
              <a:t>Patent usage agreement</a:t>
            </a:r>
            <a:endParaRPr lang="en-GB" sz="1100" b="1">
              <a:latin typeface="Arial" panose="020B0604020202020204" pitchFamily="34" charset="0"/>
              <a:cs typeface="Arial" panose="020B0604020202020204" pitchFamily="34" charset="0"/>
            </a:endParaRPr>
          </a:p>
        </p:txBody>
      </p:sp>
      <p:sp>
        <p:nvSpPr>
          <p:cNvPr id="63" name="TextBox 62">
            <a:extLst>
              <a:ext uri="{FF2B5EF4-FFF2-40B4-BE49-F238E27FC236}">
                <a16:creationId xmlns:a16="http://schemas.microsoft.com/office/drawing/2014/main" id="{6CD288D4-9B86-46B1-B1B5-BBE544941D69}"/>
              </a:ext>
            </a:extLst>
          </p:cNvPr>
          <p:cNvSpPr txBox="1"/>
          <p:nvPr/>
        </p:nvSpPr>
        <p:spPr>
          <a:xfrm>
            <a:off x="9655663" y="3764525"/>
            <a:ext cx="1650300" cy="707886"/>
          </a:xfrm>
          <a:prstGeom prst="rect">
            <a:avLst/>
          </a:prstGeom>
          <a:noFill/>
        </p:spPr>
        <p:txBody>
          <a:bodyPr wrap="square">
            <a:spAutoFit/>
          </a:bodyPr>
          <a:lstStyle/>
          <a:p>
            <a:r>
              <a:rPr lang="en-US" sz="1000" b="1">
                <a:solidFill>
                  <a:srgbClr val="000000"/>
                </a:solidFill>
                <a:latin typeface="Arial" panose="020B0604020202020204" pitchFamily="34" charset="0"/>
                <a:cs typeface="Arial" panose="020B0604020202020204" pitchFamily="34" charset="0"/>
              </a:rPr>
              <a:t>Actor specific - </a:t>
            </a:r>
            <a:r>
              <a:rPr lang="en-US" sz="1000">
                <a:solidFill>
                  <a:srgbClr val="000000"/>
                </a:solidFill>
                <a:latin typeface="Arial" panose="020B0604020202020204" pitchFamily="34" charset="0"/>
                <a:cs typeface="Arial" panose="020B0604020202020204" pitchFamily="34" charset="0"/>
              </a:rPr>
              <a:t>denial of IP commercialization rights to developed country manufacturers</a:t>
            </a:r>
          </a:p>
        </p:txBody>
      </p:sp>
      <p:sp>
        <p:nvSpPr>
          <p:cNvPr id="64" name="TextBox 63">
            <a:extLst>
              <a:ext uri="{FF2B5EF4-FFF2-40B4-BE49-F238E27FC236}">
                <a16:creationId xmlns:a16="http://schemas.microsoft.com/office/drawing/2014/main" id="{5B84137F-591A-4E1C-A80C-B7969D85901B}"/>
              </a:ext>
            </a:extLst>
          </p:cNvPr>
          <p:cNvSpPr txBox="1"/>
          <p:nvPr/>
        </p:nvSpPr>
        <p:spPr>
          <a:xfrm>
            <a:off x="9754097" y="4841516"/>
            <a:ext cx="1650300" cy="553998"/>
          </a:xfrm>
          <a:prstGeom prst="rect">
            <a:avLst/>
          </a:prstGeom>
          <a:noFill/>
        </p:spPr>
        <p:txBody>
          <a:bodyPr wrap="square">
            <a:spAutoFit/>
          </a:bodyPr>
          <a:lstStyle/>
          <a:p>
            <a:r>
              <a:rPr lang="en-US" sz="1000" b="1">
                <a:solidFill>
                  <a:srgbClr val="000000"/>
                </a:solidFill>
                <a:latin typeface="Arial" panose="020B0604020202020204" pitchFamily="34" charset="0"/>
                <a:cs typeface="Arial" panose="020B0604020202020204" pitchFamily="34" charset="0"/>
              </a:rPr>
              <a:t>Actor &amp; market specific - </a:t>
            </a:r>
            <a:r>
              <a:rPr lang="en-US" sz="1000">
                <a:solidFill>
                  <a:srgbClr val="000000"/>
                </a:solidFill>
                <a:latin typeface="Arial" panose="020B0604020202020204" pitchFamily="34" charset="0"/>
                <a:cs typeface="Arial" panose="020B0604020202020204" pitchFamily="34" charset="0"/>
              </a:rPr>
              <a:t>Local manufacturers in LMICs</a:t>
            </a:r>
            <a:endParaRPr lang="en-US" sz="1000">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A3E97472-1B8E-41AE-A269-CCF57CDBD81C}"/>
              </a:ext>
            </a:extLst>
          </p:cNvPr>
          <p:cNvSpPr txBox="1"/>
          <p:nvPr/>
        </p:nvSpPr>
        <p:spPr>
          <a:xfrm>
            <a:off x="9754097" y="5786519"/>
            <a:ext cx="1650300" cy="707886"/>
          </a:xfrm>
          <a:prstGeom prst="rect">
            <a:avLst/>
          </a:prstGeom>
          <a:noFill/>
        </p:spPr>
        <p:txBody>
          <a:bodyPr wrap="square">
            <a:spAutoFit/>
          </a:bodyPr>
          <a:lstStyle/>
          <a:p>
            <a:r>
              <a:rPr lang="en-US" sz="1000" b="1">
                <a:latin typeface="Arial" panose="020B0604020202020204" pitchFamily="34" charset="0"/>
                <a:cs typeface="Arial" panose="020B0604020202020204" pitchFamily="34" charset="0"/>
              </a:rPr>
              <a:t>Actor &amp; market specific</a:t>
            </a:r>
            <a:r>
              <a:rPr lang="en-US" sz="1000">
                <a:latin typeface="Arial" panose="020B0604020202020204" pitchFamily="34" charset="0"/>
                <a:cs typeface="Arial" panose="020B0604020202020204" pitchFamily="34" charset="0"/>
              </a:rPr>
              <a:t> - Local entrepreneurs in LMICs where </a:t>
            </a:r>
            <a:r>
              <a:rPr lang="en-US" sz="1000" err="1">
                <a:latin typeface="Arial" panose="020B0604020202020204" pitchFamily="34" charset="0"/>
                <a:cs typeface="Arial" panose="020B0604020202020204" pitchFamily="34" charset="0"/>
              </a:rPr>
              <a:t>Nutriset</a:t>
            </a:r>
            <a:r>
              <a:rPr lang="en-US" sz="1000">
                <a:latin typeface="Arial" panose="020B0604020202020204" pitchFamily="34" charset="0"/>
                <a:cs typeface="Arial" panose="020B0604020202020204" pitchFamily="34" charset="0"/>
              </a:rPr>
              <a:t> do not have its presence </a:t>
            </a:r>
          </a:p>
        </p:txBody>
      </p:sp>
      <p:grpSp>
        <p:nvGrpSpPr>
          <p:cNvPr id="66" name="Group 65">
            <a:extLst>
              <a:ext uri="{FF2B5EF4-FFF2-40B4-BE49-F238E27FC236}">
                <a16:creationId xmlns:a16="http://schemas.microsoft.com/office/drawing/2014/main" id="{834B5F42-E63A-464A-BF09-42AABD93E242}"/>
              </a:ext>
            </a:extLst>
          </p:cNvPr>
          <p:cNvGrpSpPr/>
          <p:nvPr/>
        </p:nvGrpSpPr>
        <p:grpSpPr>
          <a:xfrm>
            <a:off x="8912915" y="2865505"/>
            <a:ext cx="72000" cy="252000"/>
            <a:chOff x="3129472" y="2336969"/>
            <a:chExt cx="72000" cy="252000"/>
          </a:xfrm>
        </p:grpSpPr>
        <p:sp>
          <p:nvSpPr>
            <p:cNvPr id="67" name="Oval 66">
              <a:extLst>
                <a:ext uri="{FF2B5EF4-FFF2-40B4-BE49-F238E27FC236}">
                  <a16:creationId xmlns:a16="http://schemas.microsoft.com/office/drawing/2014/main" id="{B8D126C1-F669-4FF0-959D-4A8CE6BC1298}"/>
                </a:ext>
              </a:extLst>
            </p:cNvPr>
            <p:cNvSpPr/>
            <p:nvPr/>
          </p:nvSpPr>
          <p:spPr>
            <a:xfrm>
              <a:off x="3129472" y="2420212"/>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cxnSp>
          <p:nvCxnSpPr>
            <p:cNvPr id="68" name="Straight Connector 67">
              <a:extLst>
                <a:ext uri="{FF2B5EF4-FFF2-40B4-BE49-F238E27FC236}">
                  <a16:creationId xmlns:a16="http://schemas.microsoft.com/office/drawing/2014/main" id="{73129BE4-6F12-4757-8183-67C08AE207E4}"/>
                </a:ext>
              </a:extLst>
            </p:cNvPr>
            <p:cNvCxnSpPr/>
            <p:nvPr/>
          </p:nvCxnSpPr>
          <p:spPr>
            <a:xfrm>
              <a:off x="3161026" y="2336969"/>
              <a:ext cx="0" cy="25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9" name="TextBox 68">
            <a:extLst>
              <a:ext uri="{FF2B5EF4-FFF2-40B4-BE49-F238E27FC236}">
                <a16:creationId xmlns:a16="http://schemas.microsoft.com/office/drawing/2014/main" id="{22474B72-DAD1-47FF-AB4D-B484BF54F31C}"/>
              </a:ext>
            </a:extLst>
          </p:cNvPr>
          <p:cNvSpPr txBox="1"/>
          <p:nvPr/>
        </p:nvSpPr>
        <p:spPr>
          <a:xfrm>
            <a:off x="8688773" y="2639051"/>
            <a:ext cx="568037"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2021</a:t>
            </a:r>
            <a:endParaRPr lang="en-GB" sz="1100" b="1">
              <a:latin typeface="Arial" panose="020B0604020202020204" pitchFamily="34" charset="0"/>
              <a:cs typeface="Arial" panose="020B0604020202020204" pitchFamily="34" charset="0"/>
            </a:endParaRPr>
          </a:p>
        </p:txBody>
      </p:sp>
      <p:sp>
        <p:nvSpPr>
          <p:cNvPr id="70" name="TextBox 69">
            <a:extLst>
              <a:ext uri="{FF2B5EF4-FFF2-40B4-BE49-F238E27FC236}">
                <a16:creationId xmlns:a16="http://schemas.microsoft.com/office/drawing/2014/main" id="{500BFC22-A7AC-4497-B3F5-5A038DE866F0}"/>
              </a:ext>
            </a:extLst>
          </p:cNvPr>
          <p:cNvSpPr txBox="1"/>
          <p:nvPr/>
        </p:nvSpPr>
        <p:spPr>
          <a:xfrm>
            <a:off x="8808496" y="3108817"/>
            <a:ext cx="1190366" cy="430887"/>
          </a:xfrm>
          <a:prstGeom prst="rect">
            <a:avLst/>
          </a:prstGeom>
          <a:noFill/>
        </p:spPr>
        <p:txBody>
          <a:bodyPr wrap="square" rtlCol="0">
            <a:spAutoFit/>
          </a:bodyPr>
          <a:lstStyle/>
          <a:p>
            <a:r>
              <a:rPr lang="en-US" sz="1100" b="1">
                <a:latin typeface="Arial" panose="020B0604020202020204" pitchFamily="34" charset="0"/>
                <a:cs typeface="Arial" panose="020B0604020202020204" pitchFamily="34" charset="0"/>
              </a:rPr>
              <a:t>Recent developments</a:t>
            </a:r>
            <a:endParaRPr lang="en-GB" sz="1100" b="1">
              <a:latin typeface="Arial" panose="020B0604020202020204" pitchFamily="34" charset="0"/>
              <a:cs typeface="Arial" panose="020B0604020202020204" pitchFamily="34" charset="0"/>
            </a:endParaRPr>
          </a:p>
        </p:txBody>
      </p:sp>
      <p:sp>
        <p:nvSpPr>
          <p:cNvPr id="73" name="TextBox 72">
            <a:extLst>
              <a:ext uri="{FF2B5EF4-FFF2-40B4-BE49-F238E27FC236}">
                <a16:creationId xmlns:a16="http://schemas.microsoft.com/office/drawing/2014/main" id="{4A320E4A-13BC-4647-90C4-B182185482EA}"/>
              </a:ext>
            </a:extLst>
          </p:cNvPr>
          <p:cNvSpPr txBox="1"/>
          <p:nvPr/>
        </p:nvSpPr>
        <p:spPr>
          <a:xfrm>
            <a:off x="8477077" y="3790472"/>
            <a:ext cx="1007779" cy="600164"/>
          </a:xfrm>
          <a:prstGeom prst="rect">
            <a:avLst/>
          </a:prstGeom>
          <a:noFill/>
        </p:spPr>
        <p:txBody>
          <a:bodyPr wrap="square">
            <a:spAutoFit/>
          </a:bodyPr>
          <a:lstStyle/>
          <a:p>
            <a:r>
              <a:rPr lang="en-US" sz="1100" i="0" u="none" strike="noStrike" baseline="0">
                <a:solidFill>
                  <a:srgbClr val="000000"/>
                </a:solidFill>
                <a:latin typeface="Arial" panose="020B0604020202020204" pitchFamily="34" charset="0"/>
                <a:cs typeface="Arial" panose="020B0604020202020204" pitchFamily="34" charset="0"/>
              </a:rPr>
              <a:t>Recently moving into secrecy</a:t>
            </a:r>
            <a:endParaRPr lang="en-US" sz="1100">
              <a:latin typeface="Arial" panose="020B0604020202020204" pitchFamily="34" charset="0"/>
              <a:cs typeface="Arial" panose="020B0604020202020204" pitchFamily="34" charset="0"/>
            </a:endParaRPr>
          </a:p>
        </p:txBody>
      </p:sp>
      <p:sp>
        <p:nvSpPr>
          <p:cNvPr id="74" name="TextBox 73">
            <a:extLst>
              <a:ext uri="{FF2B5EF4-FFF2-40B4-BE49-F238E27FC236}">
                <a16:creationId xmlns:a16="http://schemas.microsoft.com/office/drawing/2014/main" id="{4BE977D7-5E5F-4F82-9E3B-665E64CCAECB}"/>
              </a:ext>
            </a:extLst>
          </p:cNvPr>
          <p:cNvSpPr txBox="1"/>
          <p:nvPr/>
        </p:nvSpPr>
        <p:spPr>
          <a:xfrm>
            <a:off x="4987091" y="6971023"/>
            <a:ext cx="1962717" cy="584775"/>
          </a:xfrm>
          <a:prstGeom prst="rect">
            <a:avLst/>
          </a:prstGeom>
          <a:noFill/>
        </p:spPr>
        <p:txBody>
          <a:bodyPr wrap="square">
            <a:spAutoFit/>
          </a:bodyPr>
          <a:lstStyle/>
          <a:p>
            <a:pPr algn="ctr"/>
            <a:r>
              <a:rPr lang="en-US" sz="800" i="0" u="none" strike="noStrike" baseline="0">
                <a:solidFill>
                  <a:srgbClr val="000000"/>
                </a:solidFill>
                <a:latin typeface="Arial" panose="020B0604020202020204" pitchFamily="34" charset="0"/>
                <a:cs typeface="Arial" panose="020B0604020202020204" pitchFamily="34" charset="0"/>
              </a:rPr>
              <a:t>Controversies over likely patent monopoly - criticisms from humanitarian actors and other private players in the nutritional industry</a:t>
            </a:r>
            <a:r>
              <a:rPr lang="en-US" sz="800" i="0" u="none" strike="noStrike" baseline="30000">
                <a:solidFill>
                  <a:srgbClr val="000000"/>
                </a:solidFill>
                <a:latin typeface="Arial" panose="020B0604020202020204" pitchFamily="34" charset="0"/>
                <a:cs typeface="Arial" panose="020B0604020202020204" pitchFamily="34" charset="0"/>
              </a:rPr>
              <a:t>1,2,3</a:t>
            </a:r>
          </a:p>
        </p:txBody>
      </p:sp>
      <p:sp>
        <p:nvSpPr>
          <p:cNvPr id="75" name="TextBox 74">
            <a:extLst>
              <a:ext uri="{FF2B5EF4-FFF2-40B4-BE49-F238E27FC236}">
                <a16:creationId xmlns:a16="http://schemas.microsoft.com/office/drawing/2014/main" id="{4F730EA0-AE55-45B1-92B4-A65C05123305}"/>
              </a:ext>
            </a:extLst>
          </p:cNvPr>
          <p:cNvSpPr txBox="1"/>
          <p:nvPr/>
        </p:nvSpPr>
        <p:spPr>
          <a:xfrm>
            <a:off x="7917057" y="6965189"/>
            <a:ext cx="1420533" cy="461665"/>
          </a:xfrm>
          <a:prstGeom prst="rect">
            <a:avLst/>
          </a:prstGeom>
          <a:noFill/>
        </p:spPr>
        <p:txBody>
          <a:bodyPr wrap="square">
            <a:spAutoFit/>
          </a:bodyPr>
          <a:lstStyle/>
          <a:p>
            <a:pPr algn="ctr"/>
            <a:r>
              <a:rPr lang="en-US" sz="800" i="0" u="none" strike="noStrike" baseline="0">
                <a:solidFill>
                  <a:srgbClr val="000000"/>
                </a:solidFill>
                <a:latin typeface="Arial" panose="020B0604020202020204" pitchFamily="34" charset="0"/>
                <a:cs typeface="Arial" panose="020B0604020202020204" pitchFamily="34" charset="0"/>
              </a:rPr>
              <a:t>Emerging competition in LMICs – cheaper products from LMIC manufacturers</a:t>
            </a:r>
          </a:p>
        </p:txBody>
      </p:sp>
      <p:sp>
        <p:nvSpPr>
          <p:cNvPr id="76" name="TextBox 75">
            <a:extLst>
              <a:ext uri="{FF2B5EF4-FFF2-40B4-BE49-F238E27FC236}">
                <a16:creationId xmlns:a16="http://schemas.microsoft.com/office/drawing/2014/main" id="{0471ECA5-0FFA-4AFB-8905-1A4C4199DC1B}"/>
              </a:ext>
            </a:extLst>
          </p:cNvPr>
          <p:cNvSpPr txBox="1"/>
          <p:nvPr/>
        </p:nvSpPr>
        <p:spPr>
          <a:xfrm>
            <a:off x="998911" y="6965189"/>
            <a:ext cx="1857783" cy="707886"/>
          </a:xfrm>
          <a:prstGeom prst="rect">
            <a:avLst/>
          </a:prstGeom>
          <a:noFill/>
        </p:spPr>
        <p:txBody>
          <a:bodyPr wrap="square">
            <a:spAutoFit/>
          </a:bodyPr>
          <a:lstStyle/>
          <a:p>
            <a:pPr algn="ctr"/>
            <a:r>
              <a:rPr lang="en-GB" sz="800">
                <a:solidFill>
                  <a:srgbClr val="000000"/>
                </a:solidFill>
                <a:effectLst/>
                <a:latin typeface="Arial" panose="020B0604020202020204" pitchFamily="34" charset="0"/>
                <a:ea typeface="Calibri" panose="020F0502020204030204" pitchFamily="34" charset="0"/>
                <a:cs typeface="Arial" panose="020B0604020202020204" pitchFamily="34" charset="0"/>
              </a:rPr>
              <a:t>Little attention by the private sector to the issue of malnutrition and no dedicated nutritional solution available for effectively treating malnutrition</a:t>
            </a:r>
            <a:endParaRPr lang="en-US" sz="200" b="1" i="0" u="none" strike="noStrike" baseline="0">
              <a:solidFill>
                <a:srgbClr val="000000"/>
              </a:solidFill>
              <a:latin typeface="Arial" panose="020B0604020202020204" pitchFamily="34" charset="0"/>
              <a:cs typeface="Arial" panose="020B0604020202020204" pitchFamily="34" charset="0"/>
            </a:endParaRPr>
          </a:p>
        </p:txBody>
      </p:sp>
      <p:pic>
        <p:nvPicPr>
          <p:cNvPr id="85" name="Picture 84">
            <a:extLst>
              <a:ext uri="{FF2B5EF4-FFF2-40B4-BE49-F238E27FC236}">
                <a16:creationId xmlns:a16="http://schemas.microsoft.com/office/drawing/2014/main" id="{96F9B8D8-E9FA-420F-912A-32979ED0A466}"/>
              </a:ext>
            </a:extLst>
          </p:cNvPr>
          <p:cNvPicPr>
            <a:picLocks noChangeAspect="1"/>
          </p:cNvPicPr>
          <p:nvPr/>
        </p:nvPicPr>
        <p:blipFill>
          <a:blip r:embed="rId3"/>
          <a:stretch>
            <a:fillRect/>
          </a:stretch>
        </p:blipFill>
        <p:spPr>
          <a:xfrm>
            <a:off x="538457" y="3773869"/>
            <a:ext cx="1367026" cy="610927"/>
          </a:xfrm>
          <a:prstGeom prst="rect">
            <a:avLst/>
          </a:prstGeom>
        </p:spPr>
      </p:pic>
      <p:pic>
        <p:nvPicPr>
          <p:cNvPr id="86" name="Picture 85">
            <a:extLst>
              <a:ext uri="{FF2B5EF4-FFF2-40B4-BE49-F238E27FC236}">
                <a16:creationId xmlns:a16="http://schemas.microsoft.com/office/drawing/2014/main" id="{244EC16F-E051-4E4E-856B-C7B5E900B4F7}"/>
              </a:ext>
            </a:extLst>
          </p:cNvPr>
          <p:cNvPicPr>
            <a:picLocks noChangeAspect="1"/>
          </p:cNvPicPr>
          <p:nvPr/>
        </p:nvPicPr>
        <p:blipFill>
          <a:blip r:embed="rId4"/>
          <a:stretch>
            <a:fillRect/>
          </a:stretch>
        </p:blipFill>
        <p:spPr>
          <a:xfrm>
            <a:off x="3930129" y="5889247"/>
            <a:ext cx="1073488" cy="720439"/>
          </a:xfrm>
          <a:prstGeom prst="rect">
            <a:avLst/>
          </a:prstGeom>
          <a:ln>
            <a:solidFill>
              <a:schemeClr val="bg1">
                <a:lumMod val="95000"/>
              </a:schemeClr>
            </a:solidFill>
          </a:ln>
          <a:effectLst>
            <a:outerShdw blurRad="50800" dist="38100" dir="8100000" algn="tr" rotWithShape="0">
              <a:prstClr val="black">
                <a:alpha val="40000"/>
              </a:prstClr>
            </a:outerShdw>
          </a:effectLst>
        </p:spPr>
      </p:pic>
      <p:pic>
        <p:nvPicPr>
          <p:cNvPr id="87" name="Picture 4" descr="About Us – Nutrivita">
            <a:extLst>
              <a:ext uri="{FF2B5EF4-FFF2-40B4-BE49-F238E27FC236}">
                <a16:creationId xmlns:a16="http://schemas.microsoft.com/office/drawing/2014/main" id="{F60F193F-F73B-4694-9258-E37C53374E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3849" y="4779682"/>
            <a:ext cx="1146280" cy="810456"/>
          </a:xfrm>
          <a:prstGeom prst="rect">
            <a:avLst/>
          </a:prstGeom>
          <a:noFill/>
          <a:ln>
            <a:solidFill>
              <a:schemeClr val="bg1">
                <a:lumMod val="95000"/>
              </a:schemeClr>
            </a:solid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1" name="TextBox 60">
            <a:extLst>
              <a:ext uri="{FF2B5EF4-FFF2-40B4-BE49-F238E27FC236}">
                <a16:creationId xmlns:a16="http://schemas.microsoft.com/office/drawing/2014/main" id="{5B6FF897-2544-4753-ACDF-3844FE220C25}"/>
              </a:ext>
            </a:extLst>
          </p:cNvPr>
          <p:cNvSpPr txBox="1"/>
          <p:nvPr/>
        </p:nvSpPr>
        <p:spPr>
          <a:xfrm>
            <a:off x="817322" y="4384796"/>
            <a:ext cx="1016957" cy="199396"/>
          </a:xfrm>
          <a:prstGeom prst="rect">
            <a:avLst/>
          </a:prstGeom>
          <a:noFill/>
        </p:spPr>
        <p:txBody>
          <a:bodyPr wrap="square">
            <a:spAutoFit/>
          </a:bodyPr>
          <a:lstStyle/>
          <a:p>
            <a:r>
              <a:rPr lang="en-GB" sz="700" i="1">
                <a:solidFill>
                  <a:schemeClr val="bg1">
                    <a:lumMod val="75000"/>
                  </a:schemeClr>
                </a:solidFill>
              </a:rPr>
              <a:t>Source: Own creation</a:t>
            </a:r>
          </a:p>
        </p:txBody>
      </p:sp>
      <p:sp>
        <p:nvSpPr>
          <p:cNvPr id="72" name="TextBox 71">
            <a:extLst>
              <a:ext uri="{FF2B5EF4-FFF2-40B4-BE49-F238E27FC236}">
                <a16:creationId xmlns:a16="http://schemas.microsoft.com/office/drawing/2014/main" id="{8F664A1F-3906-40C4-8A70-FD010A630B45}"/>
              </a:ext>
            </a:extLst>
          </p:cNvPr>
          <p:cNvSpPr txBox="1"/>
          <p:nvPr/>
        </p:nvSpPr>
        <p:spPr>
          <a:xfrm>
            <a:off x="2589759" y="5606158"/>
            <a:ext cx="1673931" cy="200055"/>
          </a:xfrm>
          <a:prstGeom prst="rect">
            <a:avLst/>
          </a:prstGeom>
          <a:noFill/>
        </p:spPr>
        <p:txBody>
          <a:bodyPr wrap="square">
            <a:spAutoFit/>
          </a:bodyPr>
          <a:lstStyle/>
          <a:p>
            <a:r>
              <a:rPr lang="en-GB" sz="700" i="1">
                <a:solidFill>
                  <a:schemeClr val="bg1">
                    <a:lumMod val="75000"/>
                  </a:schemeClr>
                </a:solidFill>
              </a:rPr>
              <a:t>Source: https://nutrivita.in/about-us/</a:t>
            </a:r>
          </a:p>
        </p:txBody>
      </p:sp>
      <p:cxnSp>
        <p:nvCxnSpPr>
          <p:cNvPr id="6" name="Straight Arrow Connector 5">
            <a:extLst>
              <a:ext uri="{FF2B5EF4-FFF2-40B4-BE49-F238E27FC236}">
                <a16:creationId xmlns:a16="http://schemas.microsoft.com/office/drawing/2014/main" id="{BF1A0C12-1287-48F1-A8B5-61C7BB430699}"/>
              </a:ext>
            </a:extLst>
          </p:cNvPr>
          <p:cNvCxnSpPr/>
          <p:nvPr/>
        </p:nvCxnSpPr>
        <p:spPr>
          <a:xfrm>
            <a:off x="7178408" y="4123404"/>
            <a:ext cx="118745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F5412542-5789-4161-B8CC-45BC20B76655}"/>
              </a:ext>
            </a:extLst>
          </p:cNvPr>
          <p:cNvSpPr txBox="1"/>
          <p:nvPr/>
        </p:nvSpPr>
        <p:spPr>
          <a:xfrm>
            <a:off x="2087104" y="8157208"/>
            <a:ext cx="7509349" cy="338554"/>
          </a:xfrm>
          <a:prstGeom prst="rect">
            <a:avLst/>
          </a:prstGeom>
          <a:noFill/>
        </p:spPr>
        <p:txBody>
          <a:bodyPr wrap="square">
            <a:spAutoFit/>
          </a:bodyPr>
          <a:lstStyle/>
          <a:p>
            <a:pPr algn="ctr"/>
            <a:r>
              <a:rPr lang="en-GB" sz="800" i="1">
                <a:solidFill>
                  <a:schemeClr val="bg1">
                    <a:lumMod val="50000"/>
                  </a:schemeClr>
                </a:solidFill>
                <a:latin typeface="Arial" panose="020B0604020202020204" pitchFamily="34" charset="0"/>
                <a:ea typeface="Times New Roman" panose="02020603050405020304" pitchFamily="18" charset="0"/>
                <a:cs typeface="Arial" panose="020B0604020202020204" pitchFamily="34" charset="0"/>
              </a:rPr>
              <a:t>Sources: </a:t>
            </a:r>
            <a:r>
              <a:rPr lang="en-GB" sz="800" i="1" baseline="30000">
                <a:solidFill>
                  <a:schemeClr val="bg1">
                    <a:lumMod val="50000"/>
                  </a:schemeClr>
                </a:solidFill>
                <a:effectLst/>
                <a:latin typeface="Arial" panose="020B0604020202020204" pitchFamily="34" charset="0"/>
                <a:ea typeface="Times New Roman" panose="02020603050405020304" pitchFamily="18" charset="0"/>
                <a:cs typeface="Arial" panose="020B0604020202020204" pitchFamily="34" charset="0"/>
              </a:rPr>
              <a:t>1</a:t>
            </a:r>
            <a:r>
              <a:rPr lang="en-GB" sz="800" i="1">
                <a:solidFill>
                  <a:schemeClr val="bg1">
                    <a:lumMod val="50000"/>
                  </a:schemeClr>
                </a:solidFill>
                <a:effectLst/>
                <a:latin typeface="Arial" panose="020B0604020202020204" pitchFamily="34" charset="0"/>
                <a:ea typeface="Times New Roman" panose="02020603050405020304" pitchFamily="18" charset="0"/>
                <a:cs typeface="Arial" panose="020B0604020202020204" pitchFamily="34" charset="0"/>
                <a:hlinkClick r:id="rId6">
                  <a:extLst>
                    <a:ext uri="{A12FA001-AC4F-418D-AE19-62706E023703}">
                      <ahyp:hlinkClr xmlns:ahyp="http://schemas.microsoft.com/office/drawing/2018/hyperlinkcolor" val="tx"/>
                    </a:ext>
                  </a:extLst>
                </a:hlinkClick>
              </a:rPr>
              <a:t>http://news.bbc.co.uk/2/hi/europe/8610427.stm</a:t>
            </a:r>
            <a:r>
              <a:rPr lang="en-GB" sz="800" i="1">
                <a:solidFill>
                  <a:schemeClr val="bg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GB" sz="800" i="1" baseline="30000">
                <a:solidFill>
                  <a:schemeClr val="bg1">
                    <a:lumMod val="50000"/>
                  </a:schemeClr>
                </a:solidFill>
                <a:effectLst/>
                <a:latin typeface="Arial" panose="020B0604020202020204" pitchFamily="34" charset="0"/>
                <a:ea typeface="Times New Roman" panose="02020603050405020304" pitchFamily="18" charset="0"/>
                <a:cs typeface="Arial" panose="020B0604020202020204" pitchFamily="34" charset="0"/>
              </a:rPr>
              <a:t>2</a:t>
            </a:r>
            <a:r>
              <a:rPr lang="en-GB" sz="800" i="1">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https://www.thenewhumanitarian.org/news/2010/01/12/plumpynut-patent-under-pressure</a:t>
            </a:r>
            <a:r>
              <a:rPr lang="en-GB" sz="800" i="1">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 </a:t>
            </a:r>
            <a:r>
              <a:rPr lang="en-GB" sz="800" i="1" baseline="30000">
                <a:solidFill>
                  <a:schemeClr val="bg1">
                    <a:lumMod val="50000"/>
                  </a:schemeClr>
                </a:solidFill>
                <a:effectLst/>
                <a:latin typeface="Arial" panose="020B0604020202020204" pitchFamily="34" charset="0"/>
                <a:ea typeface="Times New Roman" panose="02020603050405020304" pitchFamily="18" charset="0"/>
                <a:cs typeface="Arial" panose="020B0604020202020204" pitchFamily="34" charset="0"/>
              </a:rPr>
              <a:t>3</a:t>
            </a:r>
            <a:r>
              <a:rPr lang="en-GB" sz="800" i="1">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https://msfaccess.org/msf-nutriset-patent-impeding-access-treatment-severe-acute-malnutrition</a:t>
            </a:r>
            <a:endParaRPr lang="en-GB" sz="800" i="1">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79" name="Picture 78">
            <a:extLst>
              <a:ext uri="{FF2B5EF4-FFF2-40B4-BE49-F238E27FC236}">
                <a16:creationId xmlns:a16="http://schemas.microsoft.com/office/drawing/2014/main" id="{662AE6E7-FE9C-43C9-BC0A-C9C8ABE89FBF}"/>
              </a:ext>
            </a:extLst>
          </p:cNvPr>
          <p:cNvPicPr>
            <a:picLocks noChangeAspect="1"/>
          </p:cNvPicPr>
          <p:nvPr/>
        </p:nvPicPr>
        <p:blipFill>
          <a:blip r:embed="rId9"/>
          <a:stretch>
            <a:fillRect/>
          </a:stretch>
        </p:blipFill>
        <p:spPr>
          <a:xfrm>
            <a:off x="9174924" y="267347"/>
            <a:ext cx="2816609" cy="1048673"/>
          </a:xfrm>
          <a:prstGeom prst="rect">
            <a:avLst/>
          </a:prstGeom>
        </p:spPr>
      </p:pic>
    </p:spTree>
    <p:extLst>
      <p:ext uri="{BB962C8B-B14F-4D97-AF65-F5344CB8AC3E}">
        <p14:creationId xmlns:p14="http://schemas.microsoft.com/office/powerpoint/2010/main" val="92662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1E8E1BCB-8221-49FA-9CC6-5C6D68696EC7}"/>
              </a:ext>
            </a:extLst>
          </p:cNvPr>
          <p:cNvSpPr/>
          <p:nvPr/>
        </p:nvSpPr>
        <p:spPr>
          <a:xfrm>
            <a:off x="-2094" y="478150"/>
            <a:ext cx="12196827" cy="686432"/>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en-US" sz="3200" b="1" err="1">
                <a:cs typeface="Calibri"/>
              </a:rPr>
              <a:t>Nutriset®’s</a:t>
            </a:r>
            <a:r>
              <a:rPr lang="en-US" sz="3200" b="1">
                <a:cs typeface="Calibri"/>
              </a:rPr>
              <a:t> sustainability impact</a:t>
            </a:r>
            <a:endParaRPr lang="en-US" sz="3200" b="1"/>
          </a:p>
        </p:txBody>
      </p:sp>
      <p:sp>
        <p:nvSpPr>
          <p:cNvPr id="37" name="TextBox 36">
            <a:extLst>
              <a:ext uri="{FF2B5EF4-FFF2-40B4-BE49-F238E27FC236}">
                <a16:creationId xmlns:a16="http://schemas.microsoft.com/office/drawing/2014/main" id="{E927EFA3-E144-4CD4-9727-26C808A50032}"/>
              </a:ext>
            </a:extLst>
          </p:cNvPr>
          <p:cNvSpPr txBox="1"/>
          <p:nvPr/>
        </p:nvSpPr>
        <p:spPr>
          <a:xfrm>
            <a:off x="2538529" y="1840339"/>
            <a:ext cx="8547261" cy="1754326"/>
          </a:xfrm>
          <a:prstGeom prst="rect">
            <a:avLst/>
          </a:prstGeom>
          <a:noFill/>
        </p:spPr>
        <p:txBody>
          <a:bodyPr wrap="square">
            <a:spAutoFit/>
          </a:bodyPr>
          <a:lstStyle/>
          <a:p>
            <a:pPr marL="171450" indent="-171450">
              <a:buFont typeface="Arial" panose="020B0604020202020204" pitchFamily="34" charset="0"/>
              <a:buChar char="•"/>
            </a:pPr>
            <a:r>
              <a:rPr lang="en-US" sz="1200" b="0" u="none" strike="noStrike" baseline="0" err="1">
                <a:latin typeface="Arial" panose="020B0604020202020204" pitchFamily="34" charset="0"/>
                <a:cs typeface="Arial" panose="020B0604020202020204" pitchFamily="34" charset="0"/>
              </a:rPr>
              <a:t>Nutriset</a:t>
            </a:r>
            <a:r>
              <a:rPr lang="en-US" sz="1200" b="0" u="none" strike="noStrike" baseline="30000">
                <a:latin typeface="Arial" panose="020B0604020202020204" pitchFamily="34" charset="0"/>
                <a:cs typeface="Arial" panose="020B0604020202020204" pitchFamily="34" charset="0"/>
              </a:rPr>
              <a:t>®</a:t>
            </a:r>
            <a:r>
              <a:rPr lang="en-US" sz="1200" b="0" u="none" strike="noStrike" baseline="0">
                <a:latin typeface="Arial" panose="020B0604020202020204" pitchFamily="34" charset="0"/>
                <a:cs typeface="Arial" panose="020B0604020202020204" pitchFamily="34" charset="0"/>
              </a:rPr>
              <a:t> group contributes to ten of the 17 SDGs. </a:t>
            </a:r>
            <a:r>
              <a:rPr lang="en-US" sz="1200">
                <a:latin typeface="Arial" panose="020B0604020202020204" pitchFamily="34" charset="0"/>
                <a:cs typeface="Arial" panose="020B0604020202020204" pitchFamily="34" charset="0"/>
              </a:rPr>
              <a:t>The company’s m</a:t>
            </a:r>
            <a:r>
              <a:rPr lang="en-US" sz="1200" b="0" u="none" strike="noStrike" baseline="0">
                <a:latin typeface="Arial" panose="020B0604020202020204" pitchFamily="34" charset="0"/>
                <a:cs typeface="Arial" panose="020B0604020202020204" pitchFamily="34" charset="0"/>
              </a:rPr>
              <a:t>alnutrition business </a:t>
            </a:r>
          </a:p>
          <a:p>
            <a:r>
              <a:rPr lang="en-US" sz="1200" b="0" u="none" strike="noStrike" baseline="0">
                <a:latin typeface="Arial" panose="020B0604020202020204" pitchFamily="34" charset="0"/>
                <a:cs typeface="Arial" panose="020B0604020202020204" pitchFamily="34" charset="0"/>
              </a:rPr>
              <a:t>contributes particularly to the no poverty (SDG#1) and zero hunger (SGD#2) goals</a:t>
            </a:r>
            <a:endParaRPr lang="en-US" sz="120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sz="120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latin typeface="Arial" panose="020B0604020202020204" pitchFamily="34" charset="0"/>
                <a:cs typeface="Arial" panose="020B0604020202020204" pitchFamily="34" charset="0"/>
              </a:rPr>
              <a:t>Nutrition &amp; health improvements among 10 million beneficiaries in the vulnerable </a:t>
            </a:r>
            <a:br>
              <a:rPr lang="en-GB" sz="1200">
                <a:latin typeface="Arial" panose="020B0604020202020204" pitchFamily="34" charset="0"/>
                <a:cs typeface="Arial" panose="020B0604020202020204" pitchFamily="34" charset="0"/>
              </a:rPr>
            </a:br>
            <a:r>
              <a:rPr lang="en-GB" sz="1200">
                <a:latin typeface="Arial" panose="020B0604020202020204" pitchFamily="34" charset="0"/>
                <a:cs typeface="Arial" panose="020B0604020202020204" pitchFamily="34" charset="0"/>
              </a:rPr>
              <a:t>population worldwide as of 2021</a:t>
            </a:r>
          </a:p>
          <a:p>
            <a:pPr marL="171450" indent="-171450">
              <a:buFont typeface="Arial" panose="020B0604020202020204" pitchFamily="34" charset="0"/>
              <a:buChar char="•"/>
            </a:pPr>
            <a:endParaRPr lang="en-GB" sz="120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latin typeface="Arial" panose="020B0604020202020204" pitchFamily="34" charset="0"/>
                <a:cs typeface="Arial" panose="020B0604020202020204" pitchFamily="34" charset="0"/>
              </a:rPr>
              <a:t>Partnerships for sustainable practices for empowerment, improved livelihood, local community development around 12 franchise sites in LMICs with vulnerable population, </a:t>
            </a:r>
            <a:r>
              <a:rPr lang="en-US" sz="1200" err="1">
                <a:latin typeface="Arial" panose="020B0604020202020204" pitchFamily="34" charset="0"/>
                <a:cs typeface="Arial" panose="020B0604020202020204" pitchFamily="34" charset="0"/>
              </a:rPr>
              <a:t>e.g</a:t>
            </a:r>
            <a:r>
              <a:rPr lang="en-US" sz="1200">
                <a:latin typeface="Arial" panose="020B0604020202020204" pitchFamily="34" charset="0"/>
                <a:cs typeface="Arial" panose="020B0604020202020204" pitchFamily="34" charset="0"/>
              </a:rPr>
              <a:t> in </a:t>
            </a:r>
            <a:r>
              <a:rPr lang="en-US" sz="1200" err="1">
                <a:latin typeface="Arial" panose="020B0604020202020204" pitchFamily="34" charset="0"/>
                <a:cs typeface="Arial" panose="020B0604020202020204" pitchFamily="34" charset="0"/>
              </a:rPr>
              <a:t>Hilina</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PlumpyField</a:t>
            </a:r>
            <a:r>
              <a:rPr lang="en-US" sz="1200">
                <a:latin typeface="Arial" panose="020B0604020202020204" pitchFamily="34" charset="0"/>
                <a:cs typeface="Arial" panose="020B0604020202020204" pitchFamily="34" charset="0"/>
              </a:rPr>
              <a:t>® improved the standard of living of the franchisees’ employees who earn 23% more than in previous jobs</a:t>
            </a:r>
          </a:p>
        </p:txBody>
      </p:sp>
      <p:pic>
        <p:nvPicPr>
          <p:cNvPr id="15" name="Picture 4" descr="See the source image">
            <a:extLst>
              <a:ext uri="{FF2B5EF4-FFF2-40B4-BE49-F238E27FC236}">
                <a16:creationId xmlns:a16="http://schemas.microsoft.com/office/drawing/2014/main" id="{1480A76F-8DB3-4F39-9B01-89E38A6B0C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72" t="1844" r="82507" b="66008"/>
          <a:stretch/>
        </p:blipFill>
        <p:spPr bwMode="auto">
          <a:xfrm>
            <a:off x="8898275" y="1903294"/>
            <a:ext cx="870088" cy="81838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See the source image">
            <a:extLst>
              <a:ext uri="{FF2B5EF4-FFF2-40B4-BE49-F238E27FC236}">
                <a16:creationId xmlns:a16="http://schemas.microsoft.com/office/drawing/2014/main" id="{4971F645-86B6-4599-BED2-CCD2ED2BF5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55" t="1031" r="66422" b="66804"/>
          <a:stretch/>
        </p:blipFill>
        <p:spPr bwMode="auto">
          <a:xfrm>
            <a:off x="9808824" y="1886070"/>
            <a:ext cx="869580" cy="81838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phic 16" descr="Users">
            <a:extLst>
              <a:ext uri="{FF2B5EF4-FFF2-40B4-BE49-F238E27FC236}">
                <a16:creationId xmlns:a16="http://schemas.microsoft.com/office/drawing/2014/main" id="{FFB732A6-5F9C-4301-91B2-B212C4FE49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9970" y="2591299"/>
            <a:ext cx="914400" cy="914400"/>
          </a:xfrm>
          <a:prstGeom prst="rect">
            <a:avLst/>
          </a:prstGeom>
        </p:spPr>
      </p:pic>
      <p:sp>
        <p:nvSpPr>
          <p:cNvPr id="18" name="Rectangle 17">
            <a:extLst>
              <a:ext uri="{FF2B5EF4-FFF2-40B4-BE49-F238E27FC236}">
                <a16:creationId xmlns:a16="http://schemas.microsoft.com/office/drawing/2014/main" id="{867EF869-74DD-4D7E-95BF-D9E4CD62A15B}"/>
              </a:ext>
            </a:extLst>
          </p:cNvPr>
          <p:cNvSpPr/>
          <p:nvPr/>
        </p:nvSpPr>
        <p:spPr>
          <a:xfrm>
            <a:off x="934945" y="2110152"/>
            <a:ext cx="1064451" cy="646331"/>
          </a:xfrm>
          <a:prstGeom prst="rect">
            <a:avLst/>
          </a:prstGeom>
        </p:spPr>
        <p:txBody>
          <a:bodyPr wrap="square">
            <a:spAutoFit/>
          </a:bodyPr>
          <a:lstStyle/>
          <a:p>
            <a:pPr algn="ctr"/>
            <a:r>
              <a:rPr lang="en-IN" b="1">
                <a:solidFill>
                  <a:srgbClr val="0070C0"/>
                </a:solidFill>
                <a:latin typeface="Arial" panose="020B0604020202020204" pitchFamily="34" charset="0"/>
                <a:cs typeface="Arial" panose="020B0604020202020204" pitchFamily="34" charset="0"/>
              </a:rPr>
              <a:t>Social</a:t>
            </a:r>
          </a:p>
          <a:p>
            <a:pPr algn="ctr"/>
            <a:r>
              <a:rPr lang="en-IN" b="1">
                <a:solidFill>
                  <a:srgbClr val="0070C0"/>
                </a:solidFill>
                <a:latin typeface="Arial" panose="020B0604020202020204" pitchFamily="34" charset="0"/>
                <a:cs typeface="Arial" panose="020B0604020202020204" pitchFamily="34" charset="0"/>
              </a:rPr>
              <a:t>Impact </a:t>
            </a:r>
          </a:p>
        </p:txBody>
      </p:sp>
      <p:sp>
        <p:nvSpPr>
          <p:cNvPr id="3" name="Rectangle 2">
            <a:extLst>
              <a:ext uri="{FF2B5EF4-FFF2-40B4-BE49-F238E27FC236}">
                <a16:creationId xmlns:a16="http://schemas.microsoft.com/office/drawing/2014/main" id="{4C2C1786-7BC8-4C85-B7AB-12B3F0E71158}"/>
              </a:ext>
            </a:extLst>
          </p:cNvPr>
          <p:cNvSpPr/>
          <p:nvPr/>
        </p:nvSpPr>
        <p:spPr>
          <a:xfrm>
            <a:off x="2383176" y="1748928"/>
            <a:ext cx="8686800" cy="188146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E70CA186-D25A-40AC-9E5A-E8587BD12FDA}"/>
              </a:ext>
            </a:extLst>
          </p:cNvPr>
          <p:cNvSpPr txBox="1"/>
          <p:nvPr/>
        </p:nvSpPr>
        <p:spPr>
          <a:xfrm>
            <a:off x="2535138" y="4173161"/>
            <a:ext cx="8352939" cy="1200329"/>
          </a:xfrm>
          <a:prstGeom prst="rect">
            <a:avLst/>
          </a:prstGeom>
          <a:noFill/>
        </p:spPr>
        <p:txBody>
          <a:bodyPr wrap="square">
            <a:spAutoFit/>
          </a:bodyPr>
          <a:lstStyle/>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Reduced environmental footprint through procurement of local produce, e.g. locally grown peanuts </a:t>
            </a:r>
          </a:p>
          <a:p>
            <a:pPr marL="171450" indent="-171450" algn="just">
              <a:buFont typeface="Arial" panose="020B0604020202020204" pitchFamily="34" charset="0"/>
              <a:buChar char="•"/>
            </a:pPr>
            <a:endParaRPr lang="en-US" sz="1200" b="0" i="0">
              <a:effectLst/>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Reduced carbon footprint due to shorter distances </a:t>
            </a:r>
            <a:r>
              <a:rPr lang="en-US" sz="1200" err="1">
                <a:latin typeface="Arial" panose="020B0604020202020204" pitchFamily="34" charset="0"/>
                <a:cs typeface="Arial" panose="020B0604020202020204" pitchFamily="34" charset="0"/>
              </a:rPr>
              <a:t>Nutriset</a:t>
            </a:r>
            <a:r>
              <a:rPr lang="en-US" sz="1200" baseline="30000">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’s products travel from production sites to beneficiaries</a:t>
            </a:r>
          </a:p>
          <a:p>
            <a:pPr marL="171450" indent="-171450" algn="just">
              <a:buFont typeface="Arial" panose="020B0604020202020204" pitchFamily="34" charset="0"/>
              <a:buChar char="•"/>
            </a:pPr>
            <a:endParaRPr lang="en-US" sz="120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Reduced consumption in local production sites through energy saving programs and program to monitor and control water effluents from laboratory activities</a:t>
            </a:r>
          </a:p>
        </p:txBody>
      </p:sp>
      <p:sp>
        <p:nvSpPr>
          <p:cNvPr id="36" name="Rectangle 35">
            <a:extLst>
              <a:ext uri="{FF2B5EF4-FFF2-40B4-BE49-F238E27FC236}">
                <a16:creationId xmlns:a16="http://schemas.microsoft.com/office/drawing/2014/main" id="{B17103B2-45BA-4ADA-BBD5-90C992A7B71F}"/>
              </a:ext>
            </a:extLst>
          </p:cNvPr>
          <p:cNvSpPr/>
          <p:nvPr/>
        </p:nvSpPr>
        <p:spPr>
          <a:xfrm>
            <a:off x="2379785" y="4079012"/>
            <a:ext cx="8686800" cy="140531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8" name="Graphic 37" descr="Open hand with plant">
            <a:extLst>
              <a:ext uri="{FF2B5EF4-FFF2-40B4-BE49-F238E27FC236}">
                <a16:creationId xmlns:a16="http://schemas.microsoft.com/office/drawing/2014/main" id="{FE7F2C5C-0B21-495D-8C36-620C467505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9970" y="4620126"/>
            <a:ext cx="914400" cy="914400"/>
          </a:xfrm>
          <a:prstGeom prst="rect">
            <a:avLst/>
          </a:prstGeom>
        </p:spPr>
      </p:pic>
      <p:sp>
        <p:nvSpPr>
          <p:cNvPr id="39" name="Rectangle 38">
            <a:extLst>
              <a:ext uri="{FF2B5EF4-FFF2-40B4-BE49-F238E27FC236}">
                <a16:creationId xmlns:a16="http://schemas.microsoft.com/office/drawing/2014/main" id="{80ABFB33-C6AB-4E16-8F2A-21B19ABACE9E}"/>
              </a:ext>
            </a:extLst>
          </p:cNvPr>
          <p:cNvSpPr/>
          <p:nvPr/>
        </p:nvSpPr>
        <p:spPr>
          <a:xfrm>
            <a:off x="559670" y="4159009"/>
            <a:ext cx="1815001" cy="646331"/>
          </a:xfrm>
          <a:prstGeom prst="rect">
            <a:avLst/>
          </a:prstGeom>
        </p:spPr>
        <p:txBody>
          <a:bodyPr wrap="square">
            <a:spAutoFit/>
          </a:bodyPr>
          <a:lstStyle/>
          <a:p>
            <a:pPr algn="ctr"/>
            <a:r>
              <a:rPr lang="en-IN" b="1">
                <a:solidFill>
                  <a:schemeClr val="accent3"/>
                </a:solidFill>
                <a:latin typeface="Arial" panose="020B0604020202020204" pitchFamily="34" charset="0"/>
                <a:cs typeface="Arial" panose="020B0604020202020204" pitchFamily="34" charset="0"/>
              </a:rPr>
              <a:t>Environmental Impact </a:t>
            </a:r>
          </a:p>
        </p:txBody>
      </p:sp>
      <p:sp>
        <p:nvSpPr>
          <p:cNvPr id="40" name="TextBox 39">
            <a:extLst>
              <a:ext uri="{FF2B5EF4-FFF2-40B4-BE49-F238E27FC236}">
                <a16:creationId xmlns:a16="http://schemas.microsoft.com/office/drawing/2014/main" id="{24AD8262-1C04-48AA-8C4B-F76AB06D5888}"/>
              </a:ext>
            </a:extLst>
          </p:cNvPr>
          <p:cNvSpPr txBox="1"/>
          <p:nvPr/>
        </p:nvSpPr>
        <p:spPr>
          <a:xfrm>
            <a:off x="2535138" y="6139521"/>
            <a:ext cx="8352939" cy="1384995"/>
          </a:xfrm>
          <a:prstGeom prst="rect">
            <a:avLst/>
          </a:prstGeom>
          <a:noFill/>
        </p:spPr>
        <p:txBody>
          <a:bodyPr wrap="square">
            <a:spAutoFit/>
          </a:bodyPr>
          <a:lstStyle/>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Contribution of socially sustainable technologies in profit and sales: </a:t>
            </a:r>
            <a:r>
              <a:rPr lang="en-US" sz="1200" err="1">
                <a:latin typeface="Arial" panose="020B0604020202020204" pitchFamily="34" charset="0"/>
                <a:cs typeface="Arial" panose="020B0604020202020204" pitchFamily="34" charset="0"/>
              </a:rPr>
              <a:t>Nutriset</a:t>
            </a:r>
            <a:r>
              <a:rPr lang="en-US" sz="1200" baseline="30000">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generated turnover of €114 million in 2019</a:t>
            </a:r>
          </a:p>
          <a:p>
            <a:pPr marL="171450" indent="-171450" algn="just">
              <a:buFont typeface="Arial" panose="020B0604020202020204" pitchFamily="34" charset="0"/>
              <a:buChar char="•"/>
            </a:pPr>
            <a:endParaRPr lang="en-US" sz="120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Re-investment of profits into sustainable technologies and practices, e.g. continuous R&amp;D of socially valuable  innovation. More than €10 million for financing the agroindustry in LDCs /LMICs since 2007</a:t>
            </a:r>
          </a:p>
          <a:p>
            <a:pPr marL="171450" indent="-171450" algn="just">
              <a:buFont typeface="Arial" panose="020B0604020202020204" pitchFamily="34" charset="0"/>
              <a:buChar char="•"/>
            </a:pPr>
            <a:endParaRPr lang="en-US" sz="120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en-US" sz="1200">
                <a:latin typeface="Arial" panose="020B0604020202020204" pitchFamily="34" charset="0"/>
                <a:cs typeface="Arial" panose="020B0604020202020204" pitchFamily="34" charset="0"/>
              </a:rPr>
              <a:t>Expenditure on community programs – e.g. </a:t>
            </a:r>
            <a:r>
              <a:rPr lang="en-GB" sz="1200" b="0" i="0" err="1">
                <a:effectLst/>
                <a:latin typeface="Helvetica Neue"/>
              </a:rPr>
              <a:t>WASH’Nutrition</a:t>
            </a:r>
            <a:r>
              <a:rPr lang="en-GB" sz="1200" b="0" i="0">
                <a:effectLst/>
                <a:latin typeface="Helvetica Neue"/>
              </a:rPr>
              <a:t> program</a:t>
            </a:r>
            <a:endParaRPr lang="en-US" sz="1200">
              <a:latin typeface="Arial" panose="020B0604020202020204" pitchFamily="34" charset="0"/>
              <a:cs typeface="Arial" panose="020B0604020202020204" pitchFamily="34" charset="0"/>
            </a:endParaRPr>
          </a:p>
        </p:txBody>
      </p:sp>
      <p:sp>
        <p:nvSpPr>
          <p:cNvPr id="41" name="Rectangle 40">
            <a:extLst>
              <a:ext uri="{FF2B5EF4-FFF2-40B4-BE49-F238E27FC236}">
                <a16:creationId xmlns:a16="http://schemas.microsoft.com/office/drawing/2014/main" id="{06507E10-C7B4-417C-BF8E-AB7E8863B5AD}"/>
              </a:ext>
            </a:extLst>
          </p:cNvPr>
          <p:cNvSpPr/>
          <p:nvPr/>
        </p:nvSpPr>
        <p:spPr>
          <a:xfrm>
            <a:off x="2379785" y="5864718"/>
            <a:ext cx="8686800" cy="1749936"/>
          </a:xfrm>
          <a:prstGeom prst="rect">
            <a:avLst/>
          </a:prstGeom>
          <a:no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4" name="Graphic 43" descr="Upward trend">
            <a:extLst>
              <a:ext uri="{FF2B5EF4-FFF2-40B4-BE49-F238E27FC236}">
                <a16:creationId xmlns:a16="http://schemas.microsoft.com/office/drawing/2014/main" id="{1EAED603-47FC-4F73-A942-38418100D36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3302" y="6488326"/>
            <a:ext cx="787737" cy="787737"/>
          </a:xfrm>
          <a:prstGeom prst="rect">
            <a:avLst/>
          </a:prstGeom>
        </p:spPr>
      </p:pic>
      <p:sp>
        <p:nvSpPr>
          <p:cNvPr id="45" name="Rectangle 44">
            <a:extLst>
              <a:ext uri="{FF2B5EF4-FFF2-40B4-BE49-F238E27FC236}">
                <a16:creationId xmlns:a16="http://schemas.microsoft.com/office/drawing/2014/main" id="{C82A7B0D-3EE0-4D36-AF55-EECC01F05988}"/>
              </a:ext>
            </a:extLst>
          </p:cNvPr>
          <p:cNvSpPr/>
          <p:nvPr/>
        </p:nvSpPr>
        <p:spPr>
          <a:xfrm>
            <a:off x="781493" y="5986716"/>
            <a:ext cx="1371355"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800" b="1" i="0" u="none" strike="noStrike" kern="0" cap="none" spc="0" normalizeH="0" baseline="0" noProof="0">
                <a:ln>
                  <a:noFill/>
                </a:ln>
                <a:solidFill>
                  <a:srgbClr val="ED7D31">
                    <a:lumMod val="75000"/>
                  </a:srgbClr>
                </a:solidFill>
                <a:effectLst/>
                <a:uLnTx/>
                <a:uFillTx/>
                <a:latin typeface="Arial" panose="020B0604020202020204" pitchFamily="34" charset="0"/>
                <a:cs typeface="Arial" panose="020B0604020202020204" pitchFamily="34" charset="0"/>
              </a:rPr>
              <a:t>Economic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800" b="1" i="0" u="none" strike="noStrike" kern="0" cap="none" spc="0" normalizeH="0" baseline="0" noProof="0">
                <a:ln>
                  <a:noFill/>
                </a:ln>
                <a:solidFill>
                  <a:srgbClr val="ED7D31">
                    <a:lumMod val="75000"/>
                  </a:srgbClr>
                </a:solidFill>
                <a:effectLst/>
                <a:uLnTx/>
                <a:uFillTx/>
                <a:latin typeface="Arial" panose="020B0604020202020204" pitchFamily="34" charset="0"/>
                <a:cs typeface="Arial" panose="020B0604020202020204" pitchFamily="34" charset="0"/>
              </a:rPr>
              <a:t>Impact </a:t>
            </a:r>
          </a:p>
        </p:txBody>
      </p:sp>
      <p:pic>
        <p:nvPicPr>
          <p:cNvPr id="21" name="Picture 20">
            <a:extLst>
              <a:ext uri="{FF2B5EF4-FFF2-40B4-BE49-F238E27FC236}">
                <a16:creationId xmlns:a16="http://schemas.microsoft.com/office/drawing/2014/main" id="{1DE743D9-E2A3-4191-B7BB-3D0706C051BA}"/>
              </a:ext>
            </a:extLst>
          </p:cNvPr>
          <p:cNvPicPr>
            <a:picLocks noChangeAspect="1"/>
          </p:cNvPicPr>
          <p:nvPr/>
        </p:nvPicPr>
        <p:blipFill>
          <a:blip r:embed="rId9"/>
          <a:stretch>
            <a:fillRect/>
          </a:stretch>
        </p:blipFill>
        <p:spPr>
          <a:xfrm>
            <a:off x="9174924" y="267347"/>
            <a:ext cx="2816609" cy="1048673"/>
          </a:xfrm>
          <a:prstGeom prst="rect">
            <a:avLst/>
          </a:prstGeom>
        </p:spPr>
      </p:pic>
    </p:spTree>
    <p:extLst>
      <p:ext uri="{BB962C8B-B14F-4D97-AF65-F5344CB8AC3E}">
        <p14:creationId xmlns:p14="http://schemas.microsoft.com/office/powerpoint/2010/main" val="1684736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1E8E1BCB-8221-49FA-9CC6-5C6D68696EC7}"/>
              </a:ext>
            </a:extLst>
          </p:cNvPr>
          <p:cNvSpPr/>
          <p:nvPr/>
        </p:nvSpPr>
        <p:spPr>
          <a:xfrm>
            <a:off x="-2094" y="478150"/>
            <a:ext cx="12196827" cy="686432"/>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en-US" sz="3200" b="1">
                <a:cs typeface="Calibri"/>
              </a:rPr>
              <a:t>Key learnings: IP strategies for sustainability</a:t>
            </a:r>
            <a:endParaRPr lang="en-US" sz="3200" b="1"/>
          </a:p>
        </p:txBody>
      </p:sp>
      <p:sp>
        <p:nvSpPr>
          <p:cNvPr id="22" name="Content Placeholder 2">
            <a:extLst>
              <a:ext uri="{FF2B5EF4-FFF2-40B4-BE49-F238E27FC236}">
                <a16:creationId xmlns:a16="http://schemas.microsoft.com/office/drawing/2014/main" id="{1CECBC1B-D7B5-48BC-8414-D8C34335FA58}"/>
              </a:ext>
            </a:extLst>
          </p:cNvPr>
          <p:cNvSpPr txBox="1">
            <a:spLocks/>
          </p:cNvSpPr>
          <p:nvPr/>
        </p:nvSpPr>
        <p:spPr>
          <a:xfrm>
            <a:off x="701560" y="1964154"/>
            <a:ext cx="10787607" cy="5892153"/>
          </a:xfrm>
          <a:prstGeom prst="rect">
            <a:avLst/>
          </a:prstGeom>
        </p:spPr>
        <p:txBody>
          <a:bodyPr/>
          <a:lstStyle>
            <a:lvl1pPr marL="287487" indent="-287487" algn="l" defTabSz="1149949" rtl="0" eaLnBrk="1" latinLnBrk="0" hangingPunct="1">
              <a:lnSpc>
                <a:spcPct val="90000"/>
              </a:lnSpc>
              <a:spcBef>
                <a:spcPts val="1258"/>
              </a:spcBef>
              <a:buFont typeface="Arial" panose="020B0604020202020204" pitchFamily="34" charset="0"/>
              <a:buChar char="•"/>
              <a:defRPr sz="3521" kern="1200">
                <a:solidFill>
                  <a:schemeClr val="tx1"/>
                </a:solidFill>
                <a:latin typeface="+mn-lt"/>
                <a:ea typeface="+mn-ea"/>
                <a:cs typeface="+mn-cs"/>
              </a:defRPr>
            </a:lvl1pPr>
            <a:lvl2pPr marL="862462" indent="-287487" algn="l" defTabSz="1149949" rtl="0" eaLnBrk="1" latinLnBrk="0" hangingPunct="1">
              <a:lnSpc>
                <a:spcPct val="90000"/>
              </a:lnSpc>
              <a:spcBef>
                <a:spcPts val="629"/>
              </a:spcBef>
              <a:buFont typeface="Arial" panose="020B0604020202020204" pitchFamily="34" charset="0"/>
              <a:buChar char="•"/>
              <a:defRPr sz="3018" kern="1200">
                <a:solidFill>
                  <a:schemeClr val="tx1"/>
                </a:solidFill>
                <a:latin typeface="+mn-lt"/>
                <a:ea typeface="+mn-ea"/>
                <a:cs typeface="+mn-cs"/>
              </a:defRPr>
            </a:lvl2pPr>
            <a:lvl3pPr marL="1437437" indent="-287487" algn="l" defTabSz="1149949" rtl="0" eaLnBrk="1" latinLnBrk="0" hangingPunct="1">
              <a:lnSpc>
                <a:spcPct val="90000"/>
              </a:lnSpc>
              <a:spcBef>
                <a:spcPts val="629"/>
              </a:spcBef>
              <a:buFont typeface="Arial" panose="020B0604020202020204" pitchFamily="34" charset="0"/>
              <a:buChar char="•"/>
              <a:defRPr sz="2515" kern="1200">
                <a:solidFill>
                  <a:schemeClr val="tx1"/>
                </a:solidFill>
                <a:latin typeface="+mn-lt"/>
                <a:ea typeface="+mn-ea"/>
                <a:cs typeface="+mn-cs"/>
              </a:defRPr>
            </a:lvl3pPr>
            <a:lvl4pPr marL="2012412"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4pPr>
            <a:lvl5pPr marL="2587386"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5pPr>
            <a:lvl6pPr marL="3162361"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6pPr>
            <a:lvl7pPr marL="3737336"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7pPr>
            <a:lvl8pPr marL="4312310"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8pPr>
            <a:lvl9pPr marL="4887285" indent="-287487" algn="l" defTabSz="1149949" rtl="0" eaLnBrk="1" latinLnBrk="0" hangingPunct="1">
              <a:lnSpc>
                <a:spcPct val="90000"/>
              </a:lnSpc>
              <a:spcBef>
                <a:spcPts val="629"/>
              </a:spcBef>
              <a:buFont typeface="Arial" panose="020B0604020202020204" pitchFamily="34" charset="0"/>
              <a:buChar char="•"/>
              <a:defRPr sz="2264" kern="1200">
                <a:solidFill>
                  <a:schemeClr val="tx1"/>
                </a:solidFill>
                <a:latin typeface="+mn-lt"/>
                <a:ea typeface="+mn-ea"/>
                <a:cs typeface="+mn-cs"/>
              </a:defRPr>
            </a:lvl9pPr>
          </a:lstStyle>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Similar to solely economic-driven businesses, formal and informal IP assets can constitute important business assets for mission-driven firms when aiming to achieve SDGs, such as in the humanitarian sector.</a:t>
            </a:r>
          </a:p>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A strategic understanding of which IP models to choose and how to combine them can help private sector actors contribute to achieving SDGs, without compromising economic gains.</a:t>
            </a:r>
          </a:p>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Even Private IP models can play a role for achieving SDGs, e.g. preventing markets from being flooded with cheap copycats. Private IP models can be used to establish a lead time to then roll out Club-IP models (semi-open 1).</a:t>
            </a:r>
          </a:p>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Outbound facing Club IP models (semi-open type 1) can be used to transfer formal and informal IP under fair licensing terms and affordable royalty rates to promote sustainable development in LDCs/LMICs. Common IP model  (semi-open 2) can complement the Club IP model to  increase value capture and sustainability impact through inclusive value creation.</a:t>
            </a:r>
          </a:p>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If used in a suitable context, an outbound Club IP model (semi-open 1) can: </a:t>
            </a:r>
          </a:p>
          <a:p>
            <a:pPr lvl="1">
              <a:lnSpc>
                <a:spcPct val="100000"/>
              </a:lnSpc>
              <a:spcBef>
                <a:spcPts val="1800"/>
              </a:spcBef>
              <a:buFont typeface="Courier New" panose="02070309020205020404" pitchFamily="49" charset="0"/>
              <a:buChar char="o"/>
            </a:pPr>
            <a:r>
              <a:rPr lang="en-US" sz="1400">
                <a:latin typeface="Arial" panose="020B0604020202020204" pitchFamily="34" charset="0"/>
                <a:cs typeface="Arial" panose="020B0604020202020204" pitchFamily="34" charset="0"/>
              </a:rPr>
              <a:t>create social impact through job creation and livelihood generation for local community and vulnerable populations in LDCs/LMICs,</a:t>
            </a:r>
          </a:p>
          <a:p>
            <a:pPr lvl="1">
              <a:lnSpc>
                <a:spcPct val="100000"/>
              </a:lnSpc>
              <a:spcBef>
                <a:spcPts val="1800"/>
              </a:spcBef>
              <a:buFont typeface="Courier New" panose="02070309020205020404" pitchFamily="49" charset="0"/>
              <a:buChar char="o"/>
            </a:pPr>
            <a:r>
              <a:rPr lang="en-US" sz="1400">
                <a:latin typeface="Arial" panose="020B0604020202020204" pitchFamily="34" charset="0"/>
                <a:cs typeface="Arial" panose="020B0604020202020204" pitchFamily="34" charset="0"/>
              </a:rPr>
              <a:t>facilitate company to sector sustainability transitions at early stages through nurturing an environment conducive for start-up/niche creation.</a:t>
            </a:r>
          </a:p>
          <a:p>
            <a:pPr>
              <a:lnSpc>
                <a:spcPct val="100000"/>
              </a:lnSpc>
              <a:spcBef>
                <a:spcPts val="1800"/>
              </a:spcBef>
              <a:buFont typeface="Wingdings" panose="05000000000000000000" pitchFamily="2" charset="2"/>
              <a:buChar char="§"/>
            </a:pPr>
            <a:r>
              <a:rPr lang="en-US" sz="1400">
                <a:latin typeface="Arial" panose="020B0604020202020204" pitchFamily="34" charset="0"/>
                <a:cs typeface="Arial" panose="020B0604020202020204" pitchFamily="34" charset="0"/>
              </a:rPr>
              <a:t>If key ecosystem stakeholders (e.g., in the humanitarian aid community) possess an overly critic view of IP, paired with a lack of IP understanding this can pressure mission-driven, innovative private sector actors to pivot/fall back towards even closer, trade secrecy-based IP models.</a:t>
            </a:r>
          </a:p>
          <a:p>
            <a:pPr marL="0" indent="0">
              <a:lnSpc>
                <a:spcPct val="100000"/>
              </a:lnSpc>
              <a:spcBef>
                <a:spcPts val="1800"/>
              </a:spcBef>
              <a:buNone/>
            </a:pPr>
            <a:endParaRPr lang="en-US" sz="140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F87D57B-804D-49E4-BCD1-833DBAB246B6}"/>
              </a:ext>
            </a:extLst>
          </p:cNvPr>
          <p:cNvPicPr>
            <a:picLocks noChangeAspect="1"/>
          </p:cNvPicPr>
          <p:nvPr/>
        </p:nvPicPr>
        <p:blipFill>
          <a:blip r:embed="rId2"/>
          <a:stretch>
            <a:fillRect/>
          </a:stretch>
        </p:blipFill>
        <p:spPr>
          <a:xfrm>
            <a:off x="9174924" y="267347"/>
            <a:ext cx="2816609" cy="1048673"/>
          </a:xfrm>
          <a:prstGeom prst="rect">
            <a:avLst/>
          </a:prstGeom>
        </p:spPr>
      </p:pic>
    </p:spTree>
    <p:extLst>
      <p:ext uri="{BB962C8B-B14F-4D97-AF65-F5344CB8AC3E}">
        <p14:creationId xmlns:p14="http://schemas.microsoft.com/office/powerpoint/2010/main" val="3402275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D5C5D1-D7B5-46BC-8575-1EE3E43F1A11}"/>
              </a:ext>
            </a:extLst>
          </p:cNvPr>
          <p:cNvSpPr/>
          <p:nvPr/>
        </p:nvSpPr>
        <p:spPr>
          <a:xfrm>
            <a:off x="344557" y="3382452"/>
            <a:ext cx="9995670" cy="1461216"/>
          </a:xfrm>
          <a:prstGeom prst="rect">
            <a:avLst/>
          </a:prstGeom>
          <a:solidFill>
            <a:srgbClr val="71A1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en-US" sz="2000" i="1" dirty="0">
                <a:latin typeface="Arial" panose="020B0604020202020204" pitchFamily="34" charset="0"/>
                <a:cs typeface="Arial" panose="020B0604020202020204" pitchFamily="34" charset="0"/>
              </a:rPr>
              <a:t>Website</a:t>
            </a:r>
            <a:r>
              <a:rPr lang="en-US" sz="2000" i="1">
                <a:latin typeface="Arial" panose="020B0604020202020204" pitchFamily="34" charset="0"/>
                <a:cs typeface="Arial" panose="020B0604020202020204" pitchFamily="34" charset="0"/>
              </a:rPr>
              <a:t>:</a:t>
            </a:r>
            <a:r>
              <a:rPr lang="en-US" sz="2000" b="1" i="1">
                <a:latin typeface="Arial" panose="020B0604020202020204" pitchFamily="34" charset="0"/>
                <a:cs typeface="Arial" panose="020B0604020202020204" pitchFamily="34" charset="0"/>
              </a:rPr>
              <a:t> www</a:t>
            </a:r>
            <a:r>
              <a:rPr lang="en-US" sz="2000" b="1" i="1" dirty="0">
                <a:latin typeface="Arial" panose="020B0604020202020204" pitchFamily="34" charset="0"/>
                <a:cs typeface="Arial" panose="020B0604020202020204" pitchFamily="34" charset="0"/>
              </a:rPr>
              <a:t>.ip4sustainability</a:t>
            </a:r>
            <a:r>
              <a:rPr lang="en-US" sz="2000" b="1" i="1">
                <a:latin typeface="Arial" panose="020B0604020202020204" pitchFamily="34" charset="0"/>
                <a:cs typeface="Arial" panose="020B0604020202020204" pitchFamily="34" charset="0"/>
              </a:rPr>
              <a:t>.org</a:t>
            </a:r>
            <a:endParaRPr lang="en-US" sz="2000" b="1" i="1" dirty="0">
              <a:latin typeface="Arial" panose="020B0604020202020204" pitchFamily="34" charset="0"/>
              <a:cs typeface="Arial" panose="020B0604020202020204" pitchFamily="34" charset="0"/>
            </a:endParaRPr>
          </a:p>
          <a:p>
            <a:pPr algn="r"/>
            <a:r>
              <a:rPr lang="en-US" sz="2000" b="0" i="1" u="none" strike="noStrike" kern="1200" cap="none" spc="0" baseline="0" dirty="0">
                <a:solidFill>
                  <a:schemeClr val="bg1"/>
                </a:solidFill>
                <a:uFillTx/>
                <a:latin typeface="Arial" panose="020B0604020202020204" pitchFamily="34" charset="0"/>
                <a:cs typeface="Arial" panose="020B0604020202020204" pitchFamily="34" charset="0"/>
              </a:rPr>
              <a:t>Twitter: </a:t>
            </a:r>
            <a:r>
              <a:rPr lang="en-US" sz="2000" b="1" i="1" u="none" strike="noStrike" kern="1200" cap="none" spc="0" baseline="0" dirty="0">
                <a:solidFill>
                  <a:schemeClr val="bg1"/>
                </a:solidFill>
                <a:uFillTx/>
                <a:latin typeface="Arial" panose="020B0604020202020204" pitchFamily="34" charset="0"/>
                <a:cs typeface="Arial" panose="020B0604020202020204" pitchFamily="34" charset="0"/>
              </a:rPr>
              <a:t>@ip4sust</a:t>
            </a:r>
          </a:p>
          <a:p>
            <a:pPr algn="r"/>
            <a:r>
              <a:rPr lang="en-US" i="1" dirty="0">
                <a:latin typeface="Arial" panose="020B0604020202020204" pitchFamily="34" charset="0"/>
                <a:cs typeface="Arial" panose="020B0604020202020204" pitchFamily="34" charset="0"/>
              </a:rPr>
              <a:t>Contact: </a:t>
            </a:r>
            <a:r>
              <a:rPr lang="en-US" sz="1600" i="1" dirty="0">
                <a:latin typeface="Arial" panose="020B0604020202020204" pitchFamily="34" charset="0"/>
                <a:cs typeface="Arial" panose="020B0604020202020204" pitchFamily="34" charset="0"/>
                <a:hlinkClick r:id="rId2"/>
              </a:rPr>
              <a:t>pv302@cam.ac.uk</a:t>
            </a:r>
            <a:r>
              <a:rPr lang="en-US" sz="1600" i="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t>
            </a:r>
            <a:r>
              <a:rPr lang="en-US" sz="1600" i="1"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hlinkClick r:id="rId3"/>
              </a:rPr>
              <a:t>ft263@cam.ac.uk</a:t>
            </a:r>
            <a:r>
              <a:rPr lang="en-US" sz="1600" i="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t>
            </a:r>
            <a:r>
              <a:rPr lang="en-US" sz="1600" i="1"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hlinkClick r:id="rId4"/>
              </a:rPr>
              <a:t>mhce2@cam.ac.uk</a:t>
            </a:r>
            <a:endParaRPr lang="en-US" sz="1600" i="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80162159-FCCA-40A8-BD27-C007804F6681}"/>
              </a:ext>
            </a:extLst>
          </p:cNvPr>
          <p:cNvSpPr txBox="1"/>
          <p:nvPr/>
        </p:nvSpPr>
        <p:spPr>
          <a:xfrm>
            <a:off x="689811" y="4929866"/>
            <a:ext cx="9733039" cy="738664"/>
          </a:xfrm>
          <a:prstGeom prst="rect">
            <a:avLst/>
          </a:prstGeom>
          <a:noFill/>
        </p:spPr>
        <p:txBody>
          <a:bodyPr wrap="square" rtlCol="0">
            <a:spAutoFit/>
          </a:bodyPr>
          <a:lstStyle/>
          <a:p>
            <a:pPr algn="r"/>
            <a:r>
              <a:rPr lang="en-US" sz="1400" b="1" dirty="0"/>
              <a:t>Funding support: </a:t>
            </a:r>
            <a:r>
              <a:rPr lang="en-US" sz="1400" dirty="0"/>
              <a:t>The project IPACST is financially supported by the Belmont Forum and NORFACE Joint Research </a:t>
            </a:r>
            <a:r>
              <a:rPr lang="en-US" sz="1400" dirty="0" err="1"/>
              <a:t>Programme</a:t>
            </a:r>
            <a:r>
              <a:rPr lang="en-US" sz="1400" dirty="0"/>
              <a:t> on Transformations to Sustainability, which is co-funded by DLR/BMBF FONA-SÖF 01UV1812A and 01UV1812B, GCRF, ESRC (ES/S008322/1), VR 2017-06439, and the European Commission through Horizon 2020.</a:t>
            </a:r>
            <a:endParaRPr lang="en-US" sz="1400" b="1" i="1" dirty="0"/>
          </a:p>
        </p:txBody>
      </p:sp>
      <p:grpSp>
        <p:nvGrpSpPr>
          <p:cNvPr id="2" name="Group 1">
            <a:extLst>
              <a:ext uri="{FF2B5EF4-FFF2-40B4-BE49-F238E27FC236}">
                <a16:creationId xmlns:a16="http://schemas.microsoft.com/office/drawing/2014/main" id="{4FE443C7-184F-4544-97B9-3088653DEDA8}"/>
              </a:ext>
            </a:extLst>
          </p:cNvPr>
          <p:cNvGrpSpPr/>
          <p:nvPr/>
        </p:nvGrpSpPr>
        <p:grpSpPr>
          <a:xfrm>
            <a:off x="2664280" y="5754728"/>
            <a:ext cx="7673760" cy="717120"/>
            <a:chOff x="4322880" y="5820480"/>
            <a:chExt cx="7673760" cy="717120"/>
          </a:xfrm>
        </p:grpSpPr>
        <p:pic>
          <p:nvPicPr>
            <p:cNvPr id="9" name="Bild 21">
              <a:extLst>
                <a:ext uri="{FF2B5EF4-FFF2-40B4-BE49-F238E27FC236}">
                  <a16:creationId xmlns:a16="http://schemas.microsoft.com/office/drawing/2014/main" id="{A0BC5C72-8A11-439F-94C1-77E172C988B1}"/>
                </a:ext>
              </a:extLst>
            </p:cNvPr>
            <p:cNvPicPr/>
            <p:nvPr/>
          </p:nvPicPr>
          <p:blipFill>
            <a:blip r:embed="rId5"/>
            <a:stretch/>
          </p:blipFill>
          <p:spPr>
            <a:xfrm>
              <a:off x="4322880" y="5820480"/>
              <a:ext cx="2476800" cy="659160"/>
            </a:xfrm>
            <a:prstGeom prst="rect">
              <a:avLst/>
            </a:prstGeom>
            <a:ln>
              <a:noFill/>
            </a:ln>
          </p:spPr>
        </p:pic>
        <p:pic>
          <p:nvPicPr>
            <p:cNvPr id="10" name="Bild 22">
              <a:extLst>
                <a:ext uri="{FF2B5EF4-FFF2-40B4-BE49-F238E27FC236}">
                  <a16:creationId xmlns:a16="http://schemas.microsoft.com/office/drawing/2014/main" id="{ED5E47F2-EF10-42B1-8ED3-150C7E6786F8}"/>
                </a:ext>
              </a:extLst>
            </p:cNvPr>
            <p:cNvPicPr/>
            <p:nvPr/>
          </p:nvPicPr>
          <p:blipFill>
            <a:blip r:embed="rId6"/>
            <a:stretch/>
          </p:blipFill>
          <p:spPr>
            <a:xfrm>
              <a:off x="6800760" y="5832000"/>
              <a:ext cx="1006560" cy="647640"/>
            </a:xfrm>
            <a:prstGeom prst="rect">
              <a:avLst/>
            </a:prstGeom>
            <a:ln>
              <a:noFill/>
            </a:ln>
          </p:spPr>
        </p:pic>
        <p:pic>
          <p:nvPicPr>
            <p:cNvPr id="11" name="Bild 32">
              <a:extLst>
                <a:ext uri="{FF2B5EF4-FFF2-40B4-BE49-F238E27FC236}">
                  <a16:creationId xmlns:a16="http://schemas.microsoft.com/office/drawing/2014/main" id="{443E1301-8837-4DD9-8EFA-31DAACFB4FCE}"/>
                </a:ext>
              </a:extLst>
            </p:cNvPr>
            <p:cNvPicPr/>
            <p:nvPr/>
          </p:nvPicPr>
          <p:blipFill>
            <a:blip r:embed="rId7"/>
            <a:stretch/>
          </p:blipFill>
          <p:spPr>
            <a:xfrm>
              <a:off x="7689960" y="5898600"/>
              <a:ext cx="1078200" cy="451440"/>
            </a:xfrm>
            <a:prstGeom prst="rect">
              <a:avLst/>
            </a:prstGeom>
            <a:ln>
              <a:noFill/>
            </a:ln>
          </p:spPr>
        </p:pic>
        <p:pic>
          <p:nvPicPr>
            <p:cNvPr id="12" name="Bild 33">
              <a:extLst>
                <a:ext uri="{FF2B5EF4-FFF2-40B4-BE49-F238E27FC236}">
                  <a16:creationId xmlns:a16="http://schemas.microsoft.com/office/drawing/2014/main" id="{314201BF-F430-49FA-9FEF-7373157E7770}"/>
                </a:ext>
              </a:extLst>
            </p:cNvPr>
            <p:cNvPicPr/>
            <p:nvPr/>
          </p:nvPicPr>
          <p:blipFill>
            <a:blip r:embed="rId8"/>
            <a:stretch/>
          </p:blipFill>
          <p:spPr>
            <a:xfrm>
              <a:off x="9803520" y="5919120"/>
              <a:ext cx="488880" cy="462960"/>
            </a:xfrm>
            <a:prstGeom prst="rect">
              <a:avLst/>
            </a:prstGeom>
            <a:ln>
              <a:noFill/>
            </a:ln>
          </p:spPr>
        </p:pic>
        <p:pic>
          <p:nvPicPr>
            <p:cNvPr id="13" name="Bild 34">
              <a:extLst>
                <a:ext uri="{FF2B5EF4-FFF2-40B4-BE49-F238E27FC236}">
                  <a16:creationId xmlns:a16="http://schemas.microsoft.com/office/drawing/2014/main" id="{2A6F6540-9479-43BA-ADD2-D5DD0CDDD9AB}"/>
                </a:ext>
              </a:extLst>
            </p:cNvPr>
            <p:cNvPicPr/>
            <p:nvPr/>
          </p:nvPicPr>
          <p:blipFill>
            <a:blip r:embed="rId9"/>
            <a:stretch/>
          </p:blipFill>
          <p:spPr>
            <a:xfrm>
              <a:off x="11437920" y="5919120"/>
              <a:ext cx="558720" cy="462960"/>
            </a:xfrm>
            <a:prstGeom prst="rect">
              <a:avLst/>
            </a:prstGeom>
            <a:ln>
              <a:noFill/>
            </a:ln>
          </p:spPr>
        </p:pic>
        <p:pic>
          <p:nvPicPr>
            <p:cNvPr id="14" name="Picture 138">
              <a:extLst>
                <a:ext uri="{FF2B5EF4-FFF2-40B4-BE49-F238E27FC236}">
                  <a16:creationId xmlns:a16="http://schemas.microsoft.com/office/drawing/2014/main" id="{1BBB9623-1BC3-4945-A489-0CADE9CBE626}"/>
                </a:ext>
              </a:extLst>
            </p:cNvPr>
            <p:cNvPicPr/>
            <p:nvPr/>
          </p:nvPicPr>
          <p:blipFill>
            <a:blip r:embed="rId10"/>
            <a:stretch/>
          </p:blipFill>
          <p:spPr>
            <a:xfrm>
              <a:off x="10427400" y="5898600"/>
              <a:ext cx="875520" cy="502920"/>
            </a:xfrm>
            <a:prstGeom prst="rect">
              <a:avLst/>
            </a:prstGeom>
            <a:ln>
              <a:noFill/>
            </a:ln>
          </p:spPr>
        </p:pic>
        <p:pic>
          <p:nvPicPr>
            <p:cNvPr id="15" name="Grafik 2">
              <a:extLst>
                <a:ext uri="{FF2B5EF4-FFF2-40B4-BE49-F238E27FC236}">
                  <a16:creationId xmlns:a16="http://schemas.microsoft.com/office/drawing/2014/main" id="{78EDFC2C-49A9-4782-8D00-6D73DE8998E9}"/>
                </a:ext>
              </a:extLst>
            </p:cNvPr>
            <p:cNvPicPr/>
            <p:nvPr/>
          </p:nvPicPr>
          <p:blipFill>
            <a:blip r:embed="rId11"/>
            <a:srcRect l="14797" r="13822"/>
            <a:stretch/>
          </p:blipFill>
          <p:spPr>
            <a:xfrm>
              <a:off x="8910000" y="5850000"/>
              <a:ext cx="765360" cy="687600"/>
            </a:xfrm>
            <a:prstGeom prst="rect">
              <a:avLst/>
            </a:prstGeom>
            <a:ln>
              <a:noFill/>
            </a:ln>
          </p:spPr>
        </p:pic>
      </p:grpSp>
      <p:pic>
        <p:nvPicPr>
          <p:cNvPr id="16" name="Picture 15" descr="Chart, sunburst chart&#10;&#10;Description automatically generated">
            <a:extLst>
              <a:ext uri="{FF2B5EF4-FFF2-40B4-BE49-F238E27FC236}">
                <a16:creationId xmlns:a16="http://schemas.microsoft.com/office/drawing/2014/main" id="{19FB0F09-FD99-4032-A799-A3358CBFD3CA}"/>
              </a:ext>
            </a:extLst>
          </p:cNvPr>
          <p:cNvPicPr>
            <a:picLocks noChangeAspect="1"/>
          </p:cNvPicPr>
          <p:nvPr/>
        </p:nvPicPr>
        <p:blipFill>
          <a:blip r:embed="rId12"/>
          <a:stretch>
            <a:fillRect/>
          </a:stretch>
        </p:blipFill>
        <p:spPr>
          <a:xfrm>
            <a:off x="10345451" y="3111735"/>
            <a:ext cx="1825283" cy="1943625"/>
          </a:xfrm>
          <a:prstGeom prst="rect">
            <a:avLst/>
          </a:prstGeom>
        </p:spPr>
      </p:pic>
    </p:spTree>
    <p:extLst>
      <p:ext uri="{BB962C8B-B14F-4D97-AF65-F5344CB8AC3E}">
        <p14:creationId xmlns:p14="http://schemas.microsoft.com/office/powerpoint/2010/main" val="1060508753"/>
      </p:ext>
    </p:extLst>
  </p:cSld>
  <p:clrMapOvr>
    <a:masterClrMapping/>
  </p:clrMapOvr>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1FBA20A2CAC34292F6F87B8CC8191E" ma:contentTypeVersion="10" ma:contentTypeDescription="Create a new document." ma:contentTypeScope="" ma:versionID="da0ed27bfe3e2c2cc72d59b3b914bc27">
  <xsd:schema xmlns:xsd="http://www.w3.org/2001/XMLSchema" xmlns:xs="http://www.w3.org/2001/XMLSchema" xmlns:p="http://schemas.microsoft.com/office/2006/metadata/properties" xmlns:ns2="95cf8923-128f-429c-b9dc-7b2a81b46226" xmlns:ns3="556a2324-33c5-4771-baf5-b3ef8974317c" targetNamespace="http://schemas.microsoft.com/office/2006/metadata/properties" ma:root="true" ma:fieldsID="b0e967e85e3904662c146f948f1afc35" ns2:_="" ns3:_="">
    <xsd:import namespace="95cf8923-128f-429c-b9dc-7b2a81b46226"/>
    <xsd:import namespace="556a2324-33c5-4771-baf5-b3ef8974317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cf8923-128f-429c-b9dc-7b2a81b462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6a2324-33c5-4771-baf5-b3ef8974317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56a2324-33c5-4771-baf5-b3ef8974317c">
      <UserInfo>
        <DisplayName>ENG_IPACST Members</DisplayName>
        <AccountId>8</AccountId>
        <AccountType/>
      </UserInfo>
    </SharedWithUsers>
  </documentManagement>
</p:properties>
</file>

<file path=customXml/itemProps1.xml><?xml version="1.0" encoding="utf-8"?>
<ds:datastoreItem xmlns:ds="http://schemas.openxmlformats.org/officeDocument/2006/customXml" ds:itemID="{CC977C59-166C-4C8D-A1BC-BEB6C3D66F51}">
  <ds:schemaRefs>
    <ds:schemaRef ds:uri="http://schemas.microsoft.com/sharepoint/v3/contenttype/forms"/>
  </ds:schemaRefs>
</ds:datastoreItem>
</file>

<file path=customXml/itemProps2.xml><?xml version="1.0" encoding="utf-8"?>
<ds:datastoreItem xmlns:ds="http://schemas.openxmlformats.org/officeDocument/2006/customXml" ds:itemID="{331F6DB7-D70E-4D68-AC9D-F5C1C6EC3EF6}">
  <ds:schemaRefs>
    <ds:schemaRef ds:uri="556a2324-33c5-4771-baf5-b3ef8974317c"/>
    <ds:schemaRef ds:uri="95cf8923-128f-429c-b9dc-7b2a81b462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8789B30-6191-4273-A5F7-334678604008}">
  <ds:schemaRefs>
    <ds:schemaRef ds:uri="http://schemas.openxmlformats.org/package/2006/metadata/core-properties"/>
    <ds:schemaRef ds:uri="http://schemas.microsoft.com/office/2006/documentManagement/types"/>
    <ds:schemaRef ds:uri="95cf8923-128f-429c-b9dc-7b2a81b46226"/>
    <ds:schemaRef ds:uri="http://purl.org/dc/dcmitype/"/>
    <ds:schemaRef ds:uri="http://purl.org/dc/terms/"/>
    <ds:schemaRef ds:uri="http://purl.org/dc/elements/1.1/"/>
    <ds:schemaRef ds:uri="http://www.w3.org/XML/1998/namespace"/>
    <ds:schemaRef ds:uri="http://schemas.microsoft.com/office/infopath/2007/PartnerControls"/>
    <ds:schemaRef ds:uri="556a2324-33c5-4771-baf5-b3ef8974317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19</TotalTime>
  <Words>1640</Words>
  <Application>Microsoft Macintosh PowerPoint</Application>
  <PresentationFormat>Custom</PresentationFormat>
  <Paragraphs>101</Paragraphs>
  <Slides>7</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Calibri</vt:lpstr>
      <vt:lpstr>Calibri Light</vt:lpstr>
      <vt:lpstr>Courier New</vt:lpstr>
      <vt:lpstr>Helvetica Neue</vt:lpstr>
      <vt:lpstr>Wingdings</vt:lpstr>
      <vt:lpstr>Office Theme</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Tianyi Wang</dc:creator>
  <cp:lastModifiedBy>Maximilian Elsen</cp:lastModifiedBy>
  <cp:revision>1</cp:revision>
  <cp:lastPrinted>2020-03-03T18:30:28Z</cp:lastPrinted>
  <dcterms:created xsi:type="dcterms:W3CDTF">2018-06-03T20:00:44Z</dcterms:created>
  <dcterms:modified xsi:type="dcterms:W3CDTF">2022-05-11T14:13:41Z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0x010100091FBA20A2CAC34292F6F87B8CC8191E</vt:lpwstr>
  </property>
</Properties>
</file>