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2"/>
  </p:notesMasterIdLst>
  <p:sldIdLst>
    <p:sldId id="359" r:id="rId5"/>
    <p:sldId id="462" r:id="rId6"/>
    <p:sldId id="444" r:id="rId7"/>
    <p:sldId id="445" r:id="rId8"/>
    <p:sldId id="450" r:id="rId9"/>
    <p:sldId id="451" r:id="rId10"/>
    <p:sldId id="461" r:id="rId11"/>
    <p:sldId id="453" r:id="rId12"/>
    <p:sldId id="455" r:id="rId13"/>
    <p:sldId id="454" r:id="rId14"/>
    <p:sldId id="456" r:id="rId15"/>
    <p:sldId id="457" r:id="rId16"/>
    <p:sldId id="458" r:id="rId17"/>
    <p:sldId id="459" r:id="rId18"/>
    <p:sldId id="463" r:id="rId19"/>
    <p:sldId id="460" r:id="rId20"/>
    <p:sldId id="436" r:id="rId21"/>
  </p:sldIdLst>
  <p:sldSz cx="12192000" cy="8624888"/>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16">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k Tietze" initials="FT" lastIdx="8" clrIdx="0"/>
  <p:cmAuthor id="2" name="Pratheeba Vimalnath" initials="PV" lastIdx="20" clrIdx="1"/>
  <p:cmAuthor id="3" name="Akriti" initials="Akriti" lastIdx="6" clrIdx="2"/>
  <p:cmAuthor id="4" name="Viola.Prifti" initials="Vi" lastIdx="11" clrIdx="3"/>
  <p:cmAuthor id="5" name="Ashley Pennington" initials="AP" lastIdx="8"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937B"/>
    <a:srgbClr val="F3F6F5"/>
    <a:srgbClr val="77933C"/>
    <a:srgbClr val="19A1B9"/>
    <a:srgbClr val="993366"/>
    <a:srgbClr val="71A131"/>
    <a:srgbClr val="8064A2"/>
    <a:srgbClr val="DDDDDD"/>
    <a:srgbClr val="000000"/>
    <a:srgbClr val="C2FF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F1FEA5D-D148-4E41-B83F-04DEA3522E36}" v="8" dt="2022-05-20T08:04:09.0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583"/>
    <p:restoredTop sz="96327" autoAdjust="0"/>
  </p:normalViewPr>
  <p:slideViewPr>
    <p:cSldViewPr snapToGrid="0">
      <p:cViewPr varScale="1">
        <p:scale>
          <a:sx n="98" d="100"/>
          <a:sy n="98" d="100"/>
        </p:scale>
        <p:origin x="952" y="192"/>
      </p:cViewPr>
      <p:guideLst>
        <p:guide orient="horz" pos="2716"/>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ximilian Elsen" userId="54add240-814d-4e11-a531-104d01eb759e" providerId="ADAL" clId="{EF1FEA5D-D148-4E41-B83F-04DEA3522E36}"/>
    <pc:docChg chg="undo custSel modSld">
      <pc:chgData name="Maximilian Elsen" userId="54add240-814d-4e11-a531-104d01eb759e" providerId="ADAL" clId="{EF1FEA5D-D148-4E41-B83F-04DEA3522E36}" dt="2022-05-20T08:04:10.301" v="24" actId="20577"/>
      <pc:docMkLst>
        <pc:docMk/>
      </pc:docMkLst>
      <pc:sldChg chg="modSp mod">
        <pc:chgData name="Maximilian Elsen" userId="54add240-814d-4e11-a531-104d01eb759e" providerId="ADAL" clId="{EF1FEA5D-D148-4E41-B83F-04DEA3522E36}" dt="2022-05-20T08:04:10.301" v="24" actId="20577"/>
        <pc:sldMkLst>
          <pc:docMk/>
          <pc:sldMk cId="437260407" sldId="359"/>
        </pc:sldMkLst>
        <pc:spChg chg="mod">
          <ac:chgData name="Maximilian Elsen" userId="54add240-814d-4e11-a531-104d01eb759e" providerId="ADAL" clId="{EF1FEA5D-D148-4E41-B83F-04DEA3522E36}" dt="2022-05-04T17:04:25.749" v="4" actId="20577"/>
          <ac:spMkLst>
            <pc:docMk/>
            <pc:sldMk cId="437260407" sldId="359"/>
            <ac:spMk id="8" creationId="{AF4A2F39-F916-4E87-82BE-79C917872157}"/>
          </ac:spMkLst>
        </pc:spChg>
        <pc:spChg chg="mod">
          <ac:chgData name="Maximilian Elsen" userId="54add240-814d-4e11-a531-104d01eb759e" providerId="ADAL" clId="{EF1FEA5D-D148-4E41-B83F-04DEA3522E36}" dt="2022-05-20T08:04:10.301" v="24" actId="20577"/>
          <ac:spMkLst>
            <pc:docMk/>
            <pc:sldMk cId="437260407" sldId="359"/>
            <ac:spMk id="11" creationId="{9E673B55-4E0B-2667-46A9-8AFE5CACB5BB}"/>
          </ac:spMkLst>
        </pc:spChg>
        <pc:spChg chg="mod">
          <ac:chgData name="Maximilian Elsen" userId="54add240-814d-4e11-a531-104d01eb759e" providerId="ADAL" clId="{EF1FEA5D-D148-4E41-B83F-04DEA3522E36}" dt="2022-05-04T17:17:33.495" v="18" actId="20577"/>
          <ac:spMkLst>
            <pc:docMk/>
            <pc:sldMk cId="437260407" sldId="359"/>
            <ac:spMk id="18" creationId="{D41648B6-75B0-43B4-8DDE-FC69620628BF}"/>
          </ac:spMkLst>
        </pc:spChg>
      </pc:sldChg>
      <pc:sldChg chg="modSp mod">
        <pc:chgData name="Maximilian Elsen" userId="54add240-814d-4e11-a531-104d01eb759e" providerId="ADAL" clId="{EF1FEA5D-D148-4E41-B83F-04DEA3522E36}" dt="2022-05-04T17:44:11.404" v="20" actId="20577"/>
        <pc:sldMkLst>
          <pc:docMk/>
          <pc:sldMk cId="1060508753" sldId="436"/>
        </pc:sldMkLst>
        <pc:spChg chg="mod">
          <ac:chgData name="Maximilian Elsen" userId="54add240-814d-4e11-a531-104d01eb759e" providerId="ADAL" clId="{EF1FEA5D-D148-4E41-B83F-04DEA3522E36}" dt="2022-05-04T17:44:11.404" v="20" actId="20577"/>
          <ac:spMkLst>
            <pc:docMk/>
            <pc:sldMk cId="1060508753" sldId="436"/>
            <ac:spMk id="4" creationId="{79D5C5D1-D7B5-46BC-8575-1EE3E43F1A11}"/>
          </ac:spMkLst>
        </pc:spChg>
      </pc:sldChg>
    </pc:docChg>
  </pc:docChgLst>
</pc:chgInfo>
</file>

<file path=ppt/diagrams/_rels/data1.xml.rels><?xml version="1.0" encoding="UTF-8" standalone="yes"?>
<Relationships xmlns="http://schemas.openxmlformats.org/package/2006/relationships"><Relationship Id="rId2" Type="http://schemas.openxmlformats.org/officeDocument/2006/relationships/hyperlink" Target="https://www.sciencedirect.com/science/article/abs/pii/S0048733302000628" TargetMode="External"/><Relationship Id="rId1" Type="http://schemas.openxmlformats.org/officeDocument/2006/relationships/hyperlink" Target="https://www.tandfonline.com/doi/abs/10.1080/09537329808524310" TargetMode="External"/></Relationships>
</file>

<file path=ppt/diagrams/_rels/drawing1.xml.rels><?xml version="1.0" encoding="UTF-8" standalone="yes"?>
<Relationships xmlns="http://schemas.openxmlformats.org/package/2006/relationships"><Relationship Id="rId2" Type="http://schemas.openxmlformats.org/officeDocument/2006/relationships/hyperlink" Target="https://www.sciencedirect.com/science/article/abs/pii/S0048733302000628" TargetMode="External"/><Relationship Id="rId1" Type="http://schemas.openxmlformats.org/officeDocument/2006/relationships/hyperlink" Target="https://www.tandfonline.com/doi/abs/10.1080/09537329808524310" TargetMode="Externa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98B357-52CB-45F0-AC7E-6804D1F89CF9}" type="doc">
      <dgm:prSet loTypeId="urn:microsoft.com/office/officeart/2005/8/layout/hierarchy3" loCatId="list" qsTypeId="urn:microsoft.com/office/officeart/2005/8/quickstyle/simple1" qsCatId="simple" csTypeId="urn:microsoft.com/office/officeart/2005/8/colors/accent3_2" csCatId="accent3" phldr="1"/>
      <dgm:spPr/>
      <dgm:t>
        <a:bodyPr/>
        <a:lstStyle/>
        <a:p>
          <a:endParaRPr lang="en-IN"/>
        </a:p>
      </dgm:t>
    </dgm:pt>
    <dgm:pt modelId="{09A6AFCB-B029-4CFF-860C-FEDCB9C09215}">
      <dgm:prSet phldrT="[Text]"/>
      <dgm:spPr/>
      <dgm:t>
        <a:bodyPr/>
        <a:lstStyle/>
        <a:p>
          <a:r>
            <a:rPr lang="en-IN" b="1" dirty="0"/>
            <a:t>Strategic Niche Management</a:t>
          </a:r>
          <a:endParaRPr lang="en-IN" dirty="0"/>
        </a:p>
      </dgm:t>
    </dgm:pt>
    <dgm:pt modelId="{8055AEEA-9AEE-4891-808B-401F4A1CF873}" type="parTrans" cxnId="{CF042F2E-6325-40B6-9C3F-1E00B59D17DD}">
      <dgm:prSet/>
      <dgm:spPr/>
      <dgm:t>
        <a:bodyPr/>
        <a:lstStyle/>
        <a:p>
          <a:endParaRPr lang="en-IN"/>
        </a:p>
      </dgm:t>
    </dgm:pt>
    <dgm:pt modelId="{E40937C0-FD6C-4BD5-B040-E2950470FA2F}" type="sibTrans" cxnId="{CF042F2E-6325-40B6-9C3F-1E00B59D17DD}">
      <dgm:prSet/>
      <dgm:spPr/>
      <dgm:t>
        <a:bodyPr/>
        <a:lstStyle/>
        <a:p>
          <a:endParaRPr lang="en-IN"/>
        </a:p>
      </dgm:t>
    </dgm:pt>
    <dgm:pt modelId="{9D86BFAA-6C2A-4BE9-B8AD-424D5D82242E}">
      <dgm:prSet phldrT="[Text]" custT="1"/>
      <dgm:spPr/>
      <dgm:t>
        <a:bodyPr/>
        <a:lstStyle/>
        <a:p>
          <a:pPr algn="l"/>
          <a:r>
            <a:rPr lang="en-US" sz="1400" dirty="0"/>
            <a:t>Advocates the creation and support of (sustainable) technological niches that get transformed to market niches and trigger policy or regime shift (</a:t>
          </a:r>
          <a:r>
            <a:rPr lang="en-IN" sz="1400" dirty="0">
              <a:hlinkClick xmlns:r="http://schemas.openxmlformats.org/officeDocument/2006/relationships" r:id="rId1"/>
            </a:rPr>
            <a:t>Kemp et al., 1998</a:t>
          </a:r>
          <a:r>
            <a:rPr lang="en-US" sz="1400" dirty="0"/>
            <a:t>)</a:t>
          </a:r>
          <a:endParaRPr lang="en-IN" sz="1400" dirty="0"/>
        </a:p>
      </dgm:t>
    </dgm:pt>
    <dgm:pt modelId="{7FA78AA6-80AE-493E-A13E-8646A1AE27B4}" type="parTrans" cxnId="{A813234F-6DD4-4198-8E3B-2DEE5429E4F9}">
      <dgm:prSet/>
      <dgm:spPr/>
      <dgm:t>
        <a:bodyPr/>
        <a:lstStyle/>
        <a:p>
          <a:endParaRPr lang="en-IN"/>
        </a:p>
      </dgm:t>
    </dgm:pt>
    <dgm:pt modelId="{8A469D71-C5B7-4CE4-BB18-B62A61DD41CC}" type="sibTrans" cxnId="{A813234F-6DD4-4198-8E3B-2DEE5429E4F9}">
      <dgm:prSet/>
      <dgm:spPr/>
      <dgm:t>
        <a:bodyPr/>
        <a:lstStyle/>
        <a:p>
          <a:endParaRPr lang="en-IN"/>
        </a:p>
      </dgm:t>
    </dgm:pt>
    <dgm:pt modelId="{E3E95061-BB6E-4340-B0A3-93B398821CA8}">
      <dgm:prSet phldrT="[Text]"/>
      <dgm:spPr/>
      <dgm:t>
        <a:bodyPr/>
        <a:lstStyle/>
        <a:p>
          <a:r>
            <a:rPr lang="en-IN" b="1" dirty="0"/>
            <a:t>Technological Innovation System</a:t>
          </a:r>
          <a:endParaRPr lang="en-IN" dirty="0"/>
        </a:p>
      </dgm:t>
    </dgm:pt>
    <dgm:pt modelId="{652DABDF-C8CF-48E1-80AC-187A3FD83E83}" type="parTrans" cxnId="{BEBF2FF2-93A9-4AC2-991B-7A7315888057}">
      <dgm:prSet/>
      <dgm:spPr/>
      <dgm:t>
        <a:bodyPr/>
        <a:lstStyle/>
        <a:p>
          <a:endParaRPr lang="en-IN"/>
        </a:p>
      </dgm:t>
    </dgm:pt>
    <dgm:pt modelId="{9DD73E18-B1A4-4676-B8A8-70D4882EBDA8}" type="sibTrans" cxnId="{BEBF2FF2-93A9-4AC2-991B-7A7315888057}">
      <dgm:prSet/>
      <dgm:spPr/>
      <dgm:t>
        <a:bodyPr/>
        <a:lstStyle/>
        <a:p>
          <a:endParaRPr lang="en-IN"/>
        </a:p>
      </dgm:t>
    </dgm:pt>
    <dgm:pt modelId="{BBAB2CD8-47EA-4C7A-B8B5-BEE3C841396A}">
      <dgm:prSet phldrT="[Text]" custT="1"/>
      <dgm:spPr/>
      <dgm:t>
        <a:bodyPr/>
        <a:lstStyle/>
        <a:p>
          <a:r>
            <a:rPr lang="en-IN" sz="1400" dirty="0"/>
            <a:t>Focuses on components of a technological system and advocates functions like R&amp;D, market formation, entrepreneurial experimentation and creation of positive externalities as drivers of transition (</a:t>
          </a:r>
          <a:r>
            <a:rPr lang="en-IN" sz="1400" dirty="0" err="1"/>
            <a:t>Markard</a:t>
          </a:r>
          <a:r>
            <a:rPr lang="en-IN" sz="1400" dirty="0"/>
            <a:t> et al., 2012)</a:t>
          </a:r>
        </a:p>
      </dgm:t>
    </dgm:pt>
    <dgm:pt modelId="{750B8B16-F138-4A42-9A36-980D2CF234D0}" type="parTrans" cxnId="{871FFAB7-E26F-487F-B24D-D9A43D90649F}">
      <dgm:prSet/>
      <dgm:spPr/>
      <dgm:t>
        <a:bodyPr/>
        <a:lstStyle/>
        <a:p>
          <a:endParaRPr lang="en-IN"/>
        </a:p>
      </dgm:t>
    </dgm:pt>
    <dgm:pt modelId="{0CBBF277-493C-4D02-92CC-CF3DB784230C}" type="sibTrans" cxnId="{871FFAB7-E26F-487F-B24D-D9A43D90649F}">
      <dgm:prSet/>
      <dgm:spPr/>
      <dgm:t>
        <a:bodyPr/>
        <a:lstStyle/>
        <a:p>
          <a:endParaRPr lang="en-IN"/>
        </a:p>
      </dgm:t>
    </dgm:pt>
    <dgm:pt modelId="{0849F2AE-A67D-4BE1-B15D-A1853E1A4774}">
      <dgm:prSet phldrT="[Text]"/>
      <dgm:spPr/>
      <dgm:t>
        <a:bodyPr/>
        <a:lstStyle/>
        <a:p>
          <a:r>
            <a:rPr lang="en-IN" b="1" dirty="0"/>
            <a:t>Multi-level Perspective</a:t>
          </a:r>
          <a:endParaRPr lang="en-IN" dirty="0"/>
        </a:p>
      </dgm:t>
    </dgm:pt>
    <dgm:pt modelId="{586742D1-6A9D-43B3-A0AE-78D6F694ADF5}" type="parTrans" cxnId="{81A53051-4DE4-4EF4-9509-A3F8C0A0223A}">
      <dgm:prSet/>
      <dgm:spPr/>
      <dgm:t>
        <a:bodyPr/>
        <a:lstStyle/>
        <a:p>
          <a:endParaRPr lang="en-IN"/>
        </a:p>
      </dgm:t>
    </dgm:pt>
    <dgm:pt modelId="{A6BE0740-0568-4D8E-B562-58E82206B8A7}" type="sibTrans" cxnId="{81A53051-4DE4-4EF4-9509-A3F8C0A0223A}">
      <dgm:prSet/>
      <dgm:spPr/>
      <dgm:t>
        <a:bodyPr/>
        <a:lstStyle/>
        <a:p>
          <a:endParaRPr lang="en-IN"/>
        </a:p>
      </dgm:t>
    </dgm:pt>
    <dgm:pt modelId="{156D32B7-46B2-47D9-A7C3-29326704253D}">
      <dgm:prSet phldrT="[Text]" custT="1"/>
      <dgm:spPr/>
      <dgm:t>
        <a:bodyPr/>
        <a:lstStyle/>
        <a:p>
          <a:r>
            <a:rPr lang="en-US" sz="1400" dirty="0"/>
            <a:t>Visualizes transition as the interplay of dynamics at three levels i.e. micro (niche), </a:t>
          </a:r>
          <a:r>
            <a:rPr lang="en-US" sz="1400" dirty="0" err="1"/>
            <a:t>meso</a:t>
          </a:r>
          <a:r>
            <a:rPr lang="en-US" sz="1400" dirty="0"/>
            <a:t> (regime) and macro (landscape) (</a:t>
          </a:r>
          <a:r>
            <a:rPr lang="en-IN" sz="1400" dirty="0" err="1">
              <a:hlinkClick xmlns:r="http://schemas.openxmlformats.org/officeDocument/2006/relationships" r:id="rId2"/>
            </a:rPr>
            <a:t>Geels</a:t>
          </a:r>
          <a:r>
            <a:rPr lang="en-IN" sz="1400" dirty="0">
              <a:hlinkClick xmlns:r="http://schemas.openxmlformats.org/officeDocument/2006/relationships" r:id="rId2"/>
            </a:rPr>
            <a:t>, 2002</a:t>
          </a:r>
          <a:r>
            <a:rPr lang="en-US" sz="1400" dirty="0"/>
            <a:t>).</a:t>
          </a:r>
          <a:r>
            <a:rPr lang="en-IN" sz="1400" dirty="0"/>
            <a:t> </a:t>
          </a:r>
          <a:r>
            <a:rPr lang="en-US" sz="1400" dirty="0"/>
            <a:t>It emphasizes that internal momentum of niches and external landscape pressure simultaneously put pressure on existing regime leading to regime shift. </a:t>
          </a:r>
          <a:endParaRPr lang="en-IN" sz="1400" dirty="0"/>
        </a:p>
      </dgm:t>
    </dgm:pt>
    <dgm:pt modelId="{7F503819-4AF1-4A1A-8E2D-53C1B1FA175F}" type="sibTrans" cxnId="{76D79C45-29FC-4D22-8F76-B29673843C06}">
      <dgm:prSet/>
      <dgm:spPr/>
      <dgm:t>
        <a:bodyPr/>
        <a:lstStyle/>
        <a:p>
          <a:endParaRPr lang="en-IN"/>
        </a:p>
      </dgm:t>
    </dgm:pt>
    <dgm:pt modelId="{4853913F-E68E-4D45-8163-15CA7C6158B9}" type="parTrans" cxnId="{76D79C45-29FC-4D22-8F76-B29673843C06}">
      <dgm:prSet/>
      <dgm:spPr/>
      <dgm:t>
        <a:bodyPr/>
        <a:lstStyle/>
        <a:p>
          <a:endParaRPr lang="en-IN"/>
        </a:p>
      </dgm:t>
    </dgm:pt>
    <dgm:pt modelId="{55D78765-82F1-4DE6-B436-45F481F6747E}">
      <dgm:prSet phldrT="[Text]" custT="1"/>
      <dgm:spPr/>
      <dgm:t>
        <a:bodyPr/>
        <a:lstStyle/>
        <a:p>
          <a:r>
            <a:rPr lang="en-IN" sz="2400" b="1" dirty="0"/>
            <a:t>Transition Management</a:t>
          </a:r>
          <a:endParaRPr lang="en-IN" sz="2400" dirty="0"/>
        </a:p>
      </dgm:t>
    </dgm:pt>
    <dgm:pt modelId="{22E60CB1-F333-4299-988A-C80B9FB5C3C6}" type="parTrans" cxnId="{674C3A9F-7EBA-4F47-AF14-83A6ED6A122C}">
      <dgm:prSet/>
      <dgm:spPr/>
      <dgm:t>
        <a:bodyPr/>
        <a:lstStyle/>
        <a:p>
          <a:endParaRPr lang="en-IN"/>
        </a:p>
      </dgm:t>
    </dgm:pt>
    <dgm:pt modelId="{14ECE222-801A-4B5E-9E9D-B2BA789E8576}" type="sibTrans" cxnId="{674C3A9F-7EBA-4F47-AF14-83A6ED6A122C}">
      <dgm:prSet/>
      <dgm:spPr/>
      <dgm:t>
        <a:bodyPr/>
        <a:lstStyle/>
        <a:p>
          <a:endParaRPr lang="en-IN"/>
        </a:p>
      </dgm:t>
    </dgm:pt>
    <dgm:pt modelId="{A5EB6123-8628-471C-B36A-D399C4480F50}">
      <dgm:prSet phldrT="[Text]" custT="1"/>
      <dgm:spPr/>
      <dgm:t>
        <a:bodyPr/>
        <a:lstStyle/>
        <a:p>
          <a:r>
            <a:rPr lang="en-US" sz="1400" dirty="0"/>
            <a:t>Advocates four levels of governance activities to influence long-term sustainability: strategic (goal-setting for long term change), tactical (collaboration and networking), operational (day-to day operations) and reflexive (assessment of current situations) (</a:t>
          </a:r>
          <a:r>
            <a:rPr lang="en-US" sz="1400" dirty="0" err="1"/>
            <a:t>Loorbach</a:t>
          </a:r>
          <a:r>
            <a:rPr lang="en-US" sz="1400" dirty="0"/>
            <a:t>, 2013)</a:t>
          </a:r>
          <a:endParaRPr lang="en-IN" sz="1400" dirty="0"/>
        </a:p>
      </dgm:t>
    </dgm:pt>
    <dgm:pt modelId="{A7161D31-32E9-4033-9AF6-6FE3B78A24A2}" type="parTrans" cxnId="{760CFE49-6E61-4ECA-9EC9-7C734684B32A}">
      <dgm:prSet/>
      <dgm:spPr/>
      <dgm:t>
        <a:bodyPr/>
        <a:lstStyle/>
        <a:p>
          <a:endParaRPr lang="en-IN"/>
        </a:p>
      </dgm:t>
    </dgm:pt>
    <dgm:pt modelId="{C0EF1492-DB23-4E1E-BB98-CF39CB897441}" type="sibTrans" cxnId="{760CFE49-6E61-4ECA-9EC9-7C734684B32A}">
      <dgm:prSet/>
      <dgm:spPr/>
      <dgm:t>
        <a:bodyPr/>
        <a:lstStyle/>
        <a:p>
          <a:endParaRPr lang="en-IN"/>
        </a:p>
      </dgm:t>
    </dgm:pt>
    <dgm:pt modelId="{1AABDE5E-28B4-4EBD-A81E-711F8BCDF7C2}" type="pres">
      <dgm:prSet presAssocID="{4698B357-52CB-45F0-AC7E-6804D1F89CF9}" presName="diagram" presStyleCnt="0">
        <dgm:presLayoutVars>
          <dgm:chPref val="1"/>
          <dgm:dir/>
          <dgm:animOne val="branch"/>
          <dgm:animLvl val="lvl"/>
          <dgm:resizeHandles/>
        </dgm:presLayoutVars>
      </dgm:prSet>
      <dgm:spPr/>
    </dgm:pt>
    <dgm:pt modelId="{09F50EA6-3F34-4A3C-8FA5-B3389425321E}" type="pres">
      <dgm:prSet presAssocID="{09A6AFCB-B029-4CFF-860C-FEDCB9C09215}" presName="root" presStyleCnt="0"/>
      <dgm:spPr/>
    </dgm:pt>
    <dgm:pt modelId="{19F6F62E-764E-4129-8190-C051FC56AE2D}" type="pres">
      <dgm:prSet presAssocID="{09A6AFCB-B029-4CFF-860C-FEDCB9C09215}" presName="rootComposite" presStyleCnt="0"/>
      <dgm:spPr/>
    </dgm:pt>
    <dgm:pt modelId="{9F3EFB23-BD0F-4580-AB8F-26E69C077379}" type="pres">
      <dgm:prSet presAssocID="{09A6AFCB-B029-4CFF-860C-FEDCB9C09215}" presName="rootText" presStyleLbl="node1" presStyleIdx="0" presStyleCnt="4"/>
      <dgm:spPr/>
    </dgm:pt>
    <dgm:pt modelId="{6FDDC176-9AF0-4C9C-9259-53C2828CDF0C}" type="pres">
      <dgm:prSet presAssocID="{09A6AFCB-B029-4CFF-860C-FEDCB9C09215}" presName="rootConnector" presStyleLbl="node1" presStyleIdx="0" presStyleCnt="4"/>
      <dgm:spPr/>
    </dgm:pt>
    <dgm:pt modelId="{1C596A9C-0C66-47FC-883F-CFC6FD1B63D6}" type="pres">
      <dgm:prSet presAssocID="{09A6AFCB-B029-4CFF-860C-FEDCB9C09215}" presName="childShape" presStyleCnt="0"/>
      <dgm:spPr/>
    </dgm:pt>
    <dgm:pt modelId="{32119325-2173-4E5D-9CD5-A6EF036EFE6D}" type="pres">
      <dgm:prSet presAssocID="{7FA78AA6-80AE-493E-A13E-8646A1AE27B4}" presName="Name13" presStyleLbl="parChTrans1D2" presStyleIdx="0" presStyleCnt="4"/>
      <dgm:spPr/>
    </dgm:pt>
    <dgm:pt modelId="{65D17622-3530-43CC-B11A-1D89468554B3}" type="pres">
      <dgm:prSet presAssocID="{9D86BFAA-6C2A-4BE9-B8AD-424D5D82242E}" presName="childText" presStyleLbl="bgAcc1" presStyleIdx="0" presStyleCnt="4" custScaleX="110778" custScaleY="229339">
        <dgm:presLayoutVars>
          <dgm:bulletEnabled val="1"/>
        </dgm:presLayoutVars>
      </dgm:prSet>
      <dgm:spPr/>
    </dgm:pt>
    <dgm:pt modelId="{F327C930-DD66-43DE-9E51-0E955144F3B5}" type="pres">
      <dgm:prSet presAssocID="{E3E95061-BB6E-4340-B0A3-93B398821CA8}" presName="root" presStyleCnt="0"/>
      <dgm:spPr/>
    </dgm:pt>
    <dgm:pt modelId="{85DA7B34-D9D1-4CA7-BD46-2C6A622F16CD}" type="pres">
      <dgm:prSet presAssocID="{E3E95061-BB6E-4340-B0A3-93B398821CA8}" presName="rootComposite" presStyleCnt="0"/>
      <dgm:spPr/>
    </dgm:pt>
    <dgm:pt modelId="{A4824086-EF55-4BD4-B385-79768CA303C3}" type="pres">
      <dgm:prSet presAssocID="{E3E95061-BB6E-4340-B0A3-93B398821CA8}" presName="rootText" presStyleLbl="node1" presStyleIdx="1" presStyleCnt="4"/>
      <dgm:spPr/>
    </dgm:pt>
    <dgm:pt modelId="{4A75708D-63F0-45B7-B84D-8D2960EA53F7}" type="pres">
      <dgm:prSet presAssocID="{E3E95061-BB6E-4340-B0A3-93B398821CA8}" presName="rootConnector" presStyleLbl="node1" presStyleIdx="1" presStyleCnt="4"/>
      <dgm:spPr/>
    </dgm:pt>
    <dgm:pt modelId="{95831367-6678-42C7-BB04-B9EA917B929E}" type="pres">
      <dgm:prSet presAssocID="{E3E95061-BB6E-4340-B0A3-93B398821CA8}" presName="childShape" presStyleCnt="0"/>
      <dgm:spPr/>
    </dgm:pt>
    <dgm:pt modelId="{0345BED0-885D-4B4C-82F5-A2D2C961BC92}" type="pres">
      <dgm:prSet presAssocID="{750B8B16-F138-4A42-9A36-980D2CF234D0}" presName="Name13" presStyleLbl="parChTrans1D2" presStyleIdx="1" presStyleCnt="4"/>
      <dgm:spPr/>
    </dgm:pt>
    <dgm:pt modelId="{9662D9AD-DDBD-4E68-BDD5-78E15C25B970}" type="pres">
      <dgm:prSet presAssocID="{BBAB2CD8-47EA-4C7A-B8B5-BEE3C841396A}" presName="childText" presStyleLbl="bgAcc1" presStyleIdx="1" presStyleCnt="4" custScaleX="110778" custScaleY="229339">
        <dgm:presLayoutVars>
          <dgm:bulletEnabled val="1"/>
        </dgm:presLayoutVars>
      </dgm:prSet>
      <dgm:spPr/>
    </dgm:pt>
    <dgm:pt modelId="{AFADE2D3-1C44-40ED-8886-975D05681E17}" type="pres">
      <dgm:prSet presAssocID="{0849F2AE-A67D-4BE1-B15D-A1853E1A4774}" presName="root" presStyleCnt="0"/>
      <dgm:spPr/>
    </dgm:pt>
    <dgm:pt modelId="{0C61B3E0-88EB-4F6A-A840-F871FB314576}" type="pres">
      <dgm:prSet presAssocID="{0849F2AE-A67D-4BE1-B15D-A1853E1A4774}" presName="rootComposite" presStyleCnt="0"/>
      <dgm:spPr/>
    </dgm:pt>
    <dgm:pt modelId="{4268A820-A3C0-4F3E-90A8-E39C5639B838}" type="pres">
      <dgm:prSet presAssocID="{0849F2AE-A67D-4BE1-B15D-A1853E1A4774}" presName="rootText" presStyleLbl="node1" presStyleIdx="2" presStyleCnt="4"/>
      <dgm:spPr/>
    </dgm:pt>
    <dgm:pt modelId="{6F03EC68-BBCF-4BF6-BAE7-4213D2B14E47}" type="pres">
      <dgm:prSet presAssocID="{0849F2AE-A67D-4BE1-B15D-A1853E1A4774}" presName="rootConnector" presStyleLbl="node1" presStyleIdx="2" presStyleCnt="4"/>
      <dgm:spPr/>
    </dgm:pt>
    <dgm:pt modelId="{346D1853-9DC6-45BB-9FC0-0ACB6041E558}" type="pres">
      <dgm:prSet presAssocID="{0849F2AE-A67D-4BE1-B15D-A1853E1A4774}" presName="childShape" presStyleCnt="0"/>
      <dgm:spPr/>
    </dgm:pt>
    <dgm:pt modelId="{4BD159B6-B8AF-4042-87A3-85014EC17DCE}" type="pres">
      <dgm:prSet presAssocID="{4853913F-E68E-4D45-8163-15CA7C6158B9}" presName="Name13" presStyleLbl="parChTrans1D2" presStyleIdx="2" presStyleCnt="4"/>
      <dgm:spPr/>
    </dgm:pt>
    <dgm:pt modelId="{472D94F2-3234-4CC1-96AB-9DABAEFD24A1}" type="pres">
      <dgm:prSet presAssocID="{156D32B7-46B2-47D9-A7C3-29326704253D}" presName="childText" presStyleLbl="bgAcc1" presStyleIdx="2" presStyleCnt="4" custScaleX="110694" custScaleY="229432">
        <dgm:presLayoutVars>
          <dgm:bulletEnabled val="1"/>
        </dgm:presLayoutVars>
      </dgm:prSet>
      <dgm:spPr/>
    </dgm:pt>
    <dgm:pt modelId="{8D61C18A-FC98-4755-8A01-DF043328BBF6}" type="pres">
      <dgm:prSet presAssocID="{55D78765-82F1-4DE6-B436-45F481F6747E}" presName="root" presStyleCnt="0"/>
      <dgm:spPr/>
    </dgm:pt>
    <dgm:pt modelId="{2EBC9CF0-D9A0-40FA-B330-FB82E195D11A}" type="pres">
      <dgm:prSet presAssocID="{55D78765-82F1-4DE6-B436-45F481F6747E}" presName="rootComposite" presStyleCnt="0"/>
      <dgm:spPr/>
    </dgm:pt>
    <dgm:pt modelId="{D57E2996-F75C-4156-B98E-33CAD822C3A5}" type="pres">
      <dgm:prSet presAssocID="{55D78765-82F1-4DE6-B436-45F481F6747E}" presName="rootText" presStyleLbl="node1" presStyleIdx="3" presStyleCnt="4"/>
      <dgm:spPr/>
    </dgm:pt>
    <dgm:pt modelId="{0B944D3E-6046-4E65-93C6-4296FB4C8D6B}" type="pres">
      <dgm:prSet presAssocID="{55D78765-82F1-4DE6-B436-45F481F6747E}" presName="rootConnector" presStyleLbl="node1" presStyleIdx="3" presStyleCnt="4"/>
      <dgm:spPr/>
    </dgm:pt>
    <dgm:pt modelId="{D4684370-FE05-42CA-9409-00C1B1115E28}" type="pres">
      <dgm:prSet presAssocID="{55D78765-82F1-4DE6-B436-45F481F6747E}" presName="childShape" presStyleCnt="0"/>
      <dgm:spPr/>
    </dgm:pt>
    <dgm:pt modelId="{5C0600E8-AEFE-4D2D-8269-00C594B1FC88}" type="pres">
      <dgm:prSet presAssocID="{A7161D31-32E9-4033-9AF6-6FE3B78A24A2}" presName="Name13" presStyleLbl="parChTrans1D2" presStyleIdx="3" presStyleCnt="4"/>
      <dgm:spPr/>
    </dgm:pt>
    <dgm:pt modelId="{C78F9ED3-4E3A-4E5C-B7A5-8A456E3C9F58}" type="pres">
      <dgm:prSet presAssocID="{A5EB6123-8628-471C-B36A-D399C4480F50}" presName="childText" presStyleLbl="bgAcc1" presStyleIdx="3" presStyleCnt="4" custScaleX="110778" custScaleY="229339">
        <dgm:presLayoutVars>
          <dgm:bulletEnabled val="1"/>
        </dgm:presLayoutVars>
      </dgm:prSet>
      <dgm:spPr/>
    </dgm:pt>
  </dgm:ptLst>
  <dgm:cxnLst>
    <dgm:cxn modelId="{1DC7E104-D465-40DB-8BA4-03240A1DEA06}" type="presOf" srcId="{A5EB6123-8628-471C-B36A-D399C4480F50}" destId="{C78F9ED3-4E3A-4E5C-B7A5-8A456E3C9F58}" srcOrd="0" destOrd="0" presId="urn:microsoft.com/office/officeart/2005/8/layout/hierarchy3"/>
    <dgm:cxn modelId="{4FB33309-94EB-4D4B-B05A-95A7F87214B6}" type="presOf" srcId="{9D86BFAA-6C2A-4BE9-B8AD-424D5D82242E}" destId="{65D17622-3530-43CC-B11A-1D89468554B3}" srcOrd="0" destOrd="0" presId="urn:microsoft.com/office/officeart/2005/8/layout/hierarchy3"/>
    <dgm:cxn modelId="{07328810-A35E-43B3-A131-65EC069E9C5D}" type="presOf" srcId="{55D78765-82F1-4DE6-B436-45F481F6747E}" destId="{D57E2996-F75C-4156-B98E-33CAD822C3A5}" srcOrd="0" destOrd="0" presId="urn:microsoft.com/office/officeart/2005/8/layout/hierarchy3"/>
    <dgm:cxn modelId="{CF042F2E-6325-40B6-9C3F-1E00B59D17DD}" srcId="{4698B357-52CB-45F0-AC7E-6804D1F89CF9}" destId="{09A6AFCB-B029-4CFF-860C-FEDCB9C09215}" srcOrd="0" destOrd="0" parTransId="{8055AEEA-9AEE-4891-808B-401F4A1CF873}" sibTransId="{E40937C0-FD6C-4BD5-B040-E2950470FA2F}"/>
    <dgm:cxn modelId="{58D72133-89C4-4BDD-A095-68A9A9236626}" type="presOf" srcId="{E3E95061-BB6E-4340-B0A3-93B398821CA8}" destId="{A4824086-EF55-4BD4-B385-79768CA303C3}" srcOrd="0" destOrd="0" presId="urn:microsoft.com/office/officeart/2005/8/layout/hierarchy3"/>
    <dgm:cxn modelId="{4FA69D40-5E8F-473D-BD2D-74A8E1AE6F4A}" type="presOf" srcId="{09A6AFCB-B029-4CFF-860C-FEDCB9C09215}" destId="{6FDDC176-9AF0-4C9C-9259-53C2828CDF0C}" srcOrd="1" destOrd="0" presId="urn:microsoft.com/office/officeart/2005/8/layout/hierarchy3"/>
    <dgm:cxn modelId="{1DAE4442-7232-423C-B8BA-C9D033202E5C}" type="presOf" srcId="{7FA78AA6-80AE-493E-A13E-8646A1AE27B4}" destId="{32119325-2173-4E5D-9CD5-A6EF036EFE6D}" srcOrd="0" destOrd="0" presId="urn:microsoft.com/office/officeart/2005/8/layout/hierarchy3"/>
    <dgm:cxn modelId="{76D79C45-29FC-4D22-8F76-B29673843C06}" srcId="{0849F2AE-A67D-4BE1-B15D-A1853E1A4774}" destId="{156D32B7-46B2-47D9-A7C3-29326704253D}" srcOrd="0" destOrd="0" parTransId="{4853913F-E68E-4D45-8163-15CA7C6158B9}" sibTransId="{7F503819-4AF1-4A1A-8E2D-53C1B1FA175F}"/>
    <dgm:cxn modelId="{760CFE49-6E61-4ECA-9EC9-7C734684B32A}" srcId="{55D78765-82F1-4DE6-B436-45F481F6747E}" destId="{A5EB6123-8628-471C-B36A-D399C4480F50}" srcOrd="0" destOrd="0" parTransId="{A7161D31-32E9-4033-9AF6-6FE3B78A24A2}" sibTransId="{C0EF1492-DB23-4E1E-BB98-CF39CB897441}"/>
    <dgm:cxn modelId="{A813234F-6DD4-4198-8E3B-2DEE5429E4F9}" srcId="{09A6AFCB-B029-4CFF-860C-FEDCB9C09215}" destId="{9D86BFAA-6C2A-4BE9-B8AD-424D5D82242E}" srcOrd="0" destOrd="0" parTransId="{7FA78AA6-80AE-493E-A13E-8646A1AE27B4}" sibTransId="{8A469D71-C5B7-4CE4-BB18-B62A61DD41CC}"/>
    <dgm:cxn modelId="{81A53051-4DE4-4EF4-9509-A3F8C0A0223A}" srcId="{4698B357-52CB-45F0-AC7E-6804D1F89CF9}" destId="{0849F2AE-A67D-4BE1-B15D-A1853E1A4774}" srcOrd="2" destOrd="0" parTransId="{586742D1-6A9D-43B3-A0AE-78D6F694ADF5}" sibTransId="{A6BE0740-0568-4D8E-B562-58E82206B8A7}"/>
    <dgm:cxn modelId="{2E491E5B-718E-459C-90D8-12DD3E39EAEE}" type="presOf" srcId="{E3E95061-BB6E-4340-B0A3-93B398821CA8}" destId="{4A75708D-63F0-45B7-B84D-8D2960EA53F7}" srcOrd="1" destOrd="0" presId="urn:microsoft.com/office/officeart/2005/8/layout/hierarchy3"/>
    <dgm:cxn modelId="{D3ABC567-B848-4B54-B1D5-F4222137606D}" type="presOf" srcId="{55D78765-82F1-4DE6-B436-45F481F6747E}" destId="{0B944D3E-6046-4E65-93C6-4296FB4C8D6B}" srcOrd="1" destOrd="0" presId="urn:microsoft.com/office/officeart/2005/8/layout/hierarchy3"/>
    <dgm:cxn modelId="{6D2F1C68-DE8A-4B52-A9CE-142CA67F8D85}" type="presOf" srcId="{BBAB2CD8-47EA-4C7A-B8B5-BEE3C841396A}" destId="{9662D9AD-DDBD-4E68-BDD5-78E15C25B970}" srcOrd="0" destOrd="0" presId="urn:microsoft.com/office/officeart/2005/8/layout/hierarchy3"/>
    <dgm:cxn modelId="{DE0C3569-76AE-4F5C-A80A-B776E3E22797}" type="presOf" srcId="{A7161D31-32E9-4033-9AF6-6FE3B78A24A2}" destId="{5C0600E8-AEFE-4D2D-8269-00C594B1FC88}" srcOrd="0" destOrd="0" presId="urn:microsoft.com/office/officeart/2005/8/layout/hierarchy3"/>
    <dgm:cxn modelId="{4420B283-E4D0-44F0-83B7-DD9692C9BC6A}" type="presOf" srcId="{4698B357-52CB-45F0-AC7E-6804D1F89CF9}" destId="{1AABDE5E-28B4-4EBD-A81E-711F8BCDF7C2}" srcOrd="0" destOrd="0" presId="urn:microsoft.com/office/officeart/2005/8/layout/hierarchy3"/>
    <dgm:cxn modelId="{9F7DD296-44CE-4CA8-BF05-688276A29BEA}" type="presOf" srcId="{0849F2AE-A67D-4BE1-B15D-A1853E1A4774}" destId="{4268A820-A3C0-4F3E-90A8-E39C5639B838}" srcOrd="0" destOrd="0" presId="urn:microsoft.com/office/officeart/2005/8/layout/hierarchy3"/>
    <dgm:cxn modelId="{674C3A9F-7EBA-4F47-AF14-83A6ED6A122C}" srcId="{4698B357-52CB-45F0-AC7E-6804D1F89CF9}" destId="{55D78765-82F1-4DE6-B436-45F481F6747E}" srcOrd="3" destOrd="0" parTransId="{22E60CB1-F333-4299-988A-C80B9FB5C3C6}" sibTransId="{14ECE222-801A-4B5E-9E9D-B2BA789E8576}"/>
    <dgm:cxn modelId="{E59E36A3-B36F-44BA-94E4-7F5E186A66FA}" type="presOf" srcId="{156D32B7-46B2-47D9-A7C3-29326704253D}" destId="{472D94F2-3234-4CC1-96AB-9DABAEFD24A1}" srcOrd="0" destOrd="0" presId="urn:microsoft.com/office/officeart/2005/8/layout/hierarchy3"/>
    <dgm:cxn modelId="{20B975A4-FE6A-47EA-B7B6-B687CC430CD3}" type="presOf" srcId="{0849F2AE-A67D-4BE1-B15D-A1853E1A4774}" destId="{6F03EC68-BBCF-4BF6-BAE7-4213D2B14E47}" srcOrd="1" destOrd="0" presId="urn:microsoft.com/office/officeart/2005/8/layout/hierarchy3"/>
    <dgm:cxn modelId="{871FFAB7-E26F-487F-B24D-D9A43D90649F}" srcId="{E3E95061-BB6E-4340-B0A3-93B398821CA8}" destId="{BBAB2CD8-47EA-4C7A-B8B5-BEE3C841396A}" srcOrd="0" destOrd="0" parTransId="{750B8B16-F138-4A42-9A36-980D2CF234D0}" sibTransId="{0CBBF277-493C-4D02-92CC-CF3DB784230C}"/>
    <dgm:cxn modelId="{ED6172CC-38FD-45DD-8AA5-B460B77FE06E}" type="presOf" srcId="{09A6AFCB-B029-4CFF-860C-FEDCB9C09215}" destId="{9F3EFB23-BD0F-4580-AB8F-26E69C077379}" srcOrd="0" destOrd="0" presId="urn:microsoft.com/office/officeart/2005/8/layout/hierarchy3"/>
    <dgm:cxn modelId="{CA7AA8E4-E9A6-4DA9-8B7E-484E22838A3F}" type="presOf" srcId="{4853913F-E68E-4D45-8163-15CA7C6158B9}" destId="{4BD159B6-B8AF-4042-87A3-85014EC17DCE}" srcOrd="0" destOrd="0" presId="urn:microsoft.com/office/officeart/2005/8/layout/hierarchy3"/>
    <dgm:cxn modelId="{BEBF2FF2-93A9-4AC2-991B-7A7315888057}" srcId="{4698B357-52CB-45F0-AC7E-6804D1F89CF9}" destId="{E3E95061-BB6E-4340-B0A3-93B398821CA8}" srcOrd="1" destOrd="0" parTransId="{652DABDF-C8CF-48E1-80AC-187A3FD83E83}" sibTransId="{9DD73E18-B1A4-4676-B8A8-70D4882EBDA8}"/>
    <dgm:cxn modelId="{3EC94FF9-EFE9-4A0B-B5C0-FF52750600FC}" type="presOf" srcId="{750B8B16-F138-4A42-9A36-980D2CF234D0}" destId="{0345BED0-885D-4B4C-82F5-A2D2C961BC92}" srcOrd="0" destOrd="0" presId="urn:microsoft.com/office/officeart/2005/8/layout/hierarchy3"/>
    <dgm:cxn modelId="{F0548F18-2CB3-48A5-B941-30816ACA614D}" type="presParOf" srcId="{1AABDE5E-28B4-4EBD-A81E-711F8BCDF7C2}" destId="{09F50EA6-3F34-4A3C-8FA5-B3389425321E}" srcOrd="0" destOrd="0" presId="urn:microsoft.com/office/officeart/2005/8/layout/hierarchy3"/>
    <dgm:cxn modelId="{0D92934B-6572-4073-96CE-E19019224C38}" type="presParOf" srcId="{09F50EA6-3F34-4A3C-8FA5-B3389425321E}" destId="{19F6F62E-764E-4129-8190-C051FC56AE2D}" srcOrd="0" destOrd="0" presId="urn:microsoft.com/office/officeart/2005/8/layout/hierarchy3"/>
    <dgm:cxn modelId="{D04AC6D8-9D0F-4D61-BB3A-AECEDC722D3A}" type="presParOf" srcId="{19F6F62E-764E-4129-8190-C051FC56AE2D}" destId="{9F3EFB23-BD0F-4580-AB8F-26E69C077379}" srcOrd="0" destOrd="0" presId="urn:microsoft.com/office/officeart/2005/8/layout/hierarchy3"/>
    <dgm:cxn modelId="{7EAB232E-5648-4044-BEF7-96EFE56F8182}" type="presParOf" srcId="{19F6F62E-764E-4129-8190-C051FC56AE2D}" destId="{6FDDC176-9AF0-4C9C-9259-53C2828CDF0C}" srcOrd="1" destOrd="0" presId="urn:microsoft.com/office/officeart/2005/8/layout/hierarchy3"/>
    <dgm:cxn modelId="{54DF0C93-9F78-49CD-8B0B-E3E6886E5E50}" type="presParOf" srcId="{09F50EA6-3F34-4A3C-8FA5-B3389425321E}" destId="{1C596A9C-0C66-47FC-883F-CFC6FD1B63D6}" srcOrd="1" destOrd="0" presId="urn:microsoft.com/office/officeart/2005/8/layout/hierarchy3"/>
    <dgm:cxn modelId="{C5359350-CB20-481D-88E4-F23600B25F59}" type="presParOf" srcId="{1C596A9C-0C66-47FC-883F-CFC6FD1B63D6}" destId="{32119325-2173-4E5D-9CD5-A6EF036EFE6D}" srcOrd="0" destOrd="0" presId="urn:microsoft.com/office/officeart/2005/8/layout/hierarchy3"/>
    <dgm:cxn modelId="{F2C534B8-D5C8-442C-A588-AF237B45DCE8}" type="presParOf" srcId="{1C596A9C-0C66-47FC-883F-CFC6FD1B63D6}" destId="{65D17622-3530-43CC-B11A-1D89468554B3}" srcOrd="1" destOrd="0" presId="urn:microsoft.com/office/officeart/2005/8/layout/hierarchy3"/>
    <dgm:cxn modelId="{4B322801-8178-4887-BA5F-A4580AE6B586}" type="presParOf" srcId="{1AABDE5E-28B4-4EBD-A81E-711F8BCDF7C2}" destId="{F327C930-DD66-43DE-9E51-0E955144F3B5}" srcOrd="1" destOrd="0" presId="urn:microsoft.com/office/officeart/2005/8/layout/hierarchy3"/>
    <dgm:cxn modelId="{B23287F9-3671-4745-A109-1B88539A30FA}" type="presParOf" srcId="{F327C930-DD66-43DE-9E51-0E955144F3B5}" destId="{85DA7B34-D9D1-4CA7-BD46-2C6A622F16CD}" srcOrd="0" destOrd="0" presId="urn:microsoft.com/office/officeart/2005/8/layout/hierarchy3"/>
    <dgm:cxn modelId="{3DA0CBBF-0B89-466F-917E-5CF9FC4E30C1}" type="presParOf" srcId="{85DA7B34-D9D1-4CA7-BD46-2C6A622F16CD}" destId="{A4824086-EF55-4BD4-B385-79768CA303C3}" srcOrd="0" destOrd="0" presId="urn:microsoft.com/office/officeart/2005/8/layout/hierarchy3"/>
    <dgm:cxn modelId="{78734908-CCE4-49DF-AE28-FC4287BE79C9}" type="presParOf" srcId="{85DA7B34-D9D1-4CA7-BD46-2C6A622F16CD}" destId="{4A75708D-63F0-45B7-B84D-8D2960EA53F7}" srcOrd="1" destOrd="0" presId="urn:microsoft.com/office/officeart/2005/8/layout/hierarchy3"/>
    <dgm:cxn modelId="{60AC6F17-C878-4330-A540-059FECC7827C}" type="presParOf" srcId="{F327C930-DD66-43DE-9E51-0E955144F3B5}" destId="{95831367-6678-42C7-BB04-B9EA917B929E}" srcOrd="1" destOrd="0" presId="urn:microsoft.com/office/officeart/2005/8/layout/hierarchy3"/>
    <dgm:cxn modelId="{D5299DE9-F5F5-414F-A76E-99038A78BC58}" type="presParOf" srcId="{95831367-6678-42C7-BB04-B9EA917B929E}" destId="{0345BED0-885D-4B4C-82F5-A2D2C961BC92}" srcOrd="0" destOrd="0" presId="urn:microsoft.com/office/officeart/2005/8/layout/hierarchy3"/>
    <dgm:cxn modelId="{F946B9BE-A371-41BC-AA3D-74FB1FE23FCF}" type="presParOf" srcId="{95831367-6678-42C7-BB04-B9EA917B929E}" destId="{9662D9AD-DDBD-4E68-BDD5-78E15C25B970}" srcOrd="1" destOrd="0" presId="urn:microsoft.com/office/officeart/2005/8/layout/hierarchy3"/>
    <dgm:cxn modelId="{E237A1B7-04F8-4E11-8898-5428825185B3}" type="presParOf" srcId="{1AABDE5E-28B4-4EBD-A81E-711F8BCDF7C2}" destId="{AFADE2D3-1C44-40ED-8886-975D05681E17}" srcOrd="2" destOrd="0" presId="urn:microsoft.com/office/officeart/2005/8/layout/hierarchy3"/>
    <dgm:cxn modelId="{E6EA7030-AD65-4AB2-86C7-A9DEFBD1C121}" type="presParOf" srcId="{AFADE2D3-1C44-40ED-8886-975D05681E17}" destId="{0C61B3E0-88EB-4F6A-A840-F871FB314576}" srcOrd="0" destOrd="0" presId="urn:microsoft.com/office/officeart/2005/8/layout/hierarchy3"/>
    <dgm:cxn modelId="{ECDD35BD-7FE1-4767-89D8-83571EE55E5E}" type="presParOf" srcId="{0C61B3E0-88EB-4F6A-A840-F871FB314576}" destId="{4268A820-A3C0-4F3E-90A8-E39C5639B838}" srcOrd="0" destOrd="0" presId="urn:microsoft.com/office/officeart/2005/8/layout/hierarchy3"/>
    <dgm:cxn modelId="{D83E98C3-C3BC-475A-9537-FCCAD49CF01D}" type="presParOf" srcId="{0C61B3E0-88EB-4F6A-A840-F871FB314576}" destId="{6F03EC68-BBCF-4BF6-BAE7-4213D2B14E47}" srcOrd="1" destOrd="0" presId="urn:microsoft.com/office/officeart/2005/8/layout/hierarchy3"/>
    <dgm:cxn modelId="{24D7FFF6-4298-43AC-95C8-0956EFC3E66B}" type="presParOf" srcId="{AFADE2D3-1C44-40ED-8886-975D05681E17}" destId="{346D1853-9DC6-45BB-9FC0-0ACB6041E558}" srcOrd="1" destOrd="0" presId="urn:microsoft.com/office/officeart/2005/8/layout/hierarchy3"/>
    <dgm:cxn modelId="{F3B93AB0-3E76-42DA-9D8A-A0BD948DF1E9}" type="presParOf" srcId="{346D1853-9DC6-45BB-9FC0-0ACB6041E558}" destId="{4BD159B6-B8AF-4042-87A3-85014EC17DCE}" srcOrd="0" destOrd="0" presId="urn:microsoft.com/office/officeart/2005/8/layout/hierarchy3"/>
    <dgm:cxn modelId="{EB3B7D96-6CC5-42AD-B468-E9D2E5E1288E}" type="presParOf" srcId="{346D1853-9DC6-45BB-9FC0-0ACB6041E558}" destId="{472D94F2-3234-4CC1-96AB-9DABAEFD24A1}" srcOrd="1" destOrd="0" presId="urn:microsoft.com/office/officeart/2005/8/layout/hierarchy3"/>
    <dgm:cxn modelId="{60F54B91-A3FC-4792-AECC-984FEBBF2393}" type="presParOf" srcId="{1AABDE5E-28B4-4EBD-A81E-711F8BCDF7C2}" destId="{8D61C18A-FC98-4755-8A01-DF043328BBF6}" srcOrd="3" destOrd="0" presId="urn:microsoft.com/office/officeart/2005/8/layout/hierarchy3"/>
    <dgm:cxn modelId="{F4E92EDF-C55B-40FD-95E9-D1BCBB139359}" type="presParOf" srcId="{8D61C18A-FC98-4755-8A01-DF043328BBF6}" destId="{2EBC9CF0-D9A0-40FA-B330-FB82E195D11A}" srcOrd="0" destOrd="0" presId="urn:microsoft.com/office/officeart/2005/8/layout/hierarchy3"/>
    <dgm:cxn modelId="{D2A3A2D1-5221-43F9-9236-6789DF7C43C2}" type="presParOf" srcId="{2EBC9CF0-D9A0-40FA-B330-FB82E195D11A}" destId="{D57E2996-F75C-4156-B98E-33CAD822C3A5}" srcOrd="0" destOrd="0" presId="urn:microsoft.com/office/officeart/2005/8/layout/hierarchy3"/>
    <dgm:cxn modelId="{6490406D-0E42-4532-98AA-7DB588B8C018}" type="presParOf" srcId="{2EBC9CF0-D9A0-40FA-B330-FB82E195D11A}" destId="{0B944D3E-6046-4E65-93C6-4296FB4C8D6B}" srcOrd="1" destOrd="0" presId="urn:microsoft.com/office/officeart/2005/8/layout/hierarchy3"/>
    <dgm:cxn modelId="{93B038C8-8058-47C3-BA77-365C401524E1}" type="presParOf" srcId="{8D61C18A-FC98-4755-8A01-DF043328BBF6}" destId="{D4684370-FE05-42CA-9409-00C1B1115E28}" srcOrd="1" destOrd="0" presId="urn:microsoft.com/office/officeart/2005/8/layout/hierarchy3"/>
    <dgm:cxn modelId="{1FB310DC-1511-4AC2-85AA-81B293E27EB5}" type="presParOf" srcId="{D4684370-FE05-42CA-9409-00C1B1115E28}" destId="{5C0600E8-AEFE-4D2D-8269-00C594B1FC88}" srcOrd="0" destOrd="0" presId="urn:microsoft.com/office/officeart/2005/8/layout/hierarchy3"/>
    <dgm:cxn modelId="{56A1DECF-BFD4-4C18-963D-ECC29ECE4576}" type="presParOf" srcId="{D4684370-FE05-42CA-9409-00C1B1115E28}" destId="{C78F9ED3-4E3A-4E5C-B7A5-8A456E3C9F58}"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3EFB23-BD0F-4580-AB8F-26E69C077379}">
      <dsp:nvSpPr>
        <dsp:cNvPr id="0" name=""/>
        <dsp:cNvSpPr/>
      </dsp:nvSpPr>
      <dsp:spPr>
        <a:xfrm>
          <a:off x="6170" y="1528548"/>
          <a:ext cx="2292404" cy="114620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IN" sz="2400" b="1" kern="1200" dirty="0"/>
            <a:t>Strategic Niche Management</a:t>
          </a:r>
          <a:endParaRPr lang="en-IN" sz="2400" kern="1200" dirty="0"/>
        </a:p>
      </dsp:txBody>
      <dsp:txXfrm>
        <a:off x="39741" y="1562119"/>
        <a:ext cx="2225262" cy="1079060"/>
      </dsp:txXfrm>
    </dsp:sp>
    <dsp:sp modelId="{32119325-2173-4E5D-9CD5-A6EF036EFE6D}">
      <dsp:nvSpPr>
        <dsp:cNvPr id="0" name=""/>
        <dsp:cNvSpPr/>
      </dsp:nvSpPr>
      <dsp:spPr>
        <a:xfrm>
          <a:off x="235411" y="2674750"/>
          <a:ext cx="229240" cy="1600895"/>
        </a:xfrm>
        <a:custGeom>
          <a:avLst/>
          <a:gdLst/>
          <a:ahLst/>
          <a:cxnLst/>
          <a:rect l="0" t="0" r="0" b="0"/>
          <a:pathLst>
            <a:path>
              <a:moveTo>
                <a:pt x="0" y="0"/>
              </a:moveTo>
              <a:lnTo>
                <a:pt x="0" y="1600895"/>
              </a:lnTo>
              <a:lnTo>
                <a:pt x="229240" y="1600895"/>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5D17622-3530-43CC-B11A-1D89468554B3}">
      <dsp:nvSpPr>
        <dsp:cNvPr id="0" name=""/>
        <dsp:cNvSpPr/>
      </dsp:nvSpPr>
      <dsp:spPr>
        <a:xfrm>
          <a:off x="464651" y="2961300"/>
          <a:ext cx="2031584" cy="2628689"/>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en-US" sz="1400" kern="1200" dirty="0"/>
            <a:t>Advocates the creation and support of (sustainable) technological niches that get transformed to market niches and trigger policy or regime shift (</a:t>
          </a:r>
          <a:r>
            <a:rPr lang="en-IN" sz="1400" kern="1200" dirty="0">
              <a:hlinkClick xmlns:r="http://schemas.openxmlformats.org/officeDocument/2006/relationships" r:id="rId1"/>
            </a:rPr>
            <a:t>Kemp et al., 1998</a:t>
          </a:r>
          <a:r>
            <a:rPr lang="en-US" sz="1400" kern="1200" dirty="0"/>
            <a:t>)</a:t>
          </a:r>
          <a:endParaRPr lang="en-IN" sz="1400" kern="1200" dirty="0"/>
        </a:p>
      </dsp:txBody>
      <dsp:txXfrm>
        <a:off x="524154" y="3020803"/>
        <a:ext cx="1912578" cy="2509683"/>
      </dsp:txXfrm>
    </dsp:sp>
    <dsp:sp modelId="{A4824086-EF55-4BD4-B385-79768CA303C3}">
      <dsp:nvSpPr>
        <dsp:cNvPr id="0" name=""/>
        <dsp:cNvSpPr/>
      </dsp:nvSpPr>
      <dsp:spPr>
        <a:xfrm>
          <a:off x="2871676" y="1528548"/>
          <a:ext cx="2292404" cy="114620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IN" sz="2400" b="1" kern="1200" dirty="0"/>
            <a:t>Technological Innovation System</a:t>
          </a:r>
          <a:endParaRPr lang="en-IN" sz="2400" kern="1200" dirty="0"/>
        </a:p>
      </dsp:txBody>
      <dsp:txXfrm>
        <a:off x="2905247" y="1562119"/>
        <a:ext cx="2225262" cy="1079060"/>
      </dsp:txXfrm>
    </dsp:sp>
    <dsp:sp modelId="{0345BED0-885D-4B4C-82F5-A2D2C961BC92}">
      <dsp:nvSpPr>
        <dsp:cNvPr id="0" name=""/>
        <dsp:cNvSpPr/>
      </dsp:nvSpPr>
      <dsp:spPr>
        <a:xfrm>
          <a:off x="3100917" y="2674750"/>
          <a:ext cx="229240" cy="1600895"/>
        </a:xfrm>
        <a:custGeom>
          <a:avLst/>
          <a:gdLst/>
          <a:ahLst/>
          <a:cxnLst/>
          <a:rect l="0" t="0" r="0" b="0"/>
          <a:pathLst>
            <a:path>
              <a:moveTo>
                <a:pt x="0" y="0"/>
              </a:moveTo>
              <a:lnTo>
                <a:pt x="0" y="1600895"/>
              </a:lnTo>
              <a:lnTo>
                <a:pt x="229240" y="1600895"/>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662D9AD-DDBD-4E68-BDD5-78E15C25B970}">
      <dsp:nvSpPr>
        <dsp:cNvPr id="0" name=""/>
        <dsp:cNvSpPr/>
      </dsp:nvSpPr>
      <dsp:spPr>
        <a:xfrm>
          <a:off x="3330157" y="2961300"/>
          <a:ext cx="2031584" cy="2628689"/>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IN" sz="1400" kern="1200" dirty="0"/>
            <a:t>Focuses on components of a technological system and advocates functions like R&amp;D, market formation, entrepreneurial experimentation and creation of positive externalities as drivers of transition (</a:t>
          </a:r>
          <a:r>
            <a:rPr lang="en-IN" sz="1400" kern="1200" dirty="0" err="1"/>
            <a:t>Markard</a:t>
          </a:r>
          <a:r>
            <a:rPr lang="en-IN" sz="1400" kern="1200" dirty="0"/>
            <a:t> et al., 2012)</a:t>
          </a:r>
        </a:p>
      </dsp:txBody>
      <dsp:txXfrm>
        <a:off x="3389660" y="3020803"/>
        <a:ext cx="1912578" cy="2509683"/>
      </dsp:txXfrm>
    </dsp:sp>
    <dsp:sp modelId="{4268A820-A3C0-4F3E-90A8-E39C5639B838}">
      <dsp:nvSpPr>
        <dsp:cNvPr id="0" name=""/>
        <dsp:cNvSpPr/>
      </dsp:nvSpPr>
      <dsp:spPr>
        <a:xfrm>
          <a:off x="5737182" y="1528548"/>
          <a:ext cx="2292404" cy="114620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IN" sz="2400" b="1" kern="1200" dirty="0"/>
            <a:t>Multi-level Perspective</a:t>
          </a:r>
          <a:endParaRPr lang="en-IN" sz="2400" kern="1200" dirty="0"/>
        </a:p>
      </dsp:txBody>
      <dsp:txXfrm>
        <a:off x="5770753" y="1562119"/>
        <a:ext cx="2225262" cy="1079060"/>
      </dsp:txXfrm>
    </dsp:sp>
    <dsp:sp modelId="{4BD159B6-B8AF-4042-87A3-85014EC17DCE}">
      <dsp:nvSpPr>
        <dsp:cNvPr id="0" name=""/>
        <dsp:cNvSpPr/>
      </dsp:nvSpPr>
      <dsp:spPr>
        <a:xfrm>
          <a:off x="5966422" y="2674750"/>
          <a:ext cx="229240" cy="1601428"/>
        </a:xfrm>
        <a:custGeom>
          <a:avLst/>
          <a:gdLst/>
          <a:ahLst/>
          <a:cxnLst/>
          <a:rect l="0" t="0" r="0" b="0"/>
          <a:pathLst>
            <a:path>
              <a:moveTo>
                <a:pt x="0" y="0"/>
              </a:moveTo>
              <a:lnTo>
                <a:pt x="0" y="1601428"/>
              </a:lnTo>
              <a:lnTo>
                <a:pt x="229240" y="1601428"/>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72D94F2-3234-4CC1-96AB-9DABAEFD24A1}">
      <dsp:nvSpPr>
        <dsp:cNvPr id="0" name=""/>
        <dsp:cNvSpPr/>
      </dsp:nvSpPr>
      <dsp:spPr>
        <a:xfrm>
          <a:off x="6195663" y="2961300"/>
          <a:ext cx="2030043" cy="2629754"/>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t>Visualizes transition as the interplay of dynamics at three levels i.e. micro (niche), </a:t>
          </a:r>
          <a:r>
            <a:rPr lang="en-US" sz="1400" kern="1200" dirty="0" err="1"/>
            <a:t>meso</a:t>
          </a:r>
          <a:r>
            <a:rPr lang="en-US" sz="1400" kern="1200" dirty="0"/>
            <a:t> (regime) and macro (landscape) (</a:t>
          </a:r>
          <a:r>
            <a:rPr lang="en-IN" sz="1400" kern="1200" dirty="0" err="1">
              <a:hlinkClick xmlns:r="http://schemas.openxmlformats.org/officeDocument/2006/relationships" r:id="rId2"/>
            </a:rPr>
            <a:t>Geels</a:t>
          </a:r>
          <a:r>
            <a:rPr lang="en-IN" sz="1400" kern="1200" dirty="0">
              <a:hlinkClick xmlns:r="http://schemas.openxmlformats.org/officeDocument/2006/relationships" r:id="rId2"/>
            </a:rPr>
            <a:t>, 2002</a:t>
          </a:r>
          <a:r>
            <a:rPr lang="en-US" sz="1400" kern="1200" dirty="0"/>
            <a:t>).</a:t>
          </a:r>
          <a:r>
            <a:rPr lang="en-IN" sz="1400" kern="1200" dirty="0"/>
            <a:t> </a:t>
          </a:r>
          <a:r>
            <a:rPr lang="en-US" sz="1400" kern="1200" dirty="0"/>
            <a:t>It emphasizes that internal momentum of niches and external landscape pressure simultaneously put pressure on existing regime leading to regime shift. </a:t>
          </a:r>
          <a:endParaRPr lang="en-IN" sz="1400" kern="1200" dirty="0"/>
        </a:p>
      </dsp:txBody>
      <dsp:txXfrm>
        <a:off x="6255121" y="3020758"/>
        <a:ext cx="1911127" cy="2510838"/>
      </dsp:txXfrm>
    </dsp:sp>
    <dsp:sp modelId="{D57E2996-F75C-4156-B98E-33CAD822C3A5}">
      <dsp:nvSpPr>
        <dsp:cNvPr id="0" name=""/>
        <dsp:cNvSpPr/>
      </dsp:nvSpPr>
      <dsp:spPr>
        <a:xfrm>
          <a:off x="8602688" y="1528548"/>
          <a:ext cx="2292404" cy="114620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IN" sz="2400" b="1" kern="1200" dirty="0"/>
            <a:t>Transition Management</a:t>
          </a:r>
          <a:endParaRPr lang="en-IN" sz="2400" kern="1200" dirty="0"/>
        </a:p>
      </dsp:txBody>
      <dsp:txXfrm>
        <a:off x="8636259" y="1562119"/>
        <a:ext cx="2225262" cy="1079060"/>
      </dsp:txXfrm>
    </dsp:sp>
    <dsp:sp modelId="{5C0600E8-AEFE-4D2D-8269-00C594B1FC88}">
      <dsp:nvSpPr>
        <dsp:cNvPr id="0" name=""/>
        <dsp:cNvSpPr/>
      </dsp:nvSpPr>
      <dsp:spPr>
        <a:xfrm>
          <a:off x="8831928" y="2674750"/>
          <a:ext cx="229240" cy="1600895"/>
        </a:xfrm>
        <a:custGeom>
          <a:avLst/>
          <a:gdLst/>
          <a:ahLst/>
          <a:cxnLst/>
          <a:rect l="0" t="0" r="0" b="0"/>
          <a:pathLst>
            <a:path>
              <a:moveTo>
                <a:pt x="0" y="0"/>
              </a:moveTo>
              <a:lnTo>
                <a:pt x="0" y="1600895"/>
              </a:lnTo>
              <a:lnTo>
                <a:pt x="229240" y="1600895"/>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8F9ED3-4E3A-4E5C-B7A5-8A456E3C9F58}">
      <dsp:nvSpPr>
        <dsp:cNvPr id="0" name=""/>
        <dsp:cNvSpPr/>
      </dsp:nvSpPr>
      <dsp:spPr>
        <a:xfrm>
          <a:off x="9061169" y="2961300"/>
          <a:ext cx="2031584" cy="2628689"/>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t>Advocates four levels of governance activities to influence long-term sustainability: strategic (goal-setting for long term change), tactical (collaboration and networking), operational (day-to day operations) and reflexive (assessment of current situations) (</a:t>
          </a:r>
          <a:r>
            <a:rPr lang="en-US" sz="1400" kern="1200" dirty="0" err="1"/>
            <a:t>Loorbach</a:t>
          </a:r>
          <a:r>
            <a:rPr lang="en-US" sz="1400" kern="1200" dirty="0"/>
            <a:t>, 2013)</a:t>
          </a:r>
          <a:endParaRPr lang="en-IN" sz="1400" kern="1200" dirty="0"/>
        </a:p>
      </dsp:txBody>
      <dsp:txXfrm>
        <a:off x="9120672" y="3020803"/>
        <a:ext cx="1912578" cy="250968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fld id="{217F01A3-FAE5-EE4A-BD9F-DBD50D6506D3}" type="datetimeFigureOut">
              <a:rPr lang="en-US" smtClean="0"/>
              <a:t>5/20/22</a:t>
            </a:fld>
            <a:endParaRPr lang="en-US"/>
          </a:p>
        </p:txBody>
      </p:sp>
      <p:sp>
        <p:nvSpPr>
          <p:cNvPr id="4" name="Slide Image Placeholder 3"/>
          <p:cNvSpPr>
            <a:spLocks noGrp="1" noRot="1" noChangeAspect="1"/>
          </p:cNvSpPr>
          <p:nvPr>
            <p:ph type="sldImg" idx="2"/>
          </p:nvPr>
        </p:nvSpPr>
        <p:spPr>
          <a:xfrm>
            <a:off x="1031875" y="1243013"/>
            <a:ext cx="4741863" cy="3355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9321B13C-7178-6949-A9FA-276AFA515548}" type="slidenum">
              <a:rPr lang="en-US" smtClean="0"/>
              <a:t>‹#›</a:t>
            </a:fld>
            <a:endParaRPr lang="en-US"/>
          </a:p>
        </p:txBody>
      </p:sp>
    </p:spTree>
    <p:extLst>
      <p:ext uri="{BB962C8B-B14F-4D97-AF65-F5344CB8AC3E}">
        <p14:creationId xmlns:p14="http://schemas.microsoft.com/office/powerpoint/2010/main" val="474049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To study the Sustainable Impact of a company, we followed the Sustainability Impact Assessment structure.  </a:t>
            </a:r>
            <a:r>
              <a:rPr lang="en-US"/>
              <a:t>This meant evaluating the impact of a business’s performance based upon three pillars of sustainable development:</a:t>
            </a:r>
          </a:p>
          <a:p>
            <a:r>
              <a:rPr lang="en-US"/>
              <a:t> </a:t>
            </a:r>
            <a:endParaRPr lang="en-US">
              <a:cs typeface="Calibri"/>
            </a:endParaRPr>
          </a:p>
          <a:p>
            <a:pPr marL="514350" indent="-514350">
              <a:buAutoNum type="arabicPeriod"/>
            </a:pPr>
            <a:r>
              <a:rPr lang="en-US"/>
              <a:t>Environment</a:t>
            </a:r>
            <a:endParaRPr lang="en-US">
              <a:cs typeface="Calibri"/>
            </a:endParaRPr>
          </a:p>
          <a:p>
            <a:pPr marL="514350" indent="-514350">
              <a:buAutoNum type="arabicPeriod"/>
            </a:pPr>
            <a:r>
              <a:rPr lang="en-US"/>
              <a:t>Social</a:t>
            </a:r>
            <a:endParaRPr lang="en-US">
              <a:cs typeface="Calibri"/>
            </a:endParaRPr>
          </a:p>
          <a:p>
            <a:pPr marL="514350" indent="-514350">
              <a:buAutoNum type="arabicPeriod"/>
            </a:pPr>
            <a:r>
              <a:rPr lang="en-US"/>
              <a:t>Economic</a:t>
            </a:r>
            <a:endParaRPr lang="en-GB"/>
          </a:p>
        </p:txBody>
      </p:sp>
      <p:sp>
        <p:nvSpPr>
          <p:cNvPr id="4" name="Slide Number Placeholder 3"/>
          <p:cNvSpPr>
            <a:spLocks noGrp="1"/>
          </p:cNvSpPr>
          <p:nvPr>
            <p:ph type="sldNum" sz="quarter" idx="5"/>
          </p:nvPr>
        </p:nvSpPr>
        <p:spPr/>
        <p:txBody>
          <a:bodyPr/>
          <a:lstStyle/>
          <a:p>
            <a:fld id="{9321B13C-7178-6949-A9FA-276AFA515548}" type="slidenum">
              <a:rPr lang="en-US" smtClean="0"/>
              <a:t>2</a:t>
            </a:fld>
            <a:endParaRPr lang="en-US"/>
          </a:p>
        </p:txBody>
      </p:sp>
    </p:spTree>
    <p:extLst>
      <p:ext uri="{BB962C8B-B14F-4D97-AF65-F5344CB8AC3E}">
        <p14:creationId xmlns:p14="http://schemas.microsoft.com/office/powerpoint/2010/main" val="34765786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To study the Sustainable Impact of a company, we followed the Sustainability Impact Assessment structure.  </a:t>
            </a:r>
            <a:r>
              <a:rPr lang="en-US"/>
              <a:t>This meant evaluating the impact of a business’s performance based upon three pillars of sustainable development:</a:t>
            </a:r>
          </a:p>
          <a:p>
            <a:r>
              <a:rPr lang="en-US"/>
              <a:t> </a:t>
            </a:r>
            <a:endParaRPr lang="en-US">
              <a:cs typeface="Calibri"/>
            </a:endParaRPr>
          </a:p>
          <a:p>
            <a:pPr marL="514350" indent="-514350">
              <a:buAutoNum type="arabicPeriod"/>
            </a:pPr>
            <a:r>
              <a:rPr lang="en-US"/>
              <a:t>Environment</a:t>
            </a:r>
            <a:endParaRPr lang="en-US">
              <a:cs typeface="Calibri"/>
            </a:endParaRPr>
          </a:p>
          <a:p>
            <a:pPr marL="514350" indent="-514350">
              <a:buAutoNum type="arabicPeriod"/>
            </a:pPr>
            <a:r>
              <a:rPr lang="en-US"/>
              <a:t>Social</a:t>
            </a:r>
            <a:endParaRPr lang="en-US">
              <a:cs typeface="Calibri"/>
            </a:endParaRPr>
          </a:p>
          <a:p>
            <a:pPr marL="514350" indent="-514350">
              <a:buAutoNum type="arabicPeriod"/>
            </a:pPr>
            <a:r>
              <a:rPr lang="en-US"/>
              <a:t>Economic</a:t>
            </a:r>
            <a:endParaRPr lang="en-GB"/>
          </a:p>
        </p:txBody>
      </p:sp>
      <p:sp>
        <p:nvSpPr>
          <p:cNvPr id="4" name="Slide Number Placeholder 3"/>
          <p:cNvSpPr>
            <a:spLocks noGrp="1"/>
          </p:cNvSpPr>
          <p:nvPr>
            <p:ph type="sldNum" sz="quarter" idx="5"/>
          </p:nvPr>
        </p:nvSpPr>
        <p:spPr/>
        <p:txBody>
          <a:bodyPr/>
          <a:lstStyle/>
          <a:p>
            <a:fld id="{9321B13C-7178-6949-A9FA-276AFA515548}" type="slidenum">
              <a:rPr lang="en-US" smtClean="0"/>
              <a:t>12</a:t>
            </a:fld>
            <a:endParaRPr lang="en-US"/>
          </a:p>
        </p:txBody>
      </p:sp>
    </p:spTree>
    <p:extLst>
      <p:ext uri="{BB962C8B-B14F-4D97-AF65-F5344CB8AC3E}">
        <p14:creationId xmlns:p14="http://schemas.microsoft.com/office/powerpoint/2010/main" val="6779333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To study the Sustainable Impact of a company, we followed the Sustainability Impact Assessment structure.  </a:t>
            </a:r>
            <a:r>
              <a:rPr lang="en-US"/>
              <a:t>This meant evaluating the impact of a business’s performance based upon three pillars of sustainable development:</a:t>
            </a:r>
          </a:p>
          <a:p>
            <a:r>
              <a:rPr lang="en-US"/>
              <a:t> </a:t>
            </a:r>
            <a:endParaRPr lang="en-US">
              <a:cs typeface="Calibri"/>
            </a:endParaRPr>
          </a:p>
          <a:p>
            <a:pPr marL="514350" indent="-514350">
              <a:buAutoNum type="arabicPeriod"/>
            </a:pPr>
            <a:r>
              <a:rPr lang="en-US"/>
              <a:t>Environment</a:t>
            </a:r>
            <a:endParaRPr lang="en-US">
              <a:cs typeface="Calibri"/>
            </a:endParaRPr>
          </a:p>
          <a:p>
            <a:pPr marL="514350" indent="-514350">
              <a:buAutoNum type="arabicPeriod"/>
            </a:pPr>
            <a:r>
              <a:rPr lang="en-US"/>
              <a:t>Social</a:t>
            </a:r>
            <a:endParaRPr lang="en-US">
              <a:cs typeface="Calibri"/>
            </a:endParaRPr>
          </a:p>
          <a:p>
            <a:pPr marL="514350" indent="-514350">
              <a:buAutoNum type="arabicPeriod"/>
            </a:pPr>
            <a:r>
              <a:rPr lang="en-US"/>
              <a:t>Economic</a:t>
            </a:r>
            <a:endParaRPr lang="en-GB"/>
          </a:p>
        </p:txBody>
      </p:sp>
      <p:sp>
        <p:nvSpPr>
          <p:cNvPr id="4" name="Slide Number Placeholder 3"/>
          <p:cNvSpPr>
            <a:spLocks noGrp="1"/>
          </p:cNvSpPr>
          <p:nvPr>
            <p:ph type="sldNum" sz="quarter" idx="5"/>
          </p:nvPr>
        </p:nvSpPr>
        <p:spPr/>
        <p:txBody>
          <a:bodyPr/>
          <a:lstStyle/>
          <a:p>
            <a:fld id="{9321B13C-7178-6949-A9FA-276AFA515548}" type="slidenum">
              <a:rPr lang="en-US" smtClean="0"/>
              <a:t>13</a:t>
            </a:fld>
            <a:endParaRPr lang="en-US"/>
          </a:p>
        </p:txBody>
      </p:sp>
    </p:spTree>
    <p:extLst>
      <p:ext uri="{BB962C8B-B14F-4D97-AF65-F5344CB8AC3E}">
        <p14:creationId xmlns:p14="http://schemas.microsoft.com/office/powerpoint/2010/main" val="19105272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To study the Sustainable Impact of a company, we followed the Sustainability Impact Assessment structure.  </a:t>
            </a:r>
            <a:r>
              <a:rPr lang="en-US"/>
              <a:t>This meant evaluating the impact of a business’s performance based upon three pillars of sustainable development:</a:t>
            </a:r>
          </a:p>
          <a:p>
            <a:r>
              <a:rPr lang="en-US"/>
              <a:t> </a:t>
            </a:r>
            <a:endParaRPr lang="en-US">
              <a:cs typeface="Calibri"/>
            </a:endParaRPr>
          </a:p>
          <a:p>
            <a:pPr marL="514350" indent="-514350">
              <a:buAutoNum type="arabicPeriod"/>
            </a:pPr>
            <a:r>
              <a:rPr lang="en-US"/>
              <a:t>Environment</a:t>
            </a:r>
            <a:endParaRPr lang="en-US">
              <a:cs typeface="Calibri"/>
            </a:endParaRPr>
          </a:p>
          <a:p>
            <a:pPr marL="514350" indent="-514350">
              <a:buAutoNum type="arabicPeriod"/>
            </a:pPr>
            <a:r>
              <a:rPr lang="en-US"/>
              <a:t>Social</a:t>
            </a:r>
            <a:endParaRPr lang="en-US">
              <a:cs typeface="Calibri"/>
            </a:endParaRPr>
          </a:p>
          <a:p>
            <a:pPr marL="514350" indent="-514350">
              <a:buAutoNum type="arabicPeriod"/>
            </a:pPr>
            <a:r>
              <a:rPr lang="en-US"/>
              <a:t>Economic</a:t>
            </a:r>
            <a:endParaRPr lang="en-GB"/>
          </a:p>
        </p:txBody>
      </p:sp>
      <p:sp>
        <p:nvSpPr>
          <p:cNvPr id="4" name="Slide Number Placeholder 3"/>
          <p:cNvSpPr>
            <a:spLocks noGrp="1"/>
          </p:cNvSpPr>
          <p:nvPr>
            <p:ph type="sldNum" sz="quarter" idx="5"/>
          </p:nvPr>
        </p:nvSpPr>
        <p:spPr/>
        <p:txBody>
          <a:bodyPr/>
          <a:lstStyle/>
          <a:p>
            <a:fld id="{9321B13C-7178-6949-A9FA-276AFA515548}" type="slidenum">
              <a:rPr lang="en-US" smtClean="0"/>
              <a:t>14</a:t>
            </a:fld>
            <a:endParaRPr lang="en-US"/>
          </a:p>
        </p:txBody>
      </p:sp>
    </p:spTree>
    <p:extLst>
      <p:ext uri="{BB962C8B-B14F-4D97-AF65-F5344CB8AC3E}">
        <p14:creationId xmlns:p14="http://schemas.microsoft.com/office/powerpoint/2010/main" val="449467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To study the Sustainable Impact of a company, we followed the Sustainability Impact Assessment structure.  </a:t>
            </a:r>
            <a:r>
              <a:rPr lang="en-US"/>
              <a:t>This meant evaluating the impact of a business’s performance based upon three pillars of sustainable development:</a:t>
            </a:r>
          </a:p>
          <a:p>
            <a:r>
              <a:rPr lang="en-US"/>
              <a:t> </a:t>
            </a:r>
            <a:endParaRPr lang="en-US">
              <a:cs typeface="Calibri"/>
            </a:endParaRPr>
          </a:p>
          <a:p>
            <a:pPr marL="514350" indent="-514350">
              <a:buAutoNum type="arabicPeriod"/>
            </a:pPr>
            <a:r>
              <a:rPr lang="en-US"/>
              <a:t>Environment</a:t>
            </a:r>
            <a:endParaRPr lang="en-US">
              <a:cs typeface="Calibri"/>
            </a:endParaRPr>
          </a:p>
          <a:p>
            <a:pPr marL="514350" indent="-514350">
              <a:buAutoNum type="arabicPeriod"/>
            </a:pPr>
            <a:r>
              <a:rPr lang="en-US"/>
              <a:t>Social</a:t>
            </a:r>
            <a:endParaRPr lang="en-US">
              <a:cs typeface="Calibri"/>
            </a:endParaRPr>
          </a:p>
          <a:p>
            <a:pPr marL="514350" indent="-514350">
              <a:buAutoNum type="arabicPeriod"/>
            </a:pPr>
            <a:r>
              <a:rPr lang="en-US"/>
              <a:t>Economic</a:t>
            </a:r>
            <a:endParaRPr lang="en-GB"/>
          </a:p>
        </p:txBody>
      </p:sp>
      <p:sp>
        <p:nvSpPr>
          <p:cNvPr id="4" name="Slide Number Placeholder 3"/>
          <p:cNvSpPr>
            <a:spLocks noGrp="1"/>
          </p:cNvSpPr>
          <p:nvPr>
            <p:ph type="sldNum" sz="quarter" idx="5"/>
          </p:nvPr>
        </p:nvSpPr>
        <p:spPr/>
        <p:txBody>
          <a:bodyPr/>
          <a:lstStyle/>
          <a:p>
            <a:fld id="{9321B13C-7178-6949-A9FA-276AFA515548}" type="slidenum">
              <a:rPr lang="en-US" smtClean="0"/>
              <a:t>15</a:t>
            </a:fld>
            <a:endParaRPr lang="en-US"/>
          </a:p>
        </p:txBody>
      </p:sp>
    </p:spTree>
    <p:extLst>
      <p:ext uri="{BB962C8B-B14F-4D97-AF65-F5344CB8AC3E}">
        <p14:creationId xmlns:p14="http://schemas.microsoft.com/office/powerpoint/2010/main" val="33464383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To study the Sustainable Impact of a company, we followed the Sustainability Impact Assessment structure.  </a:t>
            </a:r>
            <a:r>
              <a:rPr lang="en-US"/>
              <a:t>This meant evaluating the impact of a business’s performance based upon three pillars of sustainable development:</a:t>
            </a:r>
          </a:p>
          <a:p>
            <a:r>
              <a:rPr lang="en-US"/>
              <a:t> </a:t>
            </a:r>
            <a:endParaRPr lang="en-US">
              <a:cs typeface="Calibri"/>
            </a:endParaRPr>
          </a:p>
          <a:p>
            <a:pPr marL="514350" indent="-514350">
              <a:buAutoNum type="arabicPeriod"/>
            </a:pPr>
            <a:r>
              <a:rPr lang="en-US"/>
              <a:t>Environment</a:t>
            </a:r>
            <a:endParaRPr lang="en-US">
              <a:cs typeface="Calibri"/>
            </a:endParaRPr>
          </a:p>
          <a:p>
            <a:pPr marL="514350" indent="-514350">
              <a:buAutoNum type="arabicPeriod"/>
            </a:pPr>
            <a:r>
              <a:rPr lang="en-US"/>
              <a:t>Social</a:t>
            </a:r>
            <a:endParaRPr lang="en-US">
              <a:cs typeface="Calibri"/>
            </a:endParaRPr>
          </a:p>
          <a:p>
            <a:pPr marL="514350" indent="-514350">
              <a:buAutoNum type="arabicPeriod"/>
            </a:pPr>
            <a:r>
              <a:rPr lang="en-US"/>
              <a:t>Economic</a:t>
            </a:r>
            <a:endParaRPr lang="en-GB"/>
          </a:p>
        </p:txBody>
      </p:sp>
      <p:sp>
        <p:nvSpPr>
          <p:cNvPr id="4" name="Slide Number Placeholder 3"/>
          <p:cNvSpPr>
            <a:spLocks noGrp="1"/>
          </p:cNvSpPr>
          <p:nvPr>
            <p:ph type="sldNum" sz="quarter" idx="5"/>
          </p:nvPr>
        </p:nvSpPr>
        <p:spPr/>
        <p:txBody>
          <a:bodyPr/>
          <a:lstStyle/>
          <a:p>
            <a:fld id="{9321B13C-7178-6949-A9FA-276AFA515548}" type="slidenum">
              <a:rPr lang="en-US" smtClean="0"/>
              <a:t>16</a:t>
            </a:fld>
            <a:endParaRPr lang="en-US"/>
          </a:p>
        </p:txBody>
      </p:sp>
    </p:spTree>
    <p:extLst>
      <p:ext uri="{BB962C8B-B14F-4D97-AF65-F5344CB8AC3E}">
        <p14:creationId xmlns:p14="http://schemas.microsoft.com/office/powerpoint/2010/main" val="2043801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To study the Sustainable Impact of a company, we followed the Sustainability Impact Assessment structure.  </a:t>
            </a:r>
            <a:r>
              <a:rPr lang="en-US" dirty="0"/>
              <a:t>This meant evaluating the impact of a business’s performance based upon three pillars of sustainable development:</a:t>
            </a:r>
          </a:p>
          <a:p>
            <a:r>
              <a:rPr lang="en-US" dirty="0"/>
              <a:t> </a:t>
            </a:r>
            <a:endParaRPr lang="en-US" dirty="0">
              <a:cs typeface="Calibri"/>
            </a:endParaRPr>
          </a:p>
          <a:p>
            <a:pPr marL="514350" indent="-514350">
              <a:buAutoNum type="arabicPeriod"/>
            </a:pPr>
            <a:r>
              <a:rPr lang="en-US" dirty="0"/>
              <a:t>Environment</a:t>
            </a:r>
            <a:endParaRPr lang="en-US" dirty="0">
              <a:cs typeface="Calibri"/>
            </a:endParaRPr>
          </a:p>
          <a:p>
            <a:pPr marL="514350" indent="-514350">
              <a:buAutoNum type="arabicPeriod"/>
            </a:pPr>
            <a:r>
              <a:rPr lang="en-US" dirty="0"/>
              <a:t>Social</a:t>
            </a:r>
            <a:endParaRPr lang="en-US" dirty="0">
              <a:cs typeface="Calibri"/>
            </a:endParaRPr>
          </a:p>
          <a:p>
            <a:pPr marL="514350" indent="-514350">
              <a:buAutoNum type="arabicPeriod"/>
            </a:pPr>
            <a:r>
              <a:rPr lang="en-US" dirty="0"/>
              <a:t>Economic</a:t>
            </a:r>
            <a:endParaRPr lang="en-GB" dirty="0"/>
          </a:p>
        </p:txBody>
      </p:sp>
      <p:sp>
        <p:nvSpPr>
          <p:cNvPr id="4" name="Slide Number Placeholder 3"/>
          <p:cNvSpPr>
            <a:spLocks noGrp="1"/>
          </p:cNvSpPr>
          <p:nvPr>
            <p:ph type="sldNum" sz="quarter" idx="5"/>
          </p:nvPr>
        </p:nvSpPr>
        <p:spPr/>
        <p:txBody>
          <a:bodyPr/>
          <a:lstStyle/>
          <a:p>
            <a:fld id="{9321B13C-7178-6949-A9FA-276AFA515548}" type="slidenum">
              <a:rPr lang="en-US" smtClean="0"/>
              <a:t>3</a:t>
            </a:fld>
            <a:endParaRPr lang="en-US"/>
          </a:p>
        </p:txBody>
      </p:sp>
    </p:spTree>
    <p:extLst>
      <p:ext uri="{BB962C8B-B14F-4D97-AF65-F5344CB8AC3E}">
        <p14:creationId xmlns:p14="http://schemas.microsoft.com/office/powerpoint/2010/main" val="4226101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To study the Sustainable Impact of a company, we followed the Sustainability Impact Assessment structure.  </a:t>
            </a:r>
            <a:r>
              <a:rPr lang="en-US"/>
              <a:t>This meant evaluating the impact of a business’s performance based upon three pillars of sustainable development:</a:t>
            </a:r>
          </a:p>
          <a:p>
            <a:r>
              <a:rPr lang="en-US"/>
              <a:t> </a:t>
            </a:r>
            <a:endParaRPr lang="en-US">
              <a:cs typeface="Calibri"/>
            </a:endParaRPr>
          </a:p>
          <a:p>
            <a:pPr marL="514350" indent="-514350">
              <a:buAutoNum type="arabicPeriod"/>
            </a:pPr>
            <a:r>
              <a:rPr lang="en-US"/>
              <a:t>Environment</a:t>
            </a:r>
            <a:endParaRPr lang="en-US">
              <a:cs typeface="Calibri"/>
            </a:endParaRPr>
          </a:p>
          <a:p>
            <a:pPr marL="514350" indent="-514350">
              <a:buAutoNum type="arabicPeriod"/>
            </a:pPr>
            <a:r>
              <a:rPr lang="en-US"/>
              <a:t>Social</a:t>
            </a:r>
            <a:endParaRPr lang="en-US">
              <a:cs typeface="Calibri"/>
            </a:endParaRPr>
          </a:p>
          <a:p>
            <a:pPr marL="514350" indent="-514350">
              <a:buAutoNum type="arabicPeriod"/>
            </a:pPr>
            <a:r>
              <a:rPr lang="en-US"/>
              <a:t>Economic</a:t>
            </a:r>
            <a:endParaRPr lang="en-GB"/>
          </a:p>
        </p:txBody>
      </p:sp>
      <p:sp>
        <p:nvSpPr>
          <p:cNvPr id="4" name="Slide Number Placeholder 3"/>
          <p:cNvSpPr>
            <a:spLocks noGrp="1"/>
          </p:cNvSpPr>
          <p:nvPr>
            <p:ph type="sldNum" sz="quarter" idx="5"/>
          </p:nvPr>
        </p:nvSpPr>
        <p:spPr/>
        <p:txBody>
          <a:bodyPr/>
          <a:lstStyle/>
          <a:p>
            <a:fld id="{9321B13C-7178-6949-A9FA-276AFA515548}" type="slidenum">
              <a:rPr lang="en-US" smtClean="0"/>
              <a:t>4</a:t>
            </a:fld>
            <a:endParaRPr lang="en-US"/>
          </a:p>
        </p:txBody>
      </p:sp>
    </p:spTree>
    <p:extLst>
      <p:ext uri="{BB962C8B-B14F-4D97-AF65-F5344CB8AC3E}">
        <p14:creationId xmlns:p14="http://schemas.microsoft.com/office/powerpoint/2010/main" val="487648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To study the Sustainable Impact of a company, we followed the Sustainability Impact Assessment structure.  </a:t>
            </a:r>
            <a:r>
              <a:rPr lang="en-US"/>
              <a:t>This meant evaluating the impact of a business’s performance based upon three pillars of sustainable development:</a:t>
            </a:r>
          </a:p>
          <a:p>
            <a:r>
              <a:rPr lang="en-US"/>
              <a:t> </a:t>
            </a:r>
            <a:endParaRPr lang="en-US">
              <a:cs typeface="Calibri"/>
            </a:endParaRPr>
          </a:p>
          <a:p>
            <a:pPr marL="514350" indent="-514350">
              <a:buAutoNum type="arabicPeriod"/>
            </a:pPr>
            <a:r>
              <a:rPr lang="en-US"/>
              <a:t>Environment</a:t>
            </a:r>
            <a:endParaRPr lang="en-US">
              <a:cs typeface="Calibri"/>
            </a:endParaRPr>
          </a:p>
          <a:p>
            <a:pPr marL="514350" indent="-514350">
              <a:buAutoNum type="arabicPeriod"/>
            </a:pPr>
            <a:r>
              <a:rPr lang="en-US"/>
              <a:t>Social</a:t>
            </a:r>
            <a:endParaRPr lang="en-US">
              <a:cs typeface="Calibri"/>
            </a:endParaRPr>
          </a:p>
          <a:p>
            <a:pPr marL="514350" indent="-514350">
              <a:buAutoNum type="arabicPeriod"/>
            </a:pPr>
            <a:r>
              <a:rPr lang="en-US"/>
              <a:t>Economic</a:t>
            </a:r>
            <a:endParaRPr lang="en-GB"/>
          </a:p>
        </p:txBody>
      </p:sp>
      <p:sp>
        <p:nvSpPr>
          <p:cNvPr id="4" name="Slide Number Placeholder 3"/>
          <p:cNvSpPr>
            <a:spLocks noGrp="1"/>
          </p:cNvSpPr>
          <p:nvPr>
            <p:ph type="sldNum" sz="quarter" idx="5"/>
          </p:nvPr>
        </p:nvSpPr>
        <p:spPr/>
        <p:txBody>
          <a:bodyPr/>
          <a:lstStyle/>
          <a:p>
            <a:fld id="{9321B13C-7178-6949-A9FA-276AFA515548}" type="slidenum">
              <a:rPr lang="en-US" smtClean="0"/>
              <a:t>5</a:t>
            </a:fld>
            <a:endParaRPr lang="en-US"/>
          </a:p>
        </p:txBody>
      </p:sp>
    </p:spTree>
    <p:extLst>
      <p:ext uri="{BB962C8B-B14F-4D97-AF65-F5344CB8AC3E}">
        <p14:creationId xmlns:p14="http://schemas.microsoft.com/office/powerpoint/2010/main" val="1097853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To study the Sustainable Impact of a company, we followed the Sustainability Impact Assessment structure.  </a:t>
            </a:r>
            <a:r>
              <a:rPr lang="en-US"/>
              <a:t>This meant evaluating the impact of a business’s performance based upon three pillars of sustainable development:</a:t>
            </a:r>
          </a:p>
          <a:p>
            <a:r>
              <a:rPr lang="en-US"/>
              <a:t> </a:t>
            </a:r>
            <a:endParaRPr lang="en-US">
              <a:cs typeface="Calibri"/>
            </a:endParaRPr>
          </a:p>
          <a:p>
            <a:pPr marL="514350" indent="-514350">
              <a:buAutoNum type="arabicPeriod"/>
            </a:pPr>
            <a:r>
              <a:rPr lang="en-US"/>
              <a:t>Environment</a:t>
            </a:r>
            <a:endParaRPr lang="en-US">
              <a:cs typeface="Calibri"/>
            </a:endParaRPr>
          </a:p>
          <a:p>
            <a:pPr marL="514350" indent="-514350">
              <a:buAutoNum type="arabicPeriod"/>
            </a:pPr>
            <a:r>
              <a:rPr lang="en-US"/>
              <a:t>Social</a:t>
            </a:r>
            <a:endParaRPr lang="en-US">
              <a:cs typeface="Calibri"/>
            </a:endParaRPr>
          </a:p>
          <a:p>
            <a:pPr marL="514350" indent="-514350">
              <a:buAutoNum type="arabicPeriod"/>
            </a:pPr>
            <a:r>
              <a:rPr lang="en-US"/>
              <a:t>Economic</a:t>
            </a:r>
            <a:endParaRPr lang="en-GB"/>
          </a:p>
        </p:txBody>
      </p:sp>
      <p:sp>
        <p:nvSpPr>
          <p:cNvPr id="4" name="Slide Number Placeholder 3"/>
          <p:cNvSpPr>
            <a:spLocks noGrp="1"/>
          </p:cNvSpPr>
          <p:nvPr>
            <p:ph type="sldNum" sz="quarter" idx="5"/>
          </p:nvPr>
        </p:nvSpPr>
        <p:spPr/>
        <p:txBody>
          <a:bodyPr/>
          <a:lstStyle/>
          <a:p>
            <a:fld id="{9321B13C-7178-6949-A9FA-276AFA515548}" type="slidenum">
              <a:rPr lang="en-US" smtClean="0"/>
              <a:t>6</a:t>
            </a:fld>
            <a:endParaRPr lang="en-US"/>
          </a:p>
        </p:txBody>
      </p:sp>
    </p:spTree>
    <p:extLst>
      <p:ext uri="{BB962C8B-B14F-4D97-AF65-F5344CB8AC3E}">
        <p14:creationId xmlns:p14="http://schemas.microsoft.com/office/powerpoint/2010/main" val="2636848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To study the Sustainable Impact of a company, we followed the Sustainability Impact Assessment structure.  </a:t>
            </a:r>
            <a:r>
              <a:rPr lang="en-US"/>
              <a:t>This meant evaluating the impact of a business’s performance based upon three pillars of sustainable development:</a:t>
            </a:r>
          </a:p>
          <a:p>
            <a:r>
              <a:rPr lang="en-US"/>
              <a:t> </a:t>
            </a:r>
            <a:endParaRPr lang="en-US">
              <a:cs typeface="Calibri"/>
            </a:endParaRPr>
          </a:p>
          <a:p>
            <a:pPr marL="514350" indent="-514350">
              <a:buAutoNum type="arabicPeriod"/>
            </a:pPr>
            <a:r>
              <a:rPr lang="en-US"/>
              <a:t>Environment</a:t>
            </a:r>
            <a:endParaRPr lang="en-US">
              <a:cs typeface="Calibri"/>
            </a:endParaRPr>
          </a:p>
          <a:p>
            <a:pPr marL="514350" indent="-514350">
              <a:buAutoNum type="arabicPeriod"/>
            </a:pPr>
            <a:r>
              <a:rPr lang="en-US"/>
              <a:t>Social</a:t>
            </a:r>
            <a:endParaRPr lang="en-US">
              <a:cs typeface="Calibri"/>
            </a:endParaRPr>
          </a:p>
          <a:p>
            <a:pPr marL="514350" indent="-514350">
              <a:buAutoNum type="arabicPeriod"/>
            </a:pPr>
            <a:r>
              <a:rPr lang="en-US"/>
              <a:t>Economic</a:t>
            </a:r>
            <a:endParaRPr lang="en-GB"/>
          </a:p>
        </p:txBody>
      </p:sp>
      <p:sp>
        <p:nvSpPr>
          <p:cNvPr id="4" name="Slide Number Placeholder 3"/>
          <p:cNvSpPr>
            <a:spLocks noGrp="1"/>
          </p:cNvSpPr>
          <p:nvPr>
            <p:ph type="sldNum" sz="quarter" idx="5"/>
          </p:nvPr>
        </p:nvSpPr>
        <p:spPr/>
        <p:txBody>
          <a:bodyPr/>
          <a:lstStyle/>
          <a:p>
            <a:fld id="{9321B13C-7178-6949-A9FA-276AFA515548}" type="slidenum">
              <a:rPr lang="en-US" smtClean="0"/>
              <a:t>8</a:t>
            </a:fld>
            <a:endParaRPr lang="en-US"/>
          </a:p>
        </p:txBody>
      </p:sp>
    </p:spTree>
    <p:extLst>
      <p:ext uri="{BB962C8B-B14F-4D97-AF65-F5344CB8AC3E}">
        <p14:creationId xmlns:p14="http://schemas.microsoft.com/office/powerpoint/2010/main" val="3074743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To study the Sustainable Impact of a company, we followed the Sustainability Impact Assessment structure.  </a:t>
            </a:r>
            <a:r>
              <a:rPr lang="en-US"/>
              <a:t>This meant evaluating the impact of a business’s performance based upon three pillars of sustainable development:</a:t>
            </a:r>
          </a:p>
          <a:p>
            <a:r>
              <a:rPr lang="en-US"/>
              <a:t> </a:t>
            </a:r>
            <a:endParaRPr lang="en-US">
              <a:cs typeface="Calibri"/>
            </a:endParaRPr>
          </a:p>
          <a:p>
            <a:pPr marL="514350" indent="-514350">
              <a:buAutoNum type="arabicPeriod"/>
            </a:pPr>
            <a:r>
              <a:rPr lang="en-US"/>
              <a:t>Environment</a:t>
            </a:r>
            <a:endParaRPr lang="en-US">
              <a:cs typeface="Calibri"/>
            </a:endParaRPr>
          </a:p>
          <a:p>
            <a:pPr marL="514350" indent="-514350">
              <a:buAutoNum type="arabicPeriod"/>
            </a:pPr>
            <a:r>
              <a:rPr lang="en-US"/>
              <a:t>Social</a:t>
            </a:r>
            <a:endParaRPr lang="en-US">
              <a:cs typeface="Calibri"/>
            </a:endParaRPr>
          </a:p>
          <a:p>
            <a:pPr marL="514350" indent="-514350">
              <a:buAutoNum type="arabicPeriod"/>
            </a:pPr>
            <a:r>
              <a:rPr lang="en-US"/>
              <a:t>Economic</a:t>
            </a:r>
            <a:endParaRPr lang="en-GB"/>
          </a:p>
        </p:txBody>
      </p:sp>
      <p:sp>
        <p:nvSpPr>
          <p:cNvPr id="4" name="Slide Number Placeholder 3"/>
          <p:cNvSpPr>
            <a:spLocks noGrp="1"/>
          </p:cNvSpPr>
          <p:nvPr>
            <p:ph type="sldNum" sz="quarter" idx="5"/>
          </p:nvPr>
        </p:nvSpPr>
        <p:spPr/>
        <p:txBody>
          <a:bodyPr/>
          <a:lstStyle/>
          <a:p>
            <a:fld id="{9321B13C-7178-6949-A9FA-276AFA515548}" type="slidenum">
              <a:rPr lang="en-US" smtClean="0"/>
              <a:t>9</a:t>
            </a:fld>
            <a:endParaRPr lang="en-US"/>
          </a:p>
        </p:txBody>
      </p:sp>
    </p:spTree>
    <p:extLst>
      <p:ext uri="{BB962C8B-B14F-4D97-AF65-F5344CB8AC3E}">
        <p14:creationId xmlns:p14="http://schemas.microsoft.com/office/powerpoint/2010/main" val="1287545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To study the Sustainable Impact of a company, we followed the Sustainability Impact Assessment structure.  </a:t>
            </a:r>
            <a:r>
              <a:rPr lang="en-US"/>
              <a:t>This meant evaluating the impact of a business’s performance based upon three pillars of sustainable development:</a:t>
            </a:r>
          </a:p>
          <a:p>
            <a:r>
              <a:rPr lang="en-US"/>
              <a:t> </a:t>
            </a:r>
            <a:endParaRPr lang="en-US">
              <a:cs typeface="Calibri"/>
            </a:endParaRPr>
          </a:p>
          <a:p>
            <a:pPr marL="514350" indent="-514350">
              <a:buAutoNum type="arabicPeriod"/>
            </a:pPr>
            <a:r>
              <a:rPr lang="en-US"/>
              <a:t>Environment</a:t>
            </a:r>
            <a:endParaRPr lang="en-US">
              <a:cs typeface="Calibri"/>
            </a:endParaRPr>
          </a:p>
          <a:p>
            <a:pPr marL="514350" indent="-514350">
              <a:buAutoNum type="arabicPeriod"/>
            </a:pPr>
            <a:r>
              <a:rPr lang="en-US"/>
              <a:t>Social</a:t>
            </a:r>
            <a:endParaRPr lang="en-US">
              <a:cs typeface="Calibri"/>
            </a:endParaRPr>
          </a:p>
          <a:p>
            <a:pPr marL="514350" indent="-514350">
              <a:buAutoNum type="arabicPeriod"/>
            </a:pPr>
            <a:r>
              <a:rPr lang="en-US"/>
              <a:t>Economic</a:t>
            </a:r>
            <a:endParaRPr lang="en-GB"/>
          </a:p>
        </p:txBody>
      </p:sp>
      <p:sp>
        <p:nvSpPr>
          <p:cNvPr id="4" name="Slide Number Placeholder 3"/>
          <p:cNvSpPr>
            <a:spLocks noGrp="1"/>
          </p:cNvSpPr>
          <p:nvPr>
            <p:ph type="sldNum" sz="quarter" idx="5"/>
          </p:nvPr>
        </p:nvSpPr>
        <p:spPr/>
        <p:txBody>
          <a:bodyPr/>
          <a:lstStyle/>
          <a:p>
            <a:fld id="{9321B13C-7178-6949-A9FA-276AFA515548}" type="slidenum">
              <a:rPr lang="en-US" smtClean="0"/>
              <a:t>10</a:t>
            </a:fld>
            <a:endParaRPr lang="en-US"/>
          </a:p>
        </p:txBody>
      </p:sp>
    </p:spTree>
    <p:extLst>
      <p:ext uri="{BB962C8B-B14F-4D97-AF65-F5344CB8AC3E}">
        <p14:creationId xmlns:p14="http://schemas.microsoft.com/office/powerpoint/2010/main" val="2346781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To study the Sustainable Impact of a company, we followed the Sustainability Impact Assessment structure.  </a:t>
            </a:r>
            <a:r>
              <a:rPr lang="en-US"/>
              <a:t>This meant evaluating the impact of a business’s performance based upon three pillars of sustainable development:</a:t>
            </a:r>
          </a:p>
          <a:p>
            <a:r>
              <a:rPr lang="en-US"/>
              <a:t> </a:t>
            </a:r>
            <a:endParaRPr lang="en-US">
              <a:cs typeface="Calibri"/>
            </a:endParaRPr>
          </a:p>
          <a:p>
            <a:pPr marL="514350" indent="-514350">
              <a:buAutoNum type="arabicPeriod"/>
            </a:pPr>
            <a:r>
              <a:rPr lang="en-US"/>
              <a:t>Environment</a:t>
            </a:r>
            <a:endParaRPr lang="en-US">
              <a:cs typeface="Calibri"/>
            </a:endParaRPr>
          </a:p>
          <a:p>
            <a:pPr marL="514350" indent="-514350">
              <a:buAutoNum type="arabicPeriod"/>
            </a:pPr>
            <a:r>
              <a:rPr lang="en-US"/>
              <a:t>Social</a:t>
            </a:r>
            <a:endParaRPr lang="en-US">
              <a:cs typeface="Calibri"/>
            </a:endParaRPr>
          </a:p>
          <a:p>
            <a:pPr marL="514350" indent="-514350">
              <a:buAutoNum type="arabicPeriod"/>
            </a:pPr>
            <a:r>
              <a:rPr lang="en-US"/>
              <a:t>Economic</a:t>
            </a:r>
            <a:endParaRPr lang="en-GB"/>
          </a:p>
        </p:txBody>
      </p:sp>
      <p:sp>
        <p:nvSpPr>
          <p:cNvPr id="4" name="Slide Number Placeholder 3"/>
          <p:cNvSpPr>
            <a:spLocks noGrp="1"/>
          </p:cNvSpPr>
          <p:nvPr>
            <p:ph type="sldNum" sz="quarter" idx="5"/>
          </p:nvPr>
        </p:nvSpPr>
        <p:spPr/>
        <p:txBody>
          <a:bodyPr/>
          <a:lstStyle/>
          <a:p>
            <a:fld id="{9321B13C-7178-6949-A9FA-276AFA515548}" type="slidenum">
              <a:rPr lang="en-US" smtClean="0"/>
              <a:t>11</a:t>
            </a:fld>
            <a:endParaRPr lang="en-US"/>
          </a:p>
        </p:txBody>
      </p:sp>
    </p:spTree>
    <p:extLst>
      <p:ext uri="{BB962C8B-B14F-4D97-AF65-F5344CB8AC3E}">
        <p14:creationId xmlns:p14="http://schemas.microsoft.com/office/powerpoint/2010/main" val="3705251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11527"/>
            <a:ext cx="10363200" cy="3002739"/>
          </a:xfrm>
        </p:spPr>
        <p:txBody>
          <a:bodyPr anchor="b"/>
          <a:lstStyle>
            <a:lvl1pPr algn="ctr">
              <a:defRPr sz="7546"/>
            </a:lvl1pPr>
          </a:lstStyle>
          <a:p>
            <a:r>
              <a:rPr lang="en-US"/>
              <a:t>Click to edit Master title style</a:t>
            </a:r>
          </a:p>
        </p:txBody>
      </p:sp>
      <p:sp>
        <p:nvSpPr>
          <p:cNvPr id="3" name="Subtitle 2"/>
          <p:cNvSpPr>
            <a:spLocks noGrp="1"/>
          </p:cNvSpPr>
          <p:nvPr>
            <p:ph type="subTitle" idx="1"/>
          </p:nvPr>
        </p:nvSpPr>
        <p:spPr>
          <a:xfrm>
            <a:off x="1524000" y="4530063"/>
            <a:ext cx="9144000" cy="2082351"/>
          </a:xfrm>
        </p:spPr>
        <p:txBody>
          <a:bodyPr/>
          <a:lstStyle>
            <a:lvl1pPr marL="0" indent="0" algn="ctr">
              <a:buNone/>
              <a:defRPr sz="3018"/>
            </a:lvl1pPr>
            <a:lvl2pPr marL="574975" indent="0" algn="ctr">
              <a:buNone/>
              <a:defRPr sz="2515"/>
            </a:lvl2pPr>
            <a:lvl3pPr marL="1149949" indent="0" algn="ctr">
              <a:buNone/>
              <a:defRPr sz="2264"/>
            </a:lvl3pPr>
            <a:lvl4pPr marL="1724924" indent="0" algn="ctr">
              <a:buNone/>
              <a:defRPr sz="2012"/>
            </a:lvl4pPr>
            <a:lvl5pPr marL="2299899" indent="0" algn="ctr">
              <a:buNone/>
              <a:defRPr sz="2012"/>
            </a:lvl5pPr>
            <a:lvl6pPr marL="2874874" indent="0" algn="ctr">
              <a:buNone/>
              <a:defRPr sz="2012"/>
            </a:lvl6pPr>
            <a:lvl7pPr marL="3449848" indent="0" algn="ctr">
              <a:buNone/>
              <a:defRPr sz="2012"/>
            </a:lvl7pPr>
            <a:lvl8pPr marL="4024823" indent="0" algn="ctr">
              <a:buNone/>
              <a:defRPr sz="2012"/>
            </a:lvl8pPr>
            <a:lvl9pPr marL="4599798" indent="0" algn="ctr">
              <a:buNone/>
              <a:defRPr sz="2012"/>
            </a:lvl9pPr>
          </a:lstStyle>
          <a:p>
            <a:r>
              <a:rPr lang="en-US"/>
              <a:t>Click to edit Master subtitle style</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59195"/>
            <a:ext cx="2628900" cy="730919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459195"/>
            <a:ext cx="7734300" cy="730919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150235"/>
            <a:ext cx="10515600" cy="3587713"/>
          </a:xfrm>
        </p:spPr>
        <p:txBody>
          <a:bodyPr anchor="b"/>
          <a:lstStyle>
            <a:lvl1pPr>
              <a:defRPr sz="7546"/>
            </a:lvl1pPr>
          </a:lstStyle>
          <a:p>
            <a:r>
              <a:rPr lang="en-US"/>
              <a:t>Click to edit Master title style</a:t>
            </a:r>
          </a:p>
        </p:txBody>
      </p:sp>
      <p:sp>
        <p:nvSpPr>
          <p:cNvPr id="3" name="Text Placeholder 2"/>
          <p:cNvSpPr>
            <a:spLocks noGrp="1"/>
          </p:cNvSpPr>
          <p:nvPr>
            <p:ph type="body" idx="1"/>
          </p:nvPr>
        </p:nvSpPr>
        <p:spPr>
          <a:xfrm>
            <a:off x="831851" y="5771889"/>
            <a:ext cx="10515600" cy="1886694"/>
          </a:xfrm>
        </p:spPr>
        <p:txBody>
          <a:bodyPr/>
          <a:lstStyle>
            <a:lvl1pPr marL="0" indent="0">
              <a:buNone/>
              <a:defRPr sz="3018">
                <a:solidFill>
                  <a:schemeClr val="tx1"/>
                </a:solidFill>
              </a:defRPr>
            </a:lvl1pPr>
            <a:lvl2pPr marL="574975" indent="0">
              <a:buNone/>
              <a:defRPr sz="2515">
                <a:solidFill>
                  <a:schemeClr val="tx1">
                    <a:tint val="75000"/>
                  </a:schemeClr>
                </a:solidFill>
              </a:defRPr>
            </a:lvl2pPr>
            <a:lvl3pPr marL="1149949" indent="0">
              <a:buNone/>
              <a:defRPr sz="2264">
                <a:solidFill>
                  <a:schemeClr val="tx1">
                    <a:tint val="75000"/>
                  </a:schemeClr>
                </a:solidFill>
              </a:defRPr>
            </a:lvl3pPr>
            <a:lvl4pPr marL="1724924" indent="0">
              <a:buNone/>
              <a:defRPr sz="2012">
                <a:solidFill>
                  <a:schemeClr val="tx1">
                    <a:tint val="75000"/>
                  </a:schemeClr>
                </a:solidFill>
              </a:defRPr>
            </a:lvl4pPr>
            <a:lvl5pPr marL="2299899" indent="0">
              <a:buNone/>
              <a:defRPr sz="2012">
                <a:solidFill>
                  <a:schemeClr val="tx1">
                    <a:tint val="75000"/>
                  </a:schemeClr>
                </a:solidFill>
              </a:defRPr>
            </a:lvl5pPr>
            <a:lvl6pPr marL="2874874" indent="0">
              <a:buNone/>
              <a:defRPr sz="2012">
                <a:solidFill>
                  <a:schemeClr val="tx1">
                    <a:tint val="75000"/>
                  </a:schemeClr>
                </a:solidFill>
              </a:defRPr>
            </a:lvl6pPr>
            <a:lvl7pPr marL="3449848" indent="0">
              <a:buNone/>
              <a:defRPr sz="2012">
                <a:solidFill>
                  <a:schemeClr val="tx1">
                    <a:tint val="75000"/>
                  </a:schemeClr>
                </a:solidFill>
              </a:defRPr>
            </a:lvl7pPr>
            <a:lvl8pPr marL="4024823" indent="0">
              <a:buNone/>
              <a:defRPr sz="2012">
                <a:solidFill>
                  <a:schemeClr val="tx1">
                    <a:tint val="75000"/>
                  </a:schemeClr>
                </a:solidFill>
              </a:defRPr>
            </a:lvl8pPr>
            <a:lvl9pPr marL="4599798" indent="0">
              <a:buNone/>
              <a:defRPr sz="201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2295977"/>
            <a:ext cx="5181600" cy="5472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2295977"/>
            <a:ext cx="5181600" cy="5472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6" name="Footer Placeholder 5"/>
          <p:cNvSpPr>
            <a:spLocks noGrp="1"/>
          </p:cNvSpPr>
          <p:nvPr>
            <p:ph type="ftr" sz="quarter" idx="11"/>
          </p:nvPr>
        </p:nvSpPr>
        <p:spPr>
          <a:xfrm>
            <a:off x="4038600" y="7993996"/>
            <a:ext cx="4114800" cy="45919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9197"/>
            <a:ext cx="10515600" cy="1667080"/>
          </a:xfrm>
        </p:spPr>
        <p:txBody>
          <a:bodyPr/>
          <a:lstStyle/>
          <a:p>
            <a:r>
              <a:rPr lang="en-US"/>
              <a:t>Click to edit Master title style</a:t>
            </a:r>
          </a:p>
        </p:txBody>
      </p:sp>
      <p:sp>
        <p:nvSpPr>
          <p:cNvPr id="3" name="Text Placeholder 2"/>
          <p:cNvSpPr>
            <a:spLocks noGrp="1"/>
          </p:cNvSpPr>
          <p:nvPr>
            <p:ph type="body" idx="1"/>
          </p:nvPr>
        </p:nvSpPr>
        <p:spPr>
          <a:xfrm>
            <a:off x="839789" y="2114296"/>
            <a:ext cx="5157787" cy="1036184"/>
          </a:xfrm>
        </p:spPr>
        <p:txBody>
          <a:bodyPr anchor="b"/>
          <a:lstStyle>
            <a:lvl1pPr marL="0" indent="0">
              <a:buNone/>
              <a:defRPr sz="3018" b="1"/>
            </a:lvl1pPr>
            <a:lvl2pPr marL="574975" indent="0">
              <a:buNone/>
              <a:defRPr sz="2515" b="1"/>
            </a:lvl2pPr>
            <a:lvl3pPr marL="1149949" indent="0">
              <a:buNone/>
              <a:defRPr sz="2264" b="1"/>
            </a:lvl3pPr>
            <a:lvl4pPr marL="1724924" indent="0">
              <a:buNone/>
              <a:defRPr sz="2012" b="1"/>
            </a:lvl4pPr>
            <a:lvl5pPr marL="2299899" indent="0">
              <a:buNone/>
              <a:defRPr sz="2012" b="1"/>
            </a:lvl5pPr>
            <a:lvl6pPr marL="2874874" indent="0">
              <a:buNone/>
              <a:defRPr sz="2012" b="1"/>
            </a:lvl6pPr>
            <a:lvl7pPr marL="3449848" indent="0">
              <a:buNone/>
              <a:defRPr sz="2012" b="1"/>
            </a:lvl7pPr>
            <a:lvl8pPr marL="4024823" indent="0">
              <a:buNone/>
              <a:defRPr sz="2012" b="1"/>
            </a:lvl8pPr>
            <a:lvl9pPr marL="4599798" indent="0">
              <a:buNone/>
              <a:defRPr sz="2012" b="1"/>
            </a:lvl9pPr>
          </a:lstStyle>
          <a:p>
            <a:pPr lvl="0"/>
            <a:r>
              <a:rPr lang="en-US"/>
              <a:t>Click to edit Master text styles</a:t>
            </a:r>
          </a:p>
        </p:txBody>
      </p:sp>
      <p:sp>
        <p:nvSpPr>
          <p:cNvPr id="4" name="Content Placeholder 3"/>
          <p:cNvSpPr>
            <a:spLocks noGrp="1"/>
          </p:cNvSpPr>
          <p:nvPr>
            <p:ph sz="half" idx="2"/>
          </p:nvPr>
        </p:nvSpPr>
        <p:spPr>
          <a:xfrm>
            <a:off x="839789" y="3150480"/>
            <a:ext cx="5157787" cy="4633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2114296"/>
            <a:ext cx="5183188" cy="1036184"/>
          </a:xfrm>
        </p:spPr>
        <p:txBody>
          <a:bodyPr anchor="b"/>
          <a:lstStyle>
            <a:lvl1pPr marL="0" indent="0">
              <a:buNone/>
              <a:defRPr sz="3018" b="1"/>
            </a:lvl1pPr>
            <a:lvl2pPr marL="574975" indent="0">
              <a:buNone/>
              <a:defRPr sz="2515" b="1"/>
            </a:lvl2pPr>
            <a:lvl3pPr marL="1149949" indent="0">
              <a:buNone/>
              <a:defRPr sz="2264" b="1"/>
            </a:lvl3pPr>
            <a:lvl4pPr marL="1724924" indent="0">
              <a:buNone/>
              <a:defRPr sz="2012" b="1"/>
            </a:lvl4pPr>
            <a:lvl5pPr marL="2299899" indent="0">
              <a:buNone/>
              <a:defRPr sz="2012" b="1"/>
            </a:lvl5pPr>
            <a:lvl6pPr marL="2874874" indent="0">
              <a:buNone/>
              <a:defRPr sz="2012" b="1"/>
            </a:lvl6pPr>
            <a:lvl7pPr marL="3449848" indent="0">
              <a:buNone/>
              <a:defRPr sz="2012" b="1"/>
            </a:lvl7pPr>
            <a:lvl8pPr marL="4024823" indent="0">
              <a:buNone/>
              <a:defRPr sz="2012" b="1"/>
            </a:lvl8pPr>
            <a:lvl9pPr marL="4599798" indent="0">
              <a:buNone/>
              <a:defRPr sz="2012" b="1"/>
            </a:lvl9pPr>
          </a:lstStyle>
          <a:p>
            <a:pPr lvl="0"/>
            <a:r>
              <a:rPr lang="en-US"/>
              <a:t>Click to edit Master text styles</a:t>
            </a:r>
          </a:p>
        </p:txBody>
      </p:sp>
      <p:sp>
        <p:nvSpPr>
          <p:cNvPr id="6" name="Content Placeholder 5"/>
          <p:cNvSpPr>
            <a:spLocks noGrp="1"/>
          </p:cNvSpPr>
          <p:nvPr>
            <p:ph sz="quarter" idx="4"/>
          </p:nvPr>
        </p:nvSpPr>
        <p:spPr>
          <a:xfrm>
            <a:off x="6172201" y="3150480"/>
            <a:ext cx="5183188" cy="4633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8" name="Footer Placeholder 7"/>
          <p:cNvSpPr>
            <a:spLocks noGrp="1"/>
          </p:cNvSpPr>
          <p:nvPr>
            <p:ph type="ftr" sz="quarter" idx="11"/>
          </p:nvPr>
        </p:nvSpPr>
        <p:spPr>
          <a:xfrm>
            <a:off x="4038600" y="7993996"/>
            <a:ext cx="4114800" cy="459195"/>
          </a:xfrm>
          <a:prstGeom prst="rect">
            <a:avLst/>
          </a:prstGeom>
        </p:spPr>
        <p:txBody>
          <a:bodyPr/>
          <a:lstStyle/>
          <a:p>
            <a:endParaRPr lang="en-US"/>
          </a:p>
        </p:txBody>
      </p:sp>
      <p:sp>
        <p:nvSpPr>
          <p:cNvPr id="9" name="Slide Number Placeholder 8"/>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4" name="Footer Placeholder 3"/>
          <p:cNvSpPr>
            <a:spLocks noGrp="1"/>
          </p:cNvSpPr>
          <p:nvPr>
            <p:ph type="ftr" sz="quarter" idx="11"/>
          </p:nvPr>
        </p:nvSpPr>
        <p:spPr>
          <a:xfrm>
            <a:off x="4038600" y="7993996"/>
            <a:ext cx="4114800" cy="45919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3" name="Footer Placeholder 2"/>
          <p:cNvSpPr>
            <a:spLocks noGrp="1"/>
          </p:cNvSpPr>
          <p:nvPr>
            <p:ph type="ftr" sz="quarter" idx="11"/>
          </p:nvPr>
        </p:nvSpPr>
        <p:spPr>
          <a:xfrm>
            <a:off x="4038600" y="7993996"/>
            <a:ext cx="4114800" cy="45919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574992"/>
            <a:ext cx="3932237" cy="2012474"/>
          </a:xfrm>
        </p:spPr>
        <p:txBody>
          <a:bodyPr anchor="b"/>
          <a:lstStyle>
            <a:lvl1pPr>
              <a:defRPr sz="4024"/>
            </a:lvl1pPr>
          </a:lstStyle>
          <a:p>
            <a:r>
              <a:rPr lang="en-US"/>
              <a:t>Click to edit Master title style</a:t>
            </a:r>
          </a:p>
        </p:txBody>
      </p:sp>
      <p:sp>
        <p:nvSpPr>
          <p:cNvPr id="3" name="Content Placeholder 2"/>
          <p:cNvSpPr>
            <a:spLocks noGrp="1"/>
          </p:cNvSpPr>
          <p:nvPr>
            <p:ph idx="1"/>
          </p:nvPr>
        </p:nvSpPr>
        <p:spPr>
          <a:xfrm>
            <a:off x="5183188" y="1241826"/>
            <a:ext cx="6172200" cy="6129261"/>
          </a:xfrm>
        </p:spPr>
        <p:txBody>
          <a:bodyPr/>
          <a:lstStyle>
            <a:lvl1pPr>
              <a:defRPr sz="4024"/>
            </a:lvl1pPr>
            <a:lvl2pPr>
              <a:defRPr sz="3521"/>
            </a:lvl2pPr>
            <a:lvl3pPr>
              <a:defRPr sz="3018"/>
            </a:lvl3pPr>
            <a:lvl4pPr>
              <a:defRPr sz="2515"/>
            </a:lvl4pPr>
            <a:lvl5pPr>
              <a:defRPr sz="2515"/>
            </a:lvl5pPr>
            <a:lvl6pPr>
              <a:defRPr sz="2515"/>
            </a:lvl6pPr>
            <a:lvl7pPr>
              <a:defRPr sz="2515"/>
            </a:lvl7pPr>
            <a:lvl8pPr>
              <a:defRPr sz="2515"/>
            </a:lvl8pPr>
            <a:lvl9pPr>
              <a:defRPr sz="251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587466"/>
            <a:ext cx="3932237" cy="4793602"/>
          </a:xfrm>
        </p:spPr>
        <p:txBody>
          <a:bodyPr/>
          <a:lstStyle>
            <a:lvl1pPr marL="0" indent="0">
              <a:buNone/>
              <a:defRPr sz="2012"/>
            </a:lvl1pPr>
            <a:lvl2pPr marL="574975" indent="0">
              <a:buNone/>
              <a:defRPr sz="1761"/>
            </a:lvl2pPr>
            <a:lvl3pPr marL="1149949" indent="0">
              <a:buNone/>
              <a:defRPr sz="1509"/>
            </a:lvl3pPr>
            <a:lvl4pPr marL="1724924" indent="0">
              <a:buNone/>
              <a:defRPr sz="1258"/>
            </a:lvl4pPr>
            <a:lvl5pPr marL="2299899" indent="0">
              <a:buNone/>
              <a:defRPr sz="1258"/>
            </a:lvl5pPr>
            <a:lvl6pPr marL="2874874" indent="0">
              <a:buNone/>
              <a:defRPr sz="1258"/>
            </a:lvl6pPr>
            <a:lvl7pPr marL="3449848" indent="0">
              <a:buNone/>
              <a:defRPr sz="1258"/>
            </a:lvl7pPr>
            <a:lvl8pPr marL="4024823" indent="0">
              <a:buNone/>
              <a:defRPr sz="1258"/>
            </a:lvl8pPr>
            <a:lvl9pPr marL="4599798" indent="0">
              <a:buNone/>
              <a:defRPr sz="1258"/>
            </a:lvl9pPr>
          </a:lstStyle>
          <a:p>
            <a:pPr lvl="0"/>
            <a:r>
              <a:rPr lang="en-US"/>
              <a:t>Click to edit Master text styles</a:t>
            </a:r>
          </a:p>
        </p:txBody>
      </p:sp>
      <p:sp>
        <p:nvSpPr>
          <p:cNvPr id="5" name="Date Placeholder 4"/>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6" name="Footer Placeholder 5"/>
          <p:cNvSpPr>
            <a:spLocks noGrp="1"/>
          </p:cNvSpPr>
          <p:nvPr>
            <p:ph type="ftr" sz="quarter" idx="11"/>
          </p:nvPr>
        </p:nvSpPr>
        <p:spPr>
          <a:xfrm>
            <a:off x="4038600" y="7993996"/>
            <a:ext cx="4114800" cy="45919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574992"/>
            <a:ext cx="3932237" cy="2012474"/>
          </a:xfrm>
        </p:spPr>
        <p:txBody>
          <a:bodyPr anchor="b"/>
          <a:lstStyle>
            <a:lvl1pPr>
              <a:defRPr sz="4024"/>
            </a:lvl1pPr>
          </a:lstStyle>
          <a:p>
            <a:r>
              <a:rPr lang="en-US"/>
              <a:t>Click to edit Master title style</a:t>
            </a:r>
          </a:p>
        </p:txBody>
      </p:sp>
      <p:sp>
        <p:nvSpPr>
          <p:cNvPr id="3" name="Picture Placeholder 2"/>
          <p:cNvSpPr>
            <a:spLocks noGrp="1" noChangeAspect="1"/>
          </p:cNvSpPr>
          <p:nvPr>
            <p:ph type="pic" idx="1"/>
          </p:nvPr>
        </p:nvSpPr>
        <p:spPr>
          <a:xfrm>
            <a:off x="5183188" y="1241826"/>
            <a:ext cx="6172200" cy="6129261"/>
          </a:xfrm>
        </p:spPr>
        <p:txBody>
          <a:bodyPr anchor="t"/>
          <a:lstStyle>
            <a:lvl1pPr marL="0" indent="0">
              <a:buNone/>
              <a:defRPr sz="4024"/>
            </a:lvl1pPr>
            <a:lvl2pPr marL="574975" indent="0">
              <a:buNone/>
              <a:defRPr sz="3521"/>
            </a:lvl2pPr>
            <a:lvl3pPr marL="1149949" indent="0">
              <a:buNone/>
              <a:defRPr sz="3018"/>
            </a:lvl3pPr>
            <a:lvl4pPr marL="1724924" indent="0">
              <a:buNone/>
              <a:defRPr sz="2515"/>
            </a:lvl4pPr>
            <a:lvl5pPr marL="2299899" indent="0">
              <a:buNone/>
              <a:defRPr sz="2515"/>
            </a:lvl5pPr>
            <a:lvl6pPr marL="2874874" indent="0">
              <a:buNone/>
              <a:defRPr sz="2515"/>
            </a:lvl6pPr>
            <a:lvl7pPr marL="3449848" indent="0">
              <a:buNone/>
              <a:defRPr sz="2515"/>
            </a:lvl7pPr>
            <a:lvl8pPr marL="4024823" indent="0">
              <a:buNone/>
              <a:defRPr sz="2515"/>
            </a:lvl8pPr>
            <a:lvl9pPr marL="4599798" indent="0">
              <a:buNone/>
              <a:defRPr sz="2515"/>
            </a:lvl9pPr>
          </a:lstStyle>
          <a:p>
            <a:r>
              <a:rPr lang="en-US"/>
              <a:t>Drag picture to placeholder or click icon to add</a:t>
            </a:r>
          </a:p>
        </p:txBody>
      </p:sp>
      <p:sp>
        <p:nvSpPr>
          <p:cNvPr id="4" name="Text Placeholder 3"/>
          <p:cNvSpPr>
            <a:spLocks noGrp="1"/>
          </p:cNvSpPr>
          <p:nvPr>
            <p:ph type="body" sz="half" idx="2"/>
          </p:nvPr>
        </p:nvSpPr>
        <p:spPr>
          <a:xfrm>
            <a:off x="839788" y="2587466"/>
            <a:ext cx="3932237" cy="4793602"/>
          </a:xfrm>
        </p:spPr>
        <p:txBody>
          <a:bodyPr/>
          <a:lstStyle>
            <a:lvl1pPr marL="0" indent="0">
              <a:buNone/>
              <a:defRPr sz="2012"/>
            </a:lvl1pPr>
            <a:lvl2pPr marL="574975" indent="0">
              <a:buNone/>
              <a:defRPr sz="1761"/>
            </a:lvl2pPr>
            <a:lvl3pPr marL="1149949" indent="0">
              <a:buNone/>
              <a:defRPr sz="1509"/>
            </a:lvl3pPr>
            <a:lvl4pPr marL="1724924" indent="0">
              <a:buNone/>
              <a:defRPr sz="1258"/>
            </a:lvl4pPr>
            <a:lvl5pPr marL="2299899" indent="0">
              <a:buNone/>
              <a:defRPr sz="1258"/>
            </a:lvl5pPr>
            <a:lvl6pPr marL="2874874" indent="0">
              <a:buNone/>
              <a:defRPr sz="1258"/>
            </a:lvl6pPr>
            <a:lvl7pPr marL="3449848" indent="0">
              <a:buNone/>
              <a:defRPr sz="1258"/>
            </a:lvl7pPr>
            <a:lvl8pPr marL="4024823" indent="0">
              <a:buNone/>
              <a:defRPr sz="1258"/>
            </a:lvl8pPr>
            <a:lvl9pPr marL="4599798" indent="0">
              <a:buNone/>
              <a:defRPr sz="1258"/>
            </a:lvl9pPr>
          </a:lstStyle>
          <a:p>
            <a:pPr lvl="0"/>
            <a:r>
              <a:rPr lang="en-US"/>
              <a:t>Click to edit Master text styles</a:t>
            </a:r>
          </a:p>
        </p:txBody>
      </p:sp>
      <p:sp>
        <p:nvSpPr>
          <p:cNvPr id="5" name="Date Placeholder 4"/>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6" name="Footer Placeholder 5"/>
          <p:cNvSpPr>
            <a:spLocks noGrp="1"/>
          </p:cNvSpPr>
          <p:nvPr>
            <p:ph type="ftr" sz="quarter" idx="11"/>
          </p:nvPr>
        </p:nvSpPr>
        <p:spPr>
          <a:xfrm>
            <a:off x="4038600" y="7993996"/>
            <a:ext cx="4114800" cy="45919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59197"/>
            <a:ext cx="10515600" cy="16670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2295977"/>
            <a:ext cx="10515600" cy="54724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8E8E61C2-6D3A-2441-8EE3-9E30A311F90C}"/>
              </a:ext>
            </a:extLst>
          </p:cNvPr>
          <p:cNvSpPr/>
          <p:nvPr userDrawn="1"/>
        </p:nvSpPr>
        <p:spPr>
          <a:xfrm>
            <a:off x="1" y="0"/>
            <a:ext cx="346363" cy="862488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000" dirty="0">
                <a:solidFill>
                  <a:schemeClr val="tx1"/>
                </a:solidFill>
              </a:rPr>
              <a:t>This content was produced within the context of the IPACST project (ip4sustainability.org)</a:t>
            </a:r>
          </a:p>
        </p:txBody>
      </p:sp>
    </p:spTree>
    <p:extLst>
      <p:ext uri="{BB962C8B-B14F-4D97-AF65-F5344CB8AC3E}">
        <p14:creationId xmlns:p14="http://schemas.microsoft.com/office/powerpoint/2010/main" val="21280776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49949" rtl="0" eaLnBrk="1" latinLnBrk="0" hangingPunct="1">
        <a:lnSpc>
          <a:spcPct val="90000"/>
        </a:lnSpc>
        <a:spcBef>
          <a:spcPct val="0"/>
        </a:spcBef>
        <a:buNone/>
        <a:defRPr sz="5533" kern="1200">
          <a:solidFill>
            <a:schemeClr val="tx1"/>
          </a:solidFill>
          <a:latin typeface="+mj-lt"/>
          <a:ea typeface="+mj-ea"/>
          <a:cs typeface="+mj-cs"/>
        </a:defRPr>
      </a:lvl1pPr>
    </p:titleStyle>
    <p:bodyStyle>
      <a:lvl1pPr marL="287487" indent="-287487" algn="l" defTabSz="1149949" rtl="0" eaLnBrk="1" latinLnBrk="0" hangingPunct="1">
        <a:lnSpc>
          <a:spcPct val="90000"/>
        </a:lnSpc>
        <a:spcBef>
          <a:spcPts val="1258"/>
        </a:spcBef>
        <a:buFont typeface="Arial" panose="020B0604020202020204" pitchFamily="34" charset="0"/>
        <a:buChar char="•"/>
        <a:defRPr sz="3521" kern="1200">
          <a:solidFill>
            <a:schemeClr val="tx1"/>
          </a:solidFill>
          <a:latin typeface="+mn-lt"/>
          <a:ea typeface="+mn-ea"/>
          <a:cs typeface="+mn-cs"/>
        </a:defRPr>
      </a:lvl1pPr>
      <a:lvl2pPr marL="862462" indent="-287487" algn="l" defTabSz="1149949" rtl="0" eaLnBrk="1" latinLnBrk="0" hangingPunct="1">
        <a:lnSpc>
          <a:spcPct val="90000"/>
        </a:lnSpc>
        <a:spcBef>
          <a:spcPts val="629"/>
        </a:spcBef>
        <a:buFont typeface="Arial" panose="020B0604020202020204" pitchFamily="34" charset="0"/>
        <a:buChar char="•"/>
        <a:defRPr sz="3018" kern="1200">
          <a:solidFill>
            <a:schemeClr val="tx1"/>
          </a:solidFill>
          <a:latin typeface="+mn-lt"/>
          <a:ea typeface="+mn-ea"/>
          <a:cs typeface="+mn-cs"/>
        </a:defRPr>
      </a:lvl2pPr>
      <a:lvl3pPr marL="1437437" indent="-287487" algn="l" defTabSz="1149949" rtl="0" eaLnBrk="1" latinLnBrk="0" hangingPunct="1">
        <a:lnSpc>
          <a:spcPct val="90000"/>
        </a:lnSpc>
        <a:spcBef>
          <a:spcPts val="629"/>
        </a:spcBef>
        <a:buFont typeface="Arial" panose="020B0604020202020204" pitchFamily="34" charset="0"/>
        <a:buChar char="•"/>
        <a:defRPr sz="2515" kern="1200">
          <a:solidFill>
            <a:schemeClr val="tx1"/>
          </a:solidFill>
          <a:latin typeface="+mn-lt"/>
          <a:ea typeface="+mn-ea"/>
          <a:cs typeface="+mn-cs"/>
        </a:defRPr>
      </a:lvl3pPr>
      <a:lvl4pPr marL="2012412"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4pPr>
      <a:lvl5pPr marL="2587386"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5pPr>
      <a:lvl6pPr marL="3162361"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6pPr>
      <a:lvl7pPr marL="3737336"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7pPr>
      <a:lvl8pPr marL="4312310"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8pPr>
      <a:lvl9pPr marL="4887285"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9pPr>
    </p:bodyStyle>
    <p:otherStyle>
      <a:defPPr>
        <a:defRPr lang="en-US"/>
      </a:defPPr>
      <a:lvl1pPr marL="0" algn="l" defTabSz="1149949" rtl="0" eaLnBrk="1" latinLnBrk="0" hangingPunct="1">
        <a:defRPr sz="2264" kern="1200">
          <a:solidFill>
            <a:schemeClr val="tx1"/>
          </a:solidFill>
          <a:latin typeface="+mn-lt"/>
          <a:ea typeface="+mn-ea"/>
          <a:cs typeface="+mn-cs"/>
        </a:defRPr>
      </a:lvl1pPr>
      <a:lvl2pPr marL="574975" algn="l" defTabSz="1149949" rtl="0" eaLnBrk="1" latinLnBrk="0" hangingPunct="1">
        <a:defRPr sz="2264" kern="1200">
          <a:solidFill>
            <a:schemeClr val="tx1"/>
          </a:solidFill>
          <a:latin typeface="+mn-lt"/>
          <a:ea typeface="+mn-ea"/>
          <a:cs typeface="+mn-cs"/>
        </a:defRPr>
      </a:lvl2pPr>
      <a:lvl3pPr marL="1149949" algn="l" defTabSz="1149949" rtl="0" eaLnBrk="1" latinLnBrk="0" hangingPunct="1">
        <a:defRPr sz="2264" kern="1200">
          <a:solidFill>
            <a:schemeClr val="tx1"/>
          </a:solidFill>
          <a:latin typeface="+mn-lt"/>
          <a:ea typeface="+mn-ea"/>
          <a:cs typeface="+mn-cs"/>
        </a:defRPr>
      </a:lvl3pPr>
      <a:lvl4pPr marL="1724924" algn="l" defTabSz="1149949" rtl="0" eaLnBrk="1" latinLnBrk="0" hangingPunct="1">
        <a:defRPr sz="2264" kern="1200">
          <a:solidFill>
            <a:schemeClr val="tx1"/>
          </a:solidFill>
          <a:latin typeface="+mn-lt"/>
          <a:ea typeface="+mn-ea"/>
          <a:cs typeface="+mn-cs"/>
        </a:defRPr>
      </a:lvl4pPr>
      <a:lvl5pPr marL="2299899" algn="l" defTabSz="1149949" rtl="0" eaLnBrk="1" latinLnBrk="0" hangingPunct="1">
        <a:defRPr sz="2264" kern="1200">
          <a:solidFill>
            <a:schemeClr val="tx1"/>
          </a:solidFill>
          <a:latin typeface="+mn-lt"/>
          <a:ea typeface="+mn-ea"/>
          <a:cs typeface="+mn-cs"/>
        </a:defRPr>
      </a:lvl5pPr>
      <a:lvl6pPr marL="2874874" algn="l" defTabSz="1149949" rtl="0" eaLnBrk="1" latinLnBrk="0" hangingPunct="1">
        <a:defRPr sz="2264" kern="1200">
          <a:solidFill>
            <a:schemeClr val="tx1"/>
          </a:solidFill>
          <a:latin typeface="+mn-lt"/>
          <a:ea typeface="+mn-ea"/>
          <a:cs typeface="+mn-cs"/>
        </a:defRPr>
      </a:lvl6pPr>
      <a:lvl7pPr marL="3449848" algn="l" defTabSz="1149949" rtl="0" eaLnBrk="1" latinLnBrk="0" hangingPunct="1">
        <a:defRPr sz="2264" kern="1200">
          <a:solidFill>
            <a:schemeClr val="tx1"/>
          </a:solidFill>
          <a:latin typeface="+mn-lt"/>
          <a:ea typeface="+mn-ea"/>
          <a:cs typeface="+mn-cs"/>
        </a:defRPr>
      </a:lvl7pPr>
      <a:lvl8pPr marL="4024823" algn="l" defTabSz="1149949" rtl="0" eaLnBrk="1" latinLnBrk="0" hangingPunct="1">
        <a:defRPr sz="2264" kern="1200">
          <a:solidFill>
            <a:schemeClr val="tx1"/>
          </a:solidFill>
          <a:latin typeface="+mn-lt"/>
          <a:ea typeface="+mn-ea"/>
          <a:cs typeface="+mn-cs"/>
        </a:defRPr>
      </a:lvl8pPr>
      <a:lvl9pPr marL="4599798" algn="l" defTabSz="1149949" rtl="0" eaLnBrk="1" latinLnBrk="0" hangingPunct="1">
        <a:defRPr sz="226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hyperlink" Target="mailto:Elisabeth.Eppinger@HTW-Berlin.de" TargetMode="Externa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10" Type="http://schemas.openxmlformats.org/officeDocument/2006/relationships/image" Target="../media/image1.jpg"/><Relationship Id="rId4" Type="http://schemas.openxmlformats.org/officeDocument/2006/relationships/image" Target="../media/image36.png"/><Relationship Id="rId9" Type="http://schemas.openxmlformats.org/officeDocument/2006/relationships/image" Target="../media/image41.jpeg"/></Relationships>
</file>

<file path=ppt/slides/_rels/slide2.xml.rels><?xml version="1.0" encoding="UTF-8" standalone="yes"?>
<Relationships xmlns="http://schemas.openxmlformats.org/package/2006/relationships"><Relationship Id="rId3" Type="http://schemas.openxmlformats.org/officeDocument/2006/relationships/hyperlink" Target="http://www.oecd.org/greengrowth/48305527.pd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www.green.unito.it/sites/default/files/doc/GRIG4-Part1-Reporting-Principles-and-Standard-Disclosures.pdf"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notesSlide" Target="../notesSlides/notesSlide3.xml"/><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png"/><Relationship Id="rId3" Type="http://schemas.openxmlformats.org/officeDocument/2006/relationships/image" Target="../media/image23.png"/><Relationship Id="rId7" Type="http://schemas.openxmlformats.org/officeDocument/2006/relationships/image" Target="../media/image27.png"/><Relationship Id="rId12" Type="http://schemas.microsoft.com/office/2007/relationships/hdphoto" Target="../media/hdphoto1.wdp"/><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_rels/slide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sunburst chart&#10;&#10;Description automatically generated">
            <a:extLst>
              <a:ext uri="{FF2B5EF4-FFF2-40B4-BE49-F238E27FC236}">
                <a16:creationId xmlns:a16="http://schemas.microsoft.com/office/drawing/2014/main" id="{A328E05D-BEE8-4385-926E-8ED78615BD92}"/>
              </a:ext>
            </a:extLst>
          </p:cNvPr>
          <p:cNvPicPr>
            <a:picLocks noChangeAspect="1"/>
          </p:cNvPicPr>
          <p:nvPr/>
        </p:nvPicPr>
        <p:blipFill>
          <a:blip r:embed="rId2"/>
          <a:stretch>
            <a:fillRect/>
          </a:stretch>
        </p:blipFill>
        <p:spPr>
          <a:xfrm>
            <a:off x="10345451" y="2277551"/>
            <a:ext cx="1825283" cy="1943625"/>
          </a:xfrm>
          <a:prstGeom prst="rect">
            <a:avLst/>
          </a:prstGeom>
        </p:spPr>
      </p:pic>
      <p:sp>
        <p:nvSpPr>
          <p:cNvPr id="4" name="Rectangle 3">
            <a:extLst>
              <a:ext uri="{FF2B5EF4-FFF2-40B4-BE49-F238E27FC236}">
                <a16:creationId xmlns:a16="http://schemas.microsoft.com/office/drawing/2014/main" id="{79D5C5D1-D7B5-46BC-8575-1EE3E43F1A11}"/>
              </a:ext>
            </a:extLst>
          </p:cNvPr>
          <p:cNvSpPr/>
          <p:nvPr/>
        </p:nvSpPr>
        <p:spPr>
          <a:xfrm>
            <a:off x="346363" y="2548268"/>
            <a:ext cx="9993863" cy="1461216"/>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2800" b="1" dirty="0">
                <a:solidFill>
                  <a:schemeClr val="bg1"/>
                </a:solidFill>
                <a:latin typeface="Arial" panose="020B0604020202020204" pitchFamily="34" charset="0"/>
                <a:cs typeface="Arial" panose="020B0604020202020204" pitchFamily="34" charset="0"/>
              </a:rPr>
              <a:t>Sustainability Impact and Sustainability Transition</a:t>
            </a:r>
          </a:p>
        </p:txBody>
      </p:sp>
      <p:sp>
        <p:nvSpPr>
          <p:cNvPr id="5" name="TextBox 4">
            <a:extLst>
              <a:ext uri="{FF2B5EF4-FFF2-40B4-BE49-F238E27FC236}">
                <a16:creationId xmlns:a16="http://schemas.microsoft.com/office/drawing/2014/main" id="{8D862E0B-417E-4FEC-BC26-6391B5153FB6}"/>
              </a:ext>
            </a:extLst>
          </p:cNvPr>
          <p:cNvSpPr txBox="1"/>
          <p:nvPr/>
        </p:nvSpPr>
        <p:spPr>
          <a:xfrm>
            <a:off x="2501900" y="6549985"/>
            <a:ext cx="7034361" cy="600164"/>
          </a:xfrm>
          <a:prstGeom prst="rect">
            <a:avLst/>
          </a:prstGeom>
          <a:noFill/>
        </p:spPr>
        <p:txBody>
          <a:bodyPr wrap="square">
            <a:spAutoFit/>
          </a:bodyPr>
          <a:lstStyle/>
          <a:p>
            <a:pPr algn="r"/>
            <a:r>
              <a:rPr lang="en-US" sz="1100" b="0" i="0" dirty="0">
                <a:effectLst/>
                <a:latin typeface="Arial" panose="020B0604020202020204" pitchFamily="34" charset="0"/>
                <a:cs typeface="Arial" panose="020B0604020202020204" pitchFamily="34" charset="0"/>
              </a:rPr>
              <a:t>This is an open access publication distributed under the terms of the Creative Commons Attribution By License, which permits unrestricted use, distribution, and reproduction in any medium, provided the original authors and source are credited.</a:t>
            </a:r>
          </a:p>
        </p:txBody>
      </p:sp>
      <p:sp>
        <p:nvSpPr>
          <p:cNvPr id="8" name="TextBox 7">
            <a:extLst>
              <a:ext uri="{FF2B5EF4-FFF2-40B4-BE49-F238E27FC236}">
                <a16:creationId xmlns:a16="http://schemas.microsoft.com/office/drawing/2014/main" id="{AF4A2F39-F916-4E87-82BE-79C917872157}"/>
              </a:ext>
            </a:extLst>
          </p:cNvPr>
          <p:cNvSpPr txBox="1"/>
          <p:nvPr/>
        </p:nvSpPr>
        <p:spPr>
          <a:xfrm>
            <a:off x="3007687" y="7308005"/>
            <a:ext cx="7331765" cy="261610"/>
          </a:xfrm>
          <a:prstGeom prst="rect">
            <a:avLst/>
          </a:prstGeom>
          <a:noFill/>
        </p:spPr>
        <p:txBody>
          <a:bodyPr wrap="square">
            <a:spAutoFit/>
          </a:bodyPr>
          <a:lstStyle/>
          <a:p>
            <a:pPr algn="r"/>
            <a:r>
              <a:rPr lang="en-US" sz="1100" b="0" i="1" dirty="0">
                <a:effectLst/>
                <a:latin typeface="Arial" panose="020B0604020202020204" pitchFamily="34" charset="0"/>
                <a:cs typeface="Arial" panose="020B0604020202020204" pitchFamily="34" charset="0"/>
              </a:rPr>
              <a:t>Citation: </a:t>
            </a:r>
            <a:r>
              <a:rPr lang="en-US" sz="1100" i="1" dirty="0">
                <a:latin typeface="Arial" panose="020B0604020202020204" pitchFamily="34" charset="0"/>
                <a:cs typeface="Arial" panose="020B0604020202020204" pitchFamily="34" charset="0"/>
              </a:rPr>
              <a:t>E</a:t>
            </a:r>
            <a:r>
              <a:rPr lang="en-US" sz="1100" b="0" i="1" dirty="0">
                <a:effectLst/>
                <a:latin typeface="Arial" panose="020B0604020202020204" pitchFamily="34" charset="0"/>
                <a:cs typeface="Arial" panose="020B0604020202020204" pitchFamily="34" charset="0"/>
              </a:rPr>
              <a:t>. Eppinger (2022). </a:t>
            </a:r>
            <a:r>
              <a:rPr lang="en-US" sz="1100" i="1" dirty="0">
                <a:latin typeface="Arial" panose="020B0604020202020204" pitchFamily="34" charset="0"/>
                <a:cs typeface="Arial" panose="020B0604020202020204" pitchFamily="34" charset="0"/>
              </a:rPr>
              <a:t>Sustainability Impact and </a:t>
            </a:r>
            <a:r>
              <a:rPr lang="en-US" sz="1100" i="1">
                <a:latin typeface="Arial" panose="020B0604020202020204" pitchFamily="34" charset="0"/>
                <a:cs typeface="Arial" panose="020B0604020202020204" pitchFamily="34" charset="0"/>
              </a:rPr>
              <a:t>Sustainability Transition</a:t>
            </a:r>
            <a:r>
              <a:rPr lang="en-US" sz="1100" b="0" i="1">
                <a:effectLst/>
                <a:latin typeface="Arial" panose="020B0604020202020204" pitchFamily="34" charset="0"/>
                <a:cs typeface="Arial" panose="020B0604020202020204" pitchFamily="34" charset="0"/>
              </a:rPr>
              <a:t>. </a:t>
            </a:r>
            <a:r>
              <a:rPr lang="en-US" sz="1100" b="0" i="1" dirty="0">
                <a:effectLst/>
                <a:latin typeface="Arial" panose="020B0604020202020204" pitchFamily="34" charset="0"/>
                <a:cs typeface="Arial" panose="020B0604020202020204" pitchFamily="34" charset="0"/>
              </a:rPr>
              <a:t>HT Berlin. Berlin, Germany.</a:t>
            </a:r>
          </a:p>
        </p:txBody>
      </p:sp>
      <p:pic>
        <p:nvPicPr>
          <p:cNvPr id="12" name="Picture 11">
            <a:extLst>
              <a:ext uri="{FF2B5EF4-FFF2-40B4-BE49-F238E27FC236}">
                <a16:creationId xmlns:a16="http://schemas.microsoft.com/office/drawing/2014/main" id="{0299EFE4-9DE5-4B5D-AE69-0B2238E951D7}"/>
              </a:ext>
            </a:extLst>
          </p:cNvPr>
          <p:cNvPicPr>
            <a:picLocks noChangeAspect="1"/>
          </p:cNvPicPr>
          <p:nvPr/>
        </p:nvPicPr>
        <p:blipFill>
          <a:blip r:embed="rId3"/>
          <a:stretch>
            <a:fillRect/>
          </a:stretch>
        </p:blipFill>
        <p:spPr>
          <a:xfrm>
            <a:off x="9536261" y="6525888"/>
            <a:ext cx="803965" cy="648359"/>
          </a:xfrm>
          <a:prstGeom prst="rect">
            <a:avLst/>
          </a:prstGeom>
        </p:spPr>
      </p:pic>
      <p:sp>
        <p:nvSpPr>
          <p:cNvPr id="15" name="Rectangle 14">
            <a:extLst>
              <a:ext uri="{FF2B5EF4-FFF2-40B4-BE49-F238E27FC236}">
                <a16:creationId xmlns:a16="http://schemas.microsoft.com/office/drawing/2014/main" id="{243A5CCC-8A13-410B-AE8A-FDBD8393F058}"/>
              </a:ext>
            </a:extLst>
          </p:cNvPr>
          <p:cNvSpPr/>
          <p:nvPr/>
        </p:nvSpPr>
        <p:spPr>
          <a:xfrm>
            <a:off x="11694695" y="770021"/>
            <a:ext cx="459997" cy="17622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D41648B6-75B0-43B4-8DDE-FC69620628BF}"/>
              </a:ext>
            </a:extLst>
          </p:cNvPr>
          <p:cNvSpPr txBox="1"/>
          <p:nvPr/>
        </p:nvSpPr>
        <p:spPr>
          <a:xfrm rot="16200000">
            <a:off x="10838339" y="1456380"/>
            <a:ext cx="2382921" cy="215444"/>
          </a:xfrm>
          <a:prstGeom prst="rect">
            <a:avLst/>
          </a:prstGeom>
          <a:noFill/>
        </p:spPr>
        <p:txBody>
          <a:bodyPr wrap="square" rtlCol="0">
            <a:spAutoFit/>
          </a:bodyPr>
          <a:lstStyle/>
          <a:p>
            <a:r>
              <a:rPr lang="en-US" sz="800" dirty="0">
                <a:solidFill>
                  <a:schemeClr val="bg1">
                    <a:lumMod val="50000"/>
                  </a:schemeClr>
                </a:solidFill>
              </a:rPr>
              <a:t>© Eppinger, 2022</a:t>
            </a:r>
            <a:endParaRPr lang="en-GB" sz="800" dirty="0">
              <a:solidFill>
                <a:schemeClr val="bg1">
                  <a:lumMod val="50000"/>
                </a:schemeClr>
              </a:solidFill>
            </a:endParaRPr>
          </a:p>
        </p:txBody>
      </p:sp>
      <p:sp>
        <p:nvSpPr>
          <p:cNvPr id="11" name="TextBox 10">
            <a:extLst>
              <a:ext uri="{FF2B5EF4-FFF2-40B4-BE49-F238E27FC236}">
                <a16:creationId xmlns:a16="http://schemas.microsoft.com/office/drawing/2014/main" id="{9E673B55-4E0B-2667-46A9-8AFE5CACB5BB}"/>
              </a:ext>
            </a:extLst>
          </p:cNvPr>
          <p:cNvSpPr txBox="1"/>
          <p:nvPr/>
        </p:nvSpPr>
        <p:spPr>
          <a:xfrm>
            <a:off x="2854514" y="4062591"/>
            <a:ext cx="7485712" cy="1077218"/>
          </a:xfrm>
          <a:prstGeom prst="rect">
            <a:avLst/>
          </a:prstGeom>
          <a:noFill/>
        </p:spPr>
        <p:txBody>
          <a:bodyPr wrap="square" rtlCol="0">
            <a:spAutoFit/>
          </a:bodyPr>
          <a:lstStyle/>
          <a:p>
            <a:pPr algn="r"/>
            <a:r>
              <a:rPr lang="en-US" sz="1400" b="1" i="1" dirty="0" err="1"/>
              <a:t>Akriti</a:t>
            </a:r>
            <a:r>
              <a:rPr lang="en-US" sz="1400" b="1" i="1" dirty="0"/>
              <a:t> Jain, </a:t>
            </a:r>
            <a:r>
              <a:rPr lang="en-US" sz="1400" b="1" i="1" dirty="0" err="1"/>
              <a:t>Anjula</a:t>
            </a:r>
            <a:r>
              <a:rPr lang="en-US" sz="1400" b="1" i="1" dirty="0"/>
              <a:t> </a:t>
            </a:r>
            <a:r>
              <a:rPr lang="en-US" sz="1400" b="1" i="1" dirty="0" err="1"/>
              <a:t>Gurtoo</a:t>
            </a:r>
            <a:endParaRPr lang="en-US" sz="1400" b="1" i="1" dirty="0"/>
          </a:p>
          <a:p>
            <a:pPr algn="r"/>
            <a:r>
              <a:rPr lang="en-US" sz="1400" i="1" dirty="0"/>
              <a:t>Centre for Society and Policy (CSP)</a:t>
            </a:r>
          </a:p>
          <a:p>
            <a:pPr algn="r"/>
            <a:r>
              <a:rPr lang="en-US" sz="1400" i="1" dirty="0"/>
              <a:t>Indian Institute of Science - Bangalore, India</a:t>
            </a:r>
          </a:p>
          <a:p>
            <a:pPr algn="r"/>
            <a:endParaRPr lang="en-US" sz="1100" i="1" dirty="0"/>
          </a:p>
          <a:p>
            <a:pPr algn="r"/>
            <a:r>
              <a:rPr lang="en-US" sz="1100" i="1" dirty="0"/>
              <a:t>Version 2 (31.03.2022)</a:t>
            </a:r>
            <a:endParaRPr lang="en-GB" sz="1100" i="1" dirty="0"/>
          </a:p>
        </p:txBody>
      </p:sp>
    </p:spTree>
    <p:extLst>
      <p:ext uri="{BB962C8B-B14F-4D97-AF65-F5344CB8AC3E}">
        <p14:creationId xmlns:p14="http://schemas.microsoft.com/office/powerpoint/2010/main" val="43726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Diagram 22"/>
          <p:cNvGraphicFramePr/>
          <p:nvPr>
            <p:extLst>
              <p:ext uri="{D42A27DB-BD31-4B8C-83A1-F6EECF244321}">
                <p14:modId xmlns:p14="http://schemas.microsoft.com/office/powerpoint/2010/main" val="163813789"/>
              </p:ext>
            </p:extLst>
          </p:nvPr>
        </p:nvGraphicFramePr>
        <p:xfrm>
          <a:off x="680629" y="737463"/>
          <a:ext cx="11098924" cy="71196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4">
            <a:extLst>
              <a:ext uri="{FF2B5EF4-FFF2-40B4-BE49-F238E27FC236}">
                <a16:creationId xmlns:a16="http://schemas.microsoft.com/office/drawing/2014/main" id="{6B2EA9FA-1802-500D-7825-623ADD01BD3B}"/>
              </a:ext>
            </a:extLst>
          </p:cNvPr>
          <p:cNvGrpSpPr/>
          <p:nvPr/>
        </p:nvGrpSpPr>
        <p:grpSpPr>
          <a:xfrm>
            <a:off x="0" y="267347"/>
            <a:ext cx="12196827" cy="1048673"/>
            <a:chOff x="0" y="267347"/>
            <a:chExt cx="12196827" cy="1048673"/>
          </a:xfrm>
        </p:grpSpPr>
        <p:sp>
          <p:nvSpPr>
            <p:cNvPr id="8" name="Rectangle 7">
              <a:extLst>
                <a:ext uri="{FF2B5EF4-FFF2-40B4-BE49-F238E27FC236}">
                  <a16:creationId xmlns:a16="http://schemas.microsoft.com/office/drawing/2014/main" id="{14F6FB45-8CD8-F211-1D5D-BE5359165115}"/>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ST – Key frameworks</a:t>
              </a:r>
              <a:endParaRPr lang="en-US" sz="3600" b="1" dirty="0"/>
            </a:p>
          </p:txBody>
        </p:sp>
        <p:pic>
          <p:nvPicPr>
            <p:cNvPr id="9" name="Picture 8">
              <a:extLst>
                <a:ext uri="{FF2B5EF4-FFF2-40B4-BE49-F238E27FC236}">
                  <a16:creationId xmlns:a16="http://schemas.microsoft.com/office/drawing/2014/main" id="{154F1643-2A48-8B92-68F1-55B0E1BDDB23}"/>
                </a:ext>
              </a:extLst>
            </p:cNvPr>
            <p:cNvPicPr>
              <a:picLocks noChangeAspect="1"/>
            </p:cNvPicPr>
            <p:nvPr/>
          </p:nvPicPr>
          <p:blipFill>
            <a:blip r:embed="rId8"/>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740383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398" y="2272880"/>
            <a:ext cx="10865153" cy="1631216"/>
          </a:xfrm>
          <a:prstGeom prst="rect">
            <a:avLst/>
          </a:prstGeom>
        </p:spPr>
        <p:txBody>
          <a:bodyPr wrap="square">
            <a:spAutoFit/>
          </a:bodyPr>
          <a:lstStyle/>
          <a:p>
            <a:r>
              <a:rPr lang="en-IN" sz="2000" dirty="0"/>
              <a:t>Conceptualizes transition as the interplay of dynamics at the three levels:</a:t>
            </a:r>
          </a:p>
          <a:p>
            <a:endParaRPr lang="en-IN" dirty="0"/>
          </a:p>
          <a:p>
            <a:pPr marL="1168400" indent="-342900">
              <a:buFont typeface="Arial" panose="020B0604020202020204" pitchFamily="34" charset="0"/>
              <a:buChar char="•"/>
            </a:pPr>
            <a:r>
              <a:rPr lang="en-IN" sz="2000" dirty="0"/>
              <a:t>Niche, </a:t>
            </a:r>
          </a:p>
          <a:p>
            <a:pPr marL="1168400" indent="-342900">
              <a:buFont typeface="Arial" panose="020B0604020202020204" pitchFamily="34" charset="0"/>
              <a:buChar char="•"/>
            </a:pPr>
            <a:r>
              <a:rPr lang="en-IN" sz="2000" dirty="0"/>
              <a:t>Regime, and </a:t>
            </a:r>
          </a:p>
          <a:p>
            <a:pPr marL="1168400" indent="-342900">
              <a:buFont typeface="Arial" panose="020B0604020202020204" pitchFamily="34" charset="0"/>
              <a:buChar char="•"/>
            </a:pPr>
            <a:r>
              <a:rPr lang="en-IN" sz="2000" dirty="0"/>
              <a:t>Landscape level 							</a:t>
            </a:r>
            <a:r>
              <a:rPr lang="en-IN" sz="2000" b="1" dirty="0"/>
              <a:t>(</a:t>
            </a:r>
            <a:r>
              <a:rPr lang="en-IN" sz="2000" b="1" dirty="0" err="1"/>
              <a:t>Geels</a:t>
            </a:r>
            <a:r>
              <a:rPr lang="en-IN" sz="2000" b="1" dirty="0"/>
              <a:t>, 2002)</a:t>
            </a:r>
          </a:p>
        </p:txBody>
      </p:sp>
      <p:sp>
        <p:nvSpPr>
          <p:cNvPr id="8" name="Rectangle 7"/>
          <p:cNvSpPr/>
          <p:nvPr/>
        </p:nvSpPr>
        <p:spPr>
          <a:xfrm>
            <a:off x="914399" y="4300301"/>
            <a:ext cx="10865153" cy="707886"/>
          </a:xfrm>
          <a:prstGeom prst="rect">
            <a:avLst/>
          </a:prstGeom>
        </p:spPr>
        <p:txBody>
          <a:bodyPr wrap="square">
            <a:spAutoFit/>
          </a:bodyPr>
          <a:lstStyle/>
          <a:p>
            <a:r>
              <a:rPr lang="en-IN" sz="2000" b="1" dirty="0"/>
              <a:t>Niches (micro level) </a:t>
            </a:r>
            <a:r>
              <a:rPr lang="en-IN" sz="2000" dirty="0"/>
              <a:t>are protected spaces like markets, applications or technologies where radical innovation brings about change by breaking lock-ins, path dependence and stability </a:t>
            </a:r>
          </a:p>
        </p:txBody>
      </p:sp>
      <p:sp>
        <p:nvSpPr>
          <p:cNvPr id="3" name="Rectangle 2"/>
          <p:cNvSpPr/>
          <p:nvPr/>
        </p:nvSpPr>
        <p:spPr>
          <a:xfrm>
            <a:off x="914399" y="5365187"/>
            <a:ext cx="10634134" cy="1015663"/>
          </a:xfrm>
          <a:prstGeom prst="rect">
            <a:avLst/>
          </a:prstGeom>
        </p:spPr>
        <p:txBody>
          <a:bodyPr wrap="square">
            <a:spAutoFit/>
          </a:bodyPr>
          <a:lstStyle/>
          <a:p>
            <a:r>
              <a:rPr lang="en-IN" sz="2000" b="1" dirty="0"/>
              <a:t>Regimes (</a:t>
            </a:r>
            <a:r>
              <a:rPr lang="en-IN" sz="2000" b="1" dirty="0" err="1"/>
              <a:t>meso</a:t>
            </a:r>
            <a:r>
              <a:rPr lang="en-IN" sz="2000" b="1" dirty="0"/>
              <a:t> level) </a:t>
            </a:r>
            <a:r>
              <a:rPr lang="en-IN" sz="2000" dirty="0"/>
              <a:t>represent a set of rules and structures that can be regulatory (standards and laws), cognitive (belief systems, societal goals, innovation agenda, guiding principles) and normative (values and behavioural norms) rules</a:t>
            </a:r>
          </a:p>
        </p:txBody>
      </p:sp>
      <p:sp>
        <p:nvSpPr>
          <p:cNvPr id="4" name="Rectangle 3"/>
          <p:cNvSpPr/>
          <p:nvPr/>
        </p:nvSpPr>
        <p:spPr>
          <a:xfrm>
            <a:off x="914398" y="6737850"/>
            <a:ext cx="11023602" cy="707886"/>
          </a:xfrm>
          <a:prstGeom prst="rect">
            <a:avLst/>
          </a:prstGeom>
        </p:spPr>
        <p:txBody>
          <a:bodyPr wrap="square">
            <a:spAutoFit/>
          </a:bodyPr>
          <a:lstStyle/>
          <a:p>
            <a:r>
              <a:rPr lang="en-IN" sz="2000" b="1" dirty="0"/>
              <a:t>Landscape (macro level) </a:t>
            </a:r>
            <a:r>
              <a:rPr lang="en-IN" sz="2000" dirty="0"/>
              <a:t>involves exogenous societal, cultural or environmental changes that take place slowly (over decades)</a:t>
            </a:r>
          </a:p>
        </p:txBody>
      </p:sp>
      <p:grpSp>
        <p:nvGrpSpPr>
          <p:cNvPr id="9" name="Group 8">
            <a:extLst>
              <a:ext uri="{FF2B5EF4-FFF2-40B4-BE49-F238E27FC236}">
                <a16:creationId xmlns:a16="http://schemas.microsoft.com/office/drawing/2014/main" id="{0FFB6D9F-FE8E-5137-41BA-AFB15D220A7F}"/>
              </a:ext>
            </a:extLst>
          </p:cNvPr>
          <p:cNvGrpSpPr/>
          <p:nvPr/>
        </p:nvGrpSpPr>
        <p:grpSpPr>
          <a:xfrm>
            <a:off x="0" y="267347"/>
            <a:ext cx="12196827" cy="1048673"/>
            <a:chOff x="0" y="267347"/>
            <a:chExt cx="12196827" cy="1048673"/>
          </a:xfrm>
        </p:grpSpPr>
        <p:sp>
          <p:nvSpPr>
            <p:cNvPr id="10" name="Rectangle 9">
              <a:extLst>
                <a:ext uri="{FF2B5EF4-FFF2-40B4-BE49-F238E27FC236}">
                  <a16:creationId xmlns:a16="http://schemas.microsoft.com/office/drawing/2014/main" id="{23B65587-1DAA-27E3-EF1A-22BDCC07329F}"/>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ST – Multilevel Perspective (MLP) framework</a:t>
              </a:r>
              <a:endParaRPr lang="en-US" sz="3600" b="1" dirty="0"/>
            </a:p>
          </p:txBody>
        </p:sp>
        <p:pic>
          <p:nvPicPr>
            <p:cNvPr id="11" name="Picture 10">
              <a:extLst>
                <a:ext uri="{FF2B5EF4-FFF2-40B4-BE49-F238E27FC236}">
                  <a16:creationId xmlns:a16="http://schemas.microsoft.com/office/drawing/2014/main" id="{A075D4BA-2BC5-8F56-43D9-C4D9F06C9E65}"/>
                </a:ext>
              </a:extLst>
            </p:cNvPr>
            <p:cNvPicPr>
              <a:picLocks noChangeAspect="1"/>
            </p:cNvPicPr>
            <p:nvPr/>
          </p:nvPicPr>
          <p:blipFill>
            <a:blip r:embed="rId3"/>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15417410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Lst>
          </a:blip>
          <a:srcRect l="27615" t="23224" r="29957" b="6174"/>
          <a:stretch/>
        </p:blipFill>
        <p:spPr>
          <a:xfrm>
            <a:off x="124448" y="1577783"/>
            <a:ext cx="7309146" cy="6838314"/>
          </a:xfrm>
          <a:prstGeom prst="rect">
            <a:avLst/>
          </a:prstGeom>
        </p:spPr>
      </p:pic>
      <p:sp>
        <p:nvSpPr>
          <p:cNvPr id="9" name="Rectangle 8"/>
          <p:cNvSpPr/>
          <p:nvPr/>
        </p:nvSpPr>
        <p:spPr>
          <a:xfrm>
            <a:off x="8822127" y="6687409"/>
            <a:ext cx="4521340" cy="307777"/>
          </a:xfrm>
          <a:prstGeom prst="rect">
            <a:avLst/>
          </a:prstGeom>
        </p:spPr>
        <p:txBody>
          <a:bodyPr wrap="square">
            <a:spAutoFit/>
          </a:bodyPr>
          <a:lstStyle/>
          <a:p>
            <a:pPr algn="ctr"/>
            <a:r>
              <a:rPr lang="en-IN" sz="1400" b="1" dirty="0" err="1"/>
              <a:t>Geels</a:t>
            </a:r>
            <a:r>
              <a:rPr lang="en-IN" sz="1400" b="1" dirty="0"/>
              <a:t> &amp; </a:t>
            </a:r>
            <a:r>
              <a:rPr lang="en-IN" sz="1400" b="1" dirty="0" err="1"/>
              <a:t>Schot</a:t>
            </a:r>
            <a:r>
              <a:rPr lang="en-IN" sz="1400" b="1" dirty="0"/>
              <a:t>, 2007</a:t>
            </a:r>
            <a:endParaRPr lang="en-IN" sz="1400" dirty="0"/>
          </a:p>
        </p:txBody>
      </p:sp>
      <p:sp>
        <p:nvSpPr>
          <p:cNvPr id="10" name="Rectangle 9"/>
          <p:cNvSpPr/>
          <p:nvPr/>
        </p:nvSpPr>
        <p:spPr>
          <a:xfrm>
            <a:off x="7690482" y="3151259"/>
            <a:ext cx="4501518" cy="3293209"/>
          </a:xfrm>
          <a:prstGeom prst="rect">
            <a:avLst/>
          </a:prstGeom>
        </p:spPr>
        <p:txBody>
          <a:bodyPr wrap="square">
            <a:spAutoFit/>
          </a:bodyPr>
          <a:lstStyle/>
          <a:p>
            <a:r>
              <a:rPr lang="en-IN" sz="1600" dirty="0"/>
              <a:t>Key dynamics:</a:t>
            </a:r>
          </a:p>
          <a:p>
            <a:endParaRPr lang="en-IN" sz="1600" dirty="0"/>
          </a:p>
          <a:p>
            <a:pPr marL="285750" indent="-285750">
              <a:buFont typeface="Arial" panose="020B0604020202020204" pitchFamily="34" charset="0"/>
              <a:buChar char="•"/>
            </a:pPr>
            <a:r>
              <a:rPr lang="en-IN" sz="1600" dirty="0"/>
              <a:t>Niche-innovations gradually build up internal momentum,</a:t>
            </a:r>
          </a:p>
          <a:p>
            <a:endParaRPr lang="en-IN" sz="1600" dirty="0"/>
          </a:p>
          <a:p>
            <a:pPr marL="285750" indent="-285750">
              <a:buFont typeface="Arial" panose="020B0604020202020204" pitchFamily="34" charset="0"/>
              <a:buChar char="•"/>
            </a:pPr>
            <a:r>
              <a:rPr lang="en-IN" sz="1600" dirty="0"/>
              <a:t>Niche-innovations and landscape changes create pressure on the system and regime, </a:t>
            </a:r>
          </a:p>
          <a:p>
            <a:endParaRPr lang="en-IN" sz="1600" dirty="0"/>
          </a:p>
          <a:p>
            <a:pPr marL="285750" indent="-285750">
              <a:buFont typeface="Arial" panose="020B0604020202020204" pitchFamily="34" charset="0"/>
              <a:buChar char="•"/>
            </a:pPr>
            <a:r>
              <a:rPr lang="en-IN" sz="1600" dirty="0"/>
              <a:t>Destabilization of the regime creates windows of opportunity for niche-innovations, </a:t>
            </a:r>
          </a:p>
          <a:p>
            <a:pPr marL="285750" indent="-285750">
              <a:buFont typeface="Arial" panose="020B0604020202020204" pitchFamily="34" charset="0"/>
              <a:buChar char="•"/>
            </a:pPr>
            <a:endParaRPr lang="en-IN" sz="1600" dirty="0"/>
          </a:p>
          <a:p>
            <a:pPr marL="285750" indent="-285750">
              <a:buFont typeface="Arial" panose="020B0604020202020204" pitchFamily="34" charset="0"/>
              <a:buChar char="•"/>
            </a:pPr>
            <a:r>
              <a:rPr lang="en-IN" sz="1600" dirty="0"/>
              <a:t>Niche-innovations diffuse and disrupt the existing system </a:t>
            </a:r>
          </a:p>
        </p:txBody>
      </p:sp>
      <p:grpSp>
        <p:nvGrpSpPr>
          <p:cNvPr id="12" name="Group 11">
            <a:extLst>
              <a:ext uri="{FF2B5EF4-FFF2-40B4-BE49-F238E27FC236}">
                <a16:creationId xmlns:a16="http://schemas.microsoft.com/office/drawing/2014/main" id="{CD6BE155-DA99-A2C3-5CD9-E3D69FFAB944}"/>
              </a:ext>
            </a:extLst>
          </p:cNvPr>
          <p:cNvGrpSpPr/>
          <p:nvPr/>
        </p:nvGrpSpPr>
        <p:grpSpPr>
          <a:xfrm>
            <a:off x="0" y="267347"/>
            <a:ext cx="12196827" cy="1048673"/>
            <a:chOff x="0" y="267347"/>
            <a:chExt cx="12196827" cy="1048673"/>
          </a:xfrm>
        </p:grpSpPr>
        <p:sp>
          <p:nvSpPr>
            <p:cNvPr id="13" name="Rectangle 12">
              <a:extLst>
                <a:ext uri="{FF2B5EF4-FFF2-40B4-BE49-F238E27FC236}">
                  <a16:creationId xmlns:a16="http://schemas.microsoft.com/office/drawing/2014/main" id="{8469CCDD-7AC9-8394-7E0E-C9F203C14FDB}"/>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ST – Multilevel Perspective (MLP) framework</a:t>
              </a:r>
              <a:endParaRPr lang="en-US" sz="3600" b="1" dirty="0"/>
            </a:p>
          </p:txBody>
        </p:sp>
        <p:pic>
          <p:nvPicPr>
            <p:cNvPr id="14" name="Picture 13">
              <a:extLst>
                <a:ext uri="{FF2B5EF4-FFF2-40B4-BE49-F238E27FC236}">
                  <a16:creationId xmlns:a16="http://schemas.microsoft.com/office/drawing/2014/main" id="{B99F41EA-4FBA-BA23-318D-AA06CD16946E}"/>
                </a:ext>
              </a:extLst>
            </p:cNvPr>
            <p:cNvPicPr>
              <a:picLocks noChangeAspect="1"/>
            </p:cNvPicPr>
            <p:nvPr/>
          </p:nvPicPr>
          <p:blipFill>
            <a:blip r:embed="rId5"/>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3196968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4131" y="1744940"/>
            <a:ext cx="9431867" cy="707886"/>
          </a:xfrm>
          <a:prstGeom prst="rect">
            <a:avLst/>
          </a:prstGeom>
        </p:spPr>
        <p:txBody>
          <a:bodyPr wrap="square">
            <a:spAutoFit/>
          </a:bodyPr>
          <a:lstStyle/>
          <a:p>
            <a:r>
              <a:rPr lang="en-IN" sz="2000" b="1" dirty="0"/>
              <a:t>Sustainability transitions take place in four phases with different core activities in each phase</a:t>
            </a:r>
          </a:p>
        </p:txBody>
      </p:sp>
      <p:pic>
        <p:nvPicPr>
          <p:cNvPr id="3" name="Picture 2"/>
          <p:cNvPicPr>
            <a:picLocks noChangeAspect="1"/>
          </p:cNvPicPr>
          <p:nvPr/>
        </p:nvPicPr>
        <p:blipFill rotWithShape="1">
          <a:blip r:embed="rId3"/>
          <a:srcRect l="28136" t="10724" r="26964" b="14739"/>
          <a:stretch/>
        </p:blipFill>
        <p:spPr>
          <a:xfrm>
            <a:off x="474131" y="2527517"/>
            <a:ext cx="7281335" cy="5837549"/>
          </a:xfrm>
          <a:prstGeom prst="rect">
            <a:avLst/>
          </a:prstGeom>
        </p:spPr>
      </p:pic>
      <p:sp>
        <p:nvSpPr>
          <p:cNvPr id="8" name="Rectangle 7"/>
          <p:cNvSpPr/>
          <p:nvPr/>
        </p:nvSpPr>
        <p:spPr>
          <a:xfrm>
            <a:off x="7439879" y="7746967"/>
            <a:ext cx="4521340" cy="307777"/>
          </a:xfrm>
          <a:prstGeom prst="rect">
            <a:avLst/>
          </a:prstGeom>
        </p:spPr>
        <p:txBody>
          <a:bodyPr wrap="square">
            <a:spAutoFit/>
          </a:bodyPr>
          <a:lstStyle/>
          <a:p>
            <a:pPr algn="ctr"/>
            <a:r>
              <a:rPr lang="en-IN" sz="1400" b="1" dirty="0" err="1"/>
              <a:t>Geels</a:t>
            </a:r>
            <a:r>
              <a:rPr lang="en-IN" sz="1400" b="1" dirty="0"/>
              <a:t>, 2019</a:t>
            </a:r>
            <a:endParaRPr lang="en-IN" sz="1400" dirty="0"/>
          </a:p>
        </p:txBody>
      </p:sp>
      <p:sp>
        <p:nvSpPr>
          <p:cNvPr id="4" name="Rectangle 3"/>
          <p:cNvSpPr/>
          <p:nvPr/>
        </p:nvSpPr>
        <p:spPr>
          <a:xfrm>
            <a:off x="8103092" y="3712852"/>
            <a:ext cx="2710935" cy="369332"/>
          </a:xfrm>
          <a:prstGeom prst="rect">
            <a:avLst/>
          </a:prstGeom>
        </p:spPr>
        <p:txBody>
          <a:bodyPr wrap="none">
            <a:spAutoFit/>
          </a:bodyPr>
          <a:lstStyle/>
          <a:p>
            <a:r>
              <a:rPr lang="en-IN" b="1" dirty="0"/>
              <a:t>Phase 1 (Experimentation)</a:t>
            </a:r>
            <a:endParaRPr lang="en-IN" dirty="0"/>
          </a:p>
        </p:txBody>
      </p:sp>
      <p:sp>
        <p:nvSpPr>
          <p:cNvPr id="10" name="Rectangle 9"/>
          <p:cNvSpPr/>
          <p:nvPr/>
        </p:nvSpPr>
        <p:spPr>
          <a:xfrm>
            <a:off x="8103092" y="4603284"/>
            <a:ext cx="2297873" cy="369332"/>
          </a:xfrm>
          <a:prstGeom prst="rect">
            <a:avLst/>
          </a:prstGeom>
        </p:spPr>
        <p:txBody>
          <a:bodyPr wrap="none">
            <a:spAutoFit/>
          </a:bodyPr>
          <a:lstStyle/>
          <a:p>
            <a:r>
              <a:rPr lang="en-IN" b="1" dirty="0"/>
              <a:t>Phase 2 (Stabilisation)</a:t>
            </a:r>
            <a:endParaRPr lang="en-IN" dirty="0"/>
          </a:p>
        </p:txBody>
      </p:sp>
      <p:sp>
        <p:nvSpPr>
          <p:cNvPr id="11" name="Rectangle 10"/>
          <p:cNvSpPr/>
          <p:nvPr/>
        </p:nvSpPr>
        <p:spPr>
          <a:xfrm>
            <a:off x="8103092" y="5440049"/>
            <a:ext cx="3194914" cy="369332"/>
          </a:xfrm>
          <a:prstGeom prst="rect">
            <a:avLst/>
          </a:prstGeom>
        </p:spPr>
        <p:txBody>
          <a:bodyPr wrap="none">
            <a:spAutoFit/>
          </a:bodyPr>
          <a:lstStyle/>
          <a:p>
            <a:r>
              <a:rPr lang="en-IN" b="1" dirty="0"/>
              <a:t>Phase 3 (disruption, disruption)</a:t>
            </a:r>
            <a:endParaRPr lang="en-IN" dirty="0"/>
          </a:p>
        </p:txBody>
      </p:sp>
      <p:sp>
        <p:nvSpPr>
          <p:cNvPr id="12" name="Rectangle 11"/>
          <p:cNvSpPr/>
          <p:nvPr/>
        </p:nvSpPr>
        <p:spPr>
          <a:xfrm>
            <a:off x="8103092" y="6242590"/>
            <a:ext cx="3985515" cy="369332"/>
          </a:xfrm>
          <a:prstGeom prst="rect">
            <a:avLst/>
          </a:prstGeom>
        </p:spPr>
        <p:txBody>
          <a:bodyPr wrap="none">
            <a:spAutoFit/>
          </a:bodyPr>
          <a:lstStyle/>
          <a:p>
            <a:r>
              <a:rPr lang="en-IN" b="1" dirty="0"/>
              <a:t>Phase 4 (institutionalisation, anchoring)</a:t>
            </a:r>
            <a:endParaRPr lang="en-IN" dirty="0"/>
          </a:p>
        </p:txBody>
      </p:sp>
      <p:grpSp>
        <p:nvGrpSpPr>
          <p:cNvPr id="16" name="Group 15">
            <a:extLst>
              <a:ext uri="{FF2B5EF4-FFF2-40B4-BE49-F238E27FC236}">
                <a16:creationId xmlns:a16="http://schemas.microsoft.com/office/drawing/2014/main" id="{86E90041-20E6-964B-284F-52CFF781448A}"/>
              </a:ext>
            </a:extLst>
          </p:cNvPr>
          <p:cNvGrpSpPr/>
          <p:nvPr/>
        </p:nvGrpSpPr>
        <p:grpSpPr>
          <a:xfrm>
            <a:off x="0" y="267347"/>
            <a:ext cx="12196827" cy="1048673"/>
            <a:chOff x="0" y="267347"/>
            <a:chExt cx="12196827" cy="1048673"/>
          </a:xfrm>
        </p:grpSpPr>
        <p:sp>
          <p:nvSpPr>
            <p:cNvPr id="17" name="Rectangle 16">
              <a:extLst>
                <a:ext uri="{FF2B5EF4-FFF2-40B4-BE49-F238E27FC236}">
                  <a16:creationId xmlns:a16="http://schemas.microsoft.com/office/drawing/2014/main" id="{04048930-46BD-DFE0-A799-B5A635AA5B0C}"/>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ST – Phases </a:t>
              </a:r>
              <a:endParaRPr lang="en-US" sz="3600" b="1" dirty="0"/>
            </a:p>
          </p:txBody>
        </p:sp>
        <p:pic>
          <p:nvPicPr>
            <p:cNvPr id="18" name="Picture 17">
              <a:extLst>
                <a:ext uri="{FF2B5EF4-FFF2-40B4-BE49-F238E27FC236}">
                  <a16:creationId xmlns:a16="http://schemas.microsoft.com/office/drawing/2014/main" id="{7D67AC9C-2363-D02F-212F-8ECAA28CBC3E}"/>
                </a:ext>
              </a:extLst>
            </p:cNvPr>
            <p:cNvPicPr>
              <a:picLocks noChangeAspect="1"/>
            </p:cNvPicPr>
            <p:nvPr/>
          </p:nvPicPr>
          <p:blipFill>
            <a:blip r:embed="rId4"/>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17894775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4131" y="1744940"/>
            <a:ext cx="9431867" cy="707886"/>
          </a:xfrm>
          <a:prstGeom prst="rect">
            <a:avLst/>
          </a:prstGeom>
        </p:spPr>
        <p:txBody>
          <a:bodyPr wrap="square">
            <a:spAutoFit/>
          </a:bodyPr>
          <a:lstStyle/>
          <a:p>
            <a:r>
              <a:rPr lang="en-IN" sz="2000" b="1" dirty="0"/>
              <a:t>Sustainability transitions take place in four phases with different core activities in each phase</a:t>
            </a:r>
          </a:p>
        </p:txBody>
      </p:sp>
      <p:sp>
        <p:nvSpPr>
          <p:cNvPr id="8" name="Rectangle 7"/>
          <p:cNvSpPr/>
          <p:nvPr/>
        </p:nvSpPr>
        <p:spPr>
          <a:xfrm>
            <a:off x="3448027" y="8068701"/>
            <a:ext cx="4521340" cy="307777"/>
          </a:xfrm>
          <a:prstGeom prst="rect">
            <a:avLst/>
          </a:prstGeom>
        </p:spPr>
        <p:txBody>
          <a:bodyPr wrap="square">
            <a:spAutoFit/>
          </a:bodyPr>
          <a:lstStyle/>
          <a:p>
            <a:pPr algn="ctr"/>
            <a:r>
              <a:rPr lang="en-IN" sz="1400" b="1" dirty="0" err="1"/>
              <a:t>Geels</a:t>
            </a:r>
            <a:r>
              <a:rPr lang="en-IN" sz="1400" b="1" dirty="0"/>
              <a:t>, 2019</a:t>
            </a:r>
            <a:endParaRPr lang="en-IN" sz="1400" dirty="0"/>
          </a:p>
        </p:txBody>
      </p:sp>
      <p:sp>
        <p:nvSpPr>
          <p:cNvPr id="4" name="Rectangle 3"/>
          <p:cNvSpPr/>
          <p:nvPr/>
        </p:nvSpPr>
        <p:spPr>
          <a:xfrm>
            <a:off x="705074" y="3079136"/>
            <a:ext cx="2742954" cy="646331"/>
          </a:xfrm>
          <a:prstGeom prst="rect">
            <a:avLst/>
          </a:prstGeom>
        </p:spPr>
        <p:txBody>
          <a:bodyPr wrap="square">
            <a:spAutoFit/>
          </a:bodyPr>
          <a:lstStyle/>
          <a:p>
            <a:r>
              <a:rPr lang="en-IN" b="1" dirty="0"/>
              <a:t>Phase 1 (Experimentation)	 	</a:t>
            </a:r>
            <a:endParaRPr lang="en-IN" dirty="0"/>
          </a:p>
        </p:txBody>
      </p:sp>
      <p:sp>
        <p:nvSpPr>
          <p:cNvPr id="10" name="Rectangle 9"/>
          <p:cNvSpPr/>
          <p:nvPr/>
        </p:nvSpPr>
        <p:spPr>
          <a:xfrm>
            <a:off x="737092" y="4078351"/>
            <a:ext cx="2297873" cy="369332"/>
          </a:xfrm>
          <a:prstGeom prst="rect">
            <a:avLst/>
          </a:prstGeom>
        </p:spPr>
        <p:txBody>
          <a:bodyPr wrap="none">
            <a:spAutoFit/>
          </a:bodyPr>
          <a:lstStyle/>
          <a:p>
            <a:r>
              <a:rPr lang="en-IN" b="1" dirty="0"/>
              <a:t>Phase 2 (Stabilisation)</a:t>
            </a:r>
            <a:endParaRPr lang="en-IN" dirty="0"/>
          </a:p>
        </p:txBody>
      </p:sp>
      <p:sp>
        <p:nvSpPr>
          <p:cNvPr id="11" name="Rectangle 10"/>
          <p:cNvSpPr/>
          <p:nvPr/>
        </p:nvSpPr>
        <p:spPr>
          <a:xfrm>
            <a:off x="744661" y="5161064"/>
            <a:ext cx="3194914" cy="369332"/>
          </a:xfrm>
          <a:prstGeom prst="rect">
            <a:avLst/>
          </a:prstGeom>
        </p:spPr>
        <p:txBody>
          <a:bodyPr wrap="none">
            <a:spAutoFit/>
          </a:bodyPr>
          <a:lstStyle/>
          <a:p>
            <a:r>
              <a:rPr lang="en-IN" b="1" dirty="0"/>
              <a:t>Phase 3 (disruption, disruption)</a:t>
            </a:r>
            <a:endParaRPr lang="en-IN" dirty="0"/>
          </a:p>
        </p:txBody>
      </p:sp>
      <p:sp>
        <p:nvSpPr>
          <p:cNvPr id="12" name="Rectangle 11"/>
          <p:cNvSpPr/>
          <p:nvPr/>
        </p:nvSpPr>
        <p:spPr>
          <a:xfrm>
            <a:off x="744661" y="6209048"/>
            <a:ext cx="3985515" cy="369332"/>
          </a:xfrm>
          <a:prstGeom prst="rect">
            <a:avLst/>
          </a:prstGeom>
        </p:spPr>
        <p:txBody>
          <a:bodyPr wrap="none">
            <a:spAutoFit/>
          </a:bodyPr>
          <a:lstStyle/>
          <a:p>
            <a:r>
              <a:rPr lang="en-IN" b="1" dirty="0"/>
              <a:t>Phase 4 (institutionalisation, anchoring)</a:t>
            </a:r>
            <a:endParaRPr lang="en-IN" dirty="0"/>
          </a:p>
        </p:txBody>
      </p:sp>
      <p:sp>
        <p:nvSpPr>
          <p:cNvPr id="5" name="Rectangle 4"/>
          <p:cNvSpPr/>
          <p:nvPr/>
        </p:nvSpPr>
        <p:spPr>
          <a:xfrm>
            <a:off x="5708697" y="2911874"/>
            <a:ext cx="5856770" cy="646331"/>
          </a:xfrm>
          <a:prstGeom prst="rect">
            <a:avLst/>
          </a:prstGeom>
        </p:spPr>
        <p:txBody>
          <a:bodyPr wrap="square">
            <a:spAutoFit/>
          </a:bodyPr>
          <a:lstStyle/>
          <a:p>
            <a:r>
              <a:rPr lang="en-IN" dirty="0"/>
              <a:t>Trial and error learnings, fragmented experiments, prototype development for niche-innovations</a:t>
            </a:r>
          </a:p>
        </p:txBody>
      </p:sp>
      <p:sp>
        <p:nvSpPr>
          <p:cNvPr id="13" name="Rectangle 12"/>
          <p:cNvSpPr/>
          <p:nvPr/>
        </p:nvSpPr>
        <p:spPr>
          <a:xfrm>
            <a:off x="5708696" y="3908667"/>
            <a:ext cx="6364771" cy="646331"/>
          </a:xfrm>
          <a:prstGeom prst="rect">
            <a:avLst/>
          </a:prstGeom>
        </p:spPr>
        <p:txBody>
          <a:bodyPr wrap="square">
            <a:spAutoFit/>
          </a:bodyPr>
          <a:lstStyle/>
          <a:p>
            <a:r>
              <a:rPr lang="en-IN" dirty="0"/>
              <a:t>Establishment of dominant design, standards and best practices, demonstration projects, collaboration &amp; network formation</a:t>
            </a:r>
          </a:p>
        </p:txBody>
      </p:sp>
      <p:sp>
        <p:nvSpPr>
          <p:cNvPr id="14" name="Rectangle 13"/>
          <p:cNvSpPr/>
          <p:nvPr/>
        </p:nvSpPr>
        <p:spPr>
          <a:xfrm>
            <a:off x="5708696" y="4905460"/>
            <a:ext cx="6364771" cy="923330"/>
          </a:xfrm>
          <a:prstGeom prst="rect">
            <a:avLst/>
          </a:prstGeom>
        </p:spPr>
        <p:txBody>
          <a:bodyPr wrap="square">
            <a:spAutoFit/>
          </a:bodyPr>
          <a:lstStyle/>
          <a:p>
            <a:r>
              <a:rPr lang="en-IN" dirty="0"/>
              <a:t>Price/performance improvement, process improvement, economies of scale, complementary technology development, regime destabilisation</a:t>
            </a:r>
          </a:p>
        </p:txBody>
      </p:sp>
      <p:sp>
        <p:nvSpPr>
          <p:cNvPr id="15" name="Rectangle 14"/>
          <p:cNvSpPr/>
          <p:nvPr/>
        </p:nvSpPr>
        <p:spPr>
          <a:xfrm>
            <a:off x="5708696" y="6179252"/>
            <a:ext cx="6364771" cy="369332"/>
          </a:xfrm>
          <a:prstGeom prst="rect">
            <a:avLst/>
          </a:prstGeom>
        </p:spPr>
        <p:txBody>
          <a:bodyPr wrap="square">
            <a:spAutoFit/>
          </a:bodyPr>
          <a:lstStyle/>
          <a:p>
            <a:r>
              <a:rPr lang="en-US" dirty="0"/>
              <a:t>Change in user habits, policy regulations, and industry standards</a:t>
            </a:r>
            <a:endParaRPr lang="en-IN" dirty="0"/>
          </a:p>
        </p:txBody>
      </p:sp>
      <p:grpSp>
        <p:nvGrpSpPr>
          <p:cNvPr id="16" name="Group 15">
            <a:extLst>
              <a:ext uri="{FF2B5EF4-FFF2-40B4-BE49-F238E27FC236}">
                <a16:creationId xmlns:a16="http://schemas.microsoft.com/office/drawing/2014/main" id="{00D22AFD-E506-464C-A9D9-2E06DF7A5925}"/>
              </a:ext>
            </a:extLst>
          </p:cNvPr>
          <p:cNvGrpSpPr/>
          <p:nvPr/>
        </p:nvGrpSpPr>
        <p:grpSpPr>
          <a:xfrm>
            <a:off x="0" y="267347"/>
            <a:ext cx="12196827" cy="1048673"/>
            <a:chOff x="0" y="267347"/>
            <a:chExt cx="12196827" cy="1048673"/>
          </a:xfrm>
        </p:grpSpPr>
        <p:sp>
          <p:nvSpPr>
            <p:cNvPr id="17" name="Rectangle 16">
              <a:extLst>
                <a:ext uri="{FF2B5EF4-FFF2-40B4-BE49-F238E27FC236}">
                  <a16:creationId xmlns:a16="http://schemas.microsoft.com/office/drawing/2014/main" id="{100E92AF-9B22-16DC-2AC8-042040BB7903}"/>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ST – Phases </a:t>
              </a:r>
              <a:endParaRPr lang="en-US" sz="3600" b="1" dirty="0"/>
            </a:p>
          </p:txBody>
        </p:sp>
        <p:pic>
          <p:nvPicPr>
            <p:cNvPr id="18" name="Picture 17">
              <a:extLst>
                <a:ext uri="{FF2B5EF4-FFF2-40B4-BE49-F238E27FC236}">
                  <a16:creationId xmlns:a16="http://schemas.microsoft.com/office/drawing/2014/main" id="{8F6BDC6F-8AA2-DFAC-1706-0EE8BF9E3BDC}"/>
                </a:ext>
              </a:extLst>
            </p:cNvPr>
            <p:cNvPicPr>
              <a:picLocks noChangeAspect="1"/>
            </p:cNvPicPr>
            <p:nvPr/>
          </p:nvPicPr>
          <p:blipFill>
            <a:blip r:embed="rId3"/>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3164046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91407" y="3741747"/>
            <a:ext cx="10735733" cy="340093"/>
          </a:xfrm>
          <a:prstGeom prst="rect">
            <a:avLst/>
          </a:prstGeom>
        </p:spPr>
        <p:txBody>
          <a:bodyPr wrap="square">
            <a:spAutoFit/>
          </a:bodyPr>
          <a:lstStyle/>
          <a:p>
            <a:pPr>
              <a:lnSpc>
                <a:spcPct val="115000"/>
              </a:lnSpc>
            </a:pPr>
            <a:r>
              <a:rPr lang="en-IN" sz="1400" dirty="0" err="1">
                <a:latin typeface="Arial" panose="020B0604020202020204" pitchFamily="34" charset="0"/>
                <a:ea typeface="Arial" panose="020B0604020202020204" pitchFamily="34" charset="0"/>
              </a:rPr>
              <a:t>Bae</a:t>
            </a:r>
            <a:r>
              <a:rPr lang="en-IN" sz="1400" dirty="0">
                <a:latin typeface="Arial" panose="020B0604020202020204" pitchFamily="34" charset="0"/>
                <a:ea typeface="Arial" panose="020B0604020202020204" pitchFamily="34" charset="0"/>
              </a:rPr>
              <a:t>, H., &amp; </a:t>
            </a:r>
            <a:r>
              <a:rPr lang="en-IN" sz="1400" dirty="0" err="1">
                <a:latin typeface="Arial" panose="020B0604020202020204" pitchFamily="34" charset="0"/>
                <a:ea typeface="Arial" panose="020B0604020202020204" pitchFamily="34" charset="0"/>
              </a:rPr>
              <a:t>Smardon</a:t>
            </a:r>
            <a:r>
              <a:rPr lang="en-IN" sz="1400" dirty="0">
                <a:latin typeface="Arial" panose="020B0604020202020204" pitchFamily="34" charset="0"/>
                <a:ea typeface="Arial" panose="020B0604020202020204" pitchFamily="34" charset="0"/>
              </a:rPr>
              <a:t>, R. S. (2011). Indicators of sustainable business practices. </a:t>
            </a:r>
            <a:r>
              <a:rPr lang="en-IN" sz="1400" i="1" dirty="0">
                <a:latin typeface="Arial" panose="020B0604020202020204" pitchFamily="34" charset="0"/>
                <a:ea typeface="Arial" panose="020B0604020202020204" pitchFamily="34" charset="0"/>
              </a:rPr>
              <a:t>Environmental management in practice</a:t>
            </a:r>
            <a:r>
              <a:rPr lang="en-IN" sz="1400" dirty="0">
                <a:latin typeface="Arial" panose="020B0604020202020204" pitchFamily="34" charset="0"/>
                <a:ea typeface="Arial" panose="020B0604020202020204" pitchFamily="34" charset="0"/>
              </a:rPr>
              <a:t>, 177.</a:t>
            </a:r>
          </a:p>
        </p:txBody>
      </p:sp>
      <p:sp>
        <p:nvSpPr>
          <p:cNvPr id="9" name="Rectangle 8"/>
          <p:cNvSpPr/>
          <p:nvPr/>
        </p:nvSpPr>
        <p:spPr>
          <a:xfrm>
            <a:off x="891407" y="2884293"/>
            <a:ext cx="10414001" cy="587853"/>
          </a:xfrm>
          <a:prstGeom prst="rect">
            <a:avLst/>
          </a:prstGeom>
        </p:spPr>
        <p:txBody>
          <a:bodyPr wrap="square">
            <a:spAutoFit/>
          </a:bodyPr>
          <a:lstStyle/>
          <a:p>
            <a:pPr>
              <a:lnSpc>
                <a:spcPct val="115000"/>
              </a:lnSpc>
            </a:pPr>
            <a:r>
              <a:rPr lang="en-IN" sz="1400" dirty="0">
                <a:latin typeface="Arial" panose="020B0604020202020204" pitchFamily="34" charset="0"/>
                <a:ea typeface="Arial" panose="020B0604020202020204" pitchFamily="34" charset="0"/>
              </a:rPr>
              <a:t>Cavanagh, J. A. E., Frame, B., &amp; Lennox, J. (2006). The sustainability assessment model (SAM): measuring sustainable development performance. </a:t>
            </a:r>
            <a:r>
              <a:rPr lang="en-IN" sz="1400" i="1" dirty="0">
                <a:latin typeface="Arial" panose="020B0604020202020204" pitchFamily="34" charset="0"/>
                <a:ea typeface="Arial" panose="020B0604020202020204" pitchFamily="34" charset="0"/>
              </a:rPr>
              <a:t>Australasian Journal of Environmental Management</a:t>
            </a:r>
            <a:r>
              <a:rPr lang="en-IN" sz="1400" dirty="0">
                <a:latin typeface="Arial" panose="020B0604020202020204" pitchFamily="34" charset="0"/>
                <a:ea typeface="Arial" panose="020B0604020202020204" pitchFamily="34" charset="0"/>
              </a:rPr>
              <a:t>, 13(3), 142-145.</a:t>
            </a:r>
          </a:p>
        </p:txBody>
      </p:sp>
      <p:sp>
        <p:nvSpPr>
          <p:cNvPr id="17" name="Rectangle 16"/>
          <p:cNvSpPr/>
          <p:nvPr/>
        </p:nvSpPr>
        <p:spPr>
          <a:xfrm>
            <a:off x="891411" y="2026839"/>
            <a:ext cx="10414001" cy="587853"/>
          </a:xfrm>
          <a:prstGeom prst="rect">
            <a:avLst/>
          </a:prstGeom>
        </p:spPr>
        <p:txBody>
          <a:bodyPr wrap="square">
            <a:spAutoFit/>
          </a:bodyPr>
          <a:lstStyle/>
          <a:p>
            <a:pPr>
              <a:lnSpc>
                <a:spcPct val="115000"/>
              </a:lnSpc>
            </a:pPr>
            <a:r>
              <a:rPr lang="en-IN" sz="1400" dirty="0" err="1">
                <a:latin typeface="Arial" panose="020B0604020202020204" pitchFamily="34" charset="0"/>
                <a:ea typeface="Arial" panose="020B0604020202020204" pitchFamily="34" charset="0"/>
              </a:rPr>
              <a:t>Azapagic</a:t>
            </a:r>
            <a:r>
              <a:rPr lang="en-IN" sz="1400" dirty="0">
                <a:latin typeface="Arial" panose="020B0604020202020204" pitchFamily="34" charset="0"/>
                <a:ea typeface="Arial" panose="020B0604020202020204" pitchFamily="34" charset="0"/>
              </a:rPr>
              <a:t>, A., &amp; </a:t>
            </a:r>
            <a:r>
              <a:rPr lang="en-IN" sz="1400" dirty="0" err="1">
                <a:latin typeface="Arial" panose="020B0604020202020204" pitchFamily="34" charset="0"/>
                <a:ea typeface="Arial" panose="020B0604020202020204" pitchFamily="34" charset="0"/>
              </a:rPr>
              <a:t>Perdan</a:t>
            </a:r>
            <a:r>
              <a:rPr lang="en-IN" sz="1400" dirty="0">
                <a:latin typeface="Arial" panose="020B0604020202020204" pitchFamily="34" charset="0"/>
                <a:ea typeface="Arial" panose="020B0604020202020204" pitchFamily="34" charset="0"/>
              </a:rPr>
              <a:t>, S. (2000). Indicators of sustainable development for industry: a general framework. </a:t>
            </a:r>
            <a:r>
              <a:rPr lang="en-IN" sz="1400" i="1" dirty="0">
                <a:latin typeface="Arial" panose="020B0604020202020204" pitchFamily="34" charset="0"/>
                <a:ea typeface="Arial" panose="020B0604020202020204" pitchFamily="34" charset="0"/>
              </a:rPr>
              <a:t>Process Safety and Environmental Protection</a:t>
            </a:r>
            <a:r>
              <a:rPr lang="en-IN" sz="1400" dirty="0">
                <a:latin typeface="Arial" panose="020B0604020202020204" pitchFamily="34" charset="0"/>
                <a:ea typeface="Arial" panose="020B0604020202020204" pitchFamily="34" charset="0"/>
              </a:rPr>
              <a:t>, 78(4), 243-261.</a:t>
            </a:r>
          </a:p>
        </p:txBody>
      </p:sp>
      <p:sp>
        <p:nvSpPr>
          <p:cNvPr id="20" name="Rectangle 19"/>
          <p:cNvSpPr/>
          <p:nvPr/>
        </p:nvSpPr>
        <p:spPr>
          <a:xfrm>
            <a:off x="891409" y="6409304"/>
            <a:ext cx="10414001" cy="587853"/>
          </a:xfrm>
          <a:prstGeom prst="rect">
            <a:avLst/>
          </a:prstGeom>
        </p:spPr>
        <p:txBody>
          <a:bodyPr wrap="square">
            <a:spAutoFit/>
          </a:bodyPr>
          <a:lstStyle/>
          <a:p>
            <a:pPr>
              <a:lnSpc>
                <a:spcPct val="115000"/>
              </a:lnSpc>
            </a:pPr>
            <a:r>
              <a:rPr lang="en-IN" sz="1400" dirty="0" err="1">
                <a:latin typeface="Arial" panose="020B0604020202020204" pitchFamily="34" charset="0"/>
                <a:ea typeface="Arial" panose="020B0604020202020204" pitchFamily="34" charset="0"/>
              </a:rPr>
              <a:t>Sala</a:t>
            </a:r>
            <a:r>
              <a:rPr lang="en-IN" sz="1400" dirty="0">
                <a:latin typeface="Arial" panose="020B0604020202020204" pitchFamily="34" charset="0"/>
                <a:ea typeface="Arial" panose="020B0604020202020204" pitchFamily="34" charset="0"/>
              </a:rPr>
              <a:t>, S., </a:t>
            </a:r>
            <a:r>
              <a:rPr lang="en-IN" sz="1400" dirty="0" err="1">
                <a:latin typeface="Arial" panose="020B0604020202020204" pitchFamily="34" charset="0"/>
                <a:ea typeface="Arial" panose="020B0604020202020204" pitchFamily="34" charset="0"/>
              </a:rPr>
              <a:t>Ciuffo</a:t>
            </a:r>
            <a:r>
              <a:rPr lang="en-IN" sz="1400" dirty="0">
                <a:latin typeface="Arial" panose="020B0604020202020204" pitchFamily="34" charset="0"/>
                <a:ea typeface="Arial" panose="020B0604020202020204" pitchFamily="34" charset="0"/>
              </a:rPr>
              <a:t>, B., &amp; </a:t>
            </a:r>
            <a:r>
              <a:rPr lang="en-IN" sz="1400" dirty="0" err="1">
                <a:latin typeface="Arial" panose="020B0604020202020204" pitchFamily="34" charset="0"/>
                <a:ea typeface="Arial" panose="020B0604020202020204" pitchFamily="34" charset="0"/>
              </a:rPr>
              <a:t>Nijkamp</a:t>
            </a:r>
            <a:r>
              <a:rPr lang="en-IN" sz="1400" dirty="0">
                <a:latin typeface="Arial" panose="020B0604020202020204" pitchFamily="34" charset="0"/>
                <a:ea typeface="Arial" panose="020B0604020202020204" pitchFamily="34" charset="0"/>
              </a:rPr>
              <a:t>, P. (2015). A systemic framework for sustainability assessment. </a:t>
            </a:r>
            <a:r>
              <a:rPr lang="en-IN" sz="1400" i="1" dirty="0">
                <a:latin typeface="Arial" panose="020B0604020202020204" pitchFamily="34" charset="0"/>
                <a:ea typeface="Arial" panose="020B0604020202020204" pitchFamily="34" charset="0"/>
              </a:rPr>
              <a:t>Ecological Economics</a:t>
            </a:r>
            <a:r>
              <a:rPr lang="en-IN" sz="1400" dirty="0">
                <a:latin typeface="Arial" panose="020B0604020202020204" pitchFamily="34" charset="0"/>
                <a:ea typeface="Arial" panose="020B0604020202020204" pitchFamily="34" charset="0"/>
              </a:rPr>
              <a:t>, 119, 314-325.</a:t>
            </a:r>
          </a:p>
        </p:txBody>
      </p:sp>
      <p:sp>
        <p:nvSpPr>
          <p:cNvPr id="2" name="Rectangle 1"/>
          <p:cNvSpPr/>
          <p:nvPr/>
        </p:nvSpPr>
        <p:spPr>
          <a:xfrm>
            <a:off x="891407" y="5444897"/>
            <a:ext cx="10888143" cy="587853"/>
          </a:xfrm>
          <a:prstGeom prst="rect">
            <a:avLst/>
          </a:prstGeom>
        </p:spPr>
        <p:txBody>
          <a:bodyPr wrap="square">
            <a:spAutoFit/>
          </a:bodyPr>
          <a:lstStyle/>
          <a:p>
            <a:pPr>
              <a:lnSpc>
                <a:spcPct val="115000"/>
              </a:lnSpc>
            </a:pPr>
            <a:r>
              <a:rPr lang="en-IN" sz="1400" dirty="0">
                <a:latin typeface="Arial" panose="020B0604020202020204" pitchFamily="34" charset="0"/>
                <a:ea typeface="Arial" panose="020B0604020202020204" pitchFamily="34" charset="0"/>
              </a:rPr>
              <a:t>Global Reporting Initiative. (2013). </a:t>
            </a:r>
            <a:r>
              <a:rPr lang="en-IN" sz="1400" i="1" dirty="0">
                <a:latin typeface="Arial" panose="020B0604020202020204" pitchFamily="34" charset="0"/>
                <a:ea typeface="Arial" panose="020B0604020202020204" pitchFamily="34" charset="0"/>
              </a:rPr>
              <a:t>G4 sustainability reporting guidelines: Reporting principles and standard disclosures</a:t>
            </a:r>
            <a:r>
              <a:rPr lang="en-IN" sz="1400" dirty="0">
                <a:latin typeface="Arial" panose="020B0604020202020204" pitchFamily="34" charset="0"/>
                <a:ea typeface="Arial" panose="020B0604020202020204" pitchFamily="34" charset="0"/>
              </a:rPr>
              <a:t>. Amsterdam: Global Reporting Initiative.</a:t>
            </a:r>
          </a:p>
        </p:txBody>
      </p:sp>
      <p:sp>
        <p:nvSpPr>
          <p:cNvPr id="4" name="Rectangle 3"/>
          <p:cNvSpPr/>
          <p:nvPr/>
        </p:nvSpPr>
        <p:spPr>
          <a:xfrm>
            <a:off x="891409" y="4497239"/>
            <a:ext cx="10223903" cy="587853"/>
          </a:xfrm>
          <a:prstGeom prst="rect">
            <a:avLst/>
          </a:prstGeom>
        </p:spPr>
        <p:txBody>
          <a:bodyPr wrap="square">
            <a:spAutoFit/>
          </a:bodyPr>
          <a:lstStyle/>
          <a:p>
            <a:pPr>
              <a:lnSpc>
                <a:spcPct val="115000"/>
              </a:lnSpc>
            </a:pPr>
            <a:r>
              <a:rPr lang="en-IN" sz="1400" dirty="0" err="1">
                <a:latin typeface="Arial" panose="020B0604020202020204" pitchFamily="34" charset="0"/>
                <a:ea typeface="Arial" panose="020B0604020202020204" pitchFamily="34" charset="0"/>
              </a:rPr>
              <a:t>Pintér</a:t>
            </a:r>
            <a:r>
              <a:rPr lang="en-IN" sz="1400" dirty="0">
                <a:latin typeface="Arial" panose="020B0604020202020204" pitchFamily="34" charset="0"/>
                <a:ea typeface="Arial" panose="020B0604020202020204" pitchFamily="34" charset="0"/>
              </a:rPr>
              <a:t>, L., </a:t>
            </a:r>
            <a:r>
              <a:rPr lang="en-IN" sz="1400" dirty="0" err="1">
                <a:latin typeface="Arial" panose="020B0604020202020204" pitchFamily="34" charset="0"/>
                <a:ea typeface="Arial" panose="020B0604020202020204" pitchFamily="34" charset="0"/>
              </a:rPr>
              <a:t>Hardi</a:t>
            </a:r>
            <a:r>
              <a:rPr lang="en-IN" sz="1400" dirty="0">
                <a:latin typeface="Arial" panose="020B0604020202020204" pitchFamily="34" charset="0"/>
                <a:ea typeface="Arial" panose="020B0604020202020204" pitchFamily="34" charset="0"/>
              </a:rPr>
              <a:t>, P., </a:t>
            </a:r>
            <a:r>
              <a:rPr lang="en-IN" sz="1400" dirty="0" err="1">
                <a:latin typeface="Arial" panose="020B0604020202020204" pitchFamily="34" charset="0"/>
                <a:ea typeface="Arial" panose="020B0604020202020204" pitchFamily="34" charset="0"/>
              </a:rPr>
              <a:t>Martinuzzi</a:t>
            </a:r>
            <a:r>
              <a:rPr lang="en-IN" sz="1400" dirty="0">
                <a:latin typeface="Arial" panose="020B0604020202020204" pitchFamily="34" charset="0"/>
                <a:ea typeface="Arial" panose="020B0604020202020204" pitchFamily="34" charset="0"/>
              </a:rPr>
              <a:t>, A., &amp; Hall, J. (2012). Bellagio STAMP: Principles for sustainability assessment and measurement. </a:t>
            </a:r>
            <a:r>
              <a:rPr lang="en-IN" sz="1400" i="1" dirty="0">
                <a:latin typeface="Arial" panose="020B0604020202020204" pitchFamily="34" charset="0"/>
                <a:ea typeface="Arial" panose="020B0604020202020204" pitchFamily="34" charset="0"/>
              </a:rPr>
              <a:t>Ecological Indicators</a:t>
            </a:r>
            <a:r>
              <a:rPr lang="en-IN" sz="1400" dirty="0">
                <a:latin typeface="Arial" panose="020B0604020202020204" pitchFamily="34" charset="0"/>
                <a:ea typeface="Arial" panose="020B0604020202020204" pitchFamily="34" charset="0"/>
              </a:rPr>
              <a:t>, 17, 20-28.</a:t>
            </a:r>
          </a:p>
        </p:txBody>
      </p:sp>
      <p:grpSp>
        <p:nvGrpSpPr>
          <p:cNvPr id="10" name="Group 9">
            <a:extLst>
              <a:ext uri="{FF2B5EF4-FFF2-40B4-BE49-F238E27FC236}">
                <a16:creationId xmlns:a16="http://schemas.microsoft.com/office/drawing/2014/main" id="{41E412BC-B357-4718-114C-855DC8DEA4C7}"/>
              </a:ext>
            </a:extLst>
          </p:cNvPr>
          <p:cNvGrpSpPr/>
          <p:nvPr/>
        </p:nvGrpSpPr>
        <p:grpSpPr>
          <a:xfrm>
            <a:off x="0" y="267347"/>
            <a:ext cx="12196827" cy="1048673"/>
            <a:chOff x="0" y="267347"/>
            <a:chExt cx="12196827" cy="1048673"/>
          </a:xfrm>
        </p:grpSpPr>
        <p:sp>
          <p:nvSpPr>
            <p:cNvPr id="11" name="Rectangle 10">
              <a:extLst>
                <a:ext uri="{FF2B5EF4-FFF2-40B4-BE49-F238E27FC236}">
                  <a16:creationId xmlns:a16="http://schemas.microsoft.com/office/drawing/2014/main" id="{8A318A24-CC54-E5EA-283A-EF4407CEAD91}"/>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Key readings - SI </a:t>
              </a:r>
              <a:endParaRPr lang="en-US" sz="3600" b="1" dirty="0"/>
            </a:p>
          </p:txBody>
        </p:sp>
        <p:pic>
          <p:nvPicPr>
            <p:cNvPr id="12" name="Picture 11">
              <a:extLst>
                <a:ext uri="{FF2B5EF4-FFF2-40B4-BE49-F238E27FC236}">
                  <a16:creationId xmlns:a16="http://schemas.microsoft.com/office/drawing/2014/main" id="{118B2F10-3A10-87EC-3451-62D7DE590264}"/>
                </a:ext>
              </a:extLst>
            </p:cNvPr>
            <p:cNvPicPr>
              <a:picLocks noChangeAspect="1"/>
            </p:cNvPicPr>
            <p:nvPr/>
          </p:nvPicPr>
          <p:blipFill>
            <a:blip r:embed="rId3"/>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23995994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91410" y="2805985"/>
            <a:ext cx="10735733" cy="587853"/>
          </a:xfrm>
          <a:prstGeom prst="rect">
            <a:avLst/>
          </a:prstGeom>
        </p:spPr>
        <p:txBody>
          <a:bodyPr wrap="square">
            <a:spAutoFit/>
          </a:bodyPr>
          <a:lstStyle/>
          <a:p>
            <a:pPr>
              <a:lnSpc>
                <a:spcPct val="115000"/>
              </a:lnSpc>
              <a:spcAft>
                <a:spcPts val="0"/>
              </a:spcAft>
            </a:pPr>
            <a:r>
              <a:rPr lang="en-IN" sz="1400" dirty="0" err="1">
                <a:latin typeface="Arial" panose="020B0604020202020204" pitchFamily="34" charset="0"/>
                <a:ea typeface="Arial" panose="020B0604020202020204" pitchFamily="34" charset="0"/>
              </a:rPr>
              <a:t>Geels</a:t>
            </a:r>
            <a:r>
              <a:rPr lang="en-IN" sz="1400" dirty="0">
                <a:latin typeface="Arial" panose="020B0604020202020204" pitchFamily="34" charset="0"/>
                <a:ea typeface="Arial" panose="020B0604020202020204" pitchFamily="34" charset="0"/>
              </a:rPr>
              <a:t>, F. W. (2002) ‘Technological transitions as evolutionary reconfiguration processes: a multi-level perspective and a case-study’, </a:t>
            </a:r>
            <a:r>
              <a:rPr lang="en-IN" sz="1400" i="1" dirty="0">
                <a:latin typeface="Arial" panose="020B0604020202020204" pitchFamily="34" charset="0"/>
                <a:ea typeface="Arial" panose="020B0604020202020204" pitchFamily="34" charset="0"/>
              </a:rPr>
              <a:t>Research Policy</a:t>
            </a:r>
            <a:r>
              <a:rPr lang="en-IN" sz="1400" dirty="0">
                <a:latin typeface="Arial" panose="020B0604020202020204" pitchFamily="34" charset="0"/>
                <a:ea typeface="Arial" panose="020B0604020202020204" pitchFamily="34" charset="0"/>
              </a:rPr>
              <a:t>, 31(8), pp. 1257–1274. </a:t>
            </a:r>
            <a:r>
              <a:rPr lang="en-IN" sz="1400" dirty="0" err="1">
                <a:latin typeface="Arial" panose="020B0604020202020204" pitchFamily="34" charset="0"/>
                <a:ea typeface="Arial" panose="020B0604020202020204" pitchFamily="34" charset="0"/>
              </a:rPr>
              <a:t>doi</a:t>
            </a:r>
            <a:r>
              <a:rPr lang="en-IN" sz="1400" dirty="0">
                <a:latin typeface="Arial" panose="020B0604020202020204" pitchFamily="34" charset="0"/>
                <a:ea typeface="Arial" panose="020B0604020202020204" pitchFamily="34" charset="0"/>
              </a:rPr>
              <a:t>: 10.1016/S0048-7333(02)00062-8.</a:t>
            </a:r>
            <a:endParaRPr lang="en-IN" dirty="0">
              <a:effectLst/>
              <a:latin typeface="Arial" panose="020B0604020202020204" pitchFamily="34" charset="0"/>
              <a:ea typeface="Arial" panose="020B0604020202020204" pitchFamily="34" charset="0"/>
            </a:endParaRPr>
          </a:p>
        </p:txBody>
      </p:sp>
      <p:sp>
        <p:nvSpPr>
          <p:cNvPr id="9" name="Rectangle 8"/>
          <p:cNvSpPr/>
          <p:nvPr/>
        </p:nvSpPr>
        <p:spPr>
          <a:xfrm>
            <a:off x="891410" y="4103871"/>
            <a:ext cx="10414001" cy="523220"/>
          </a:xfrm>
          <a:prstGeom prst="rect">
            <a:avLst/>
          </a:prstGeom>
        </p:spPr>
        <p:txBody>
          <a:bodyPr wrap="square">
            <a:spAutoFit/>
          </a:bodyPr>
          <a:lstStyle/>
          <a:p>
            <a:r>
              <a:rPr lang="en-IN" sz="1400" dirty="0" err="1">
                <a:latin typeface="Arial" panose="020B0604020202020204" pitchFamily="34" charset="0"/>
                <a:ea typeface="Arial" panose="020B0604020202020204" pitchFamily="34" charset="0"/>
              </a:rPr>
              <a:t>Geels</a:t>
            </a:r>
            <a:r>
              <a:rPr lang="en-IN" sz="1400" dirty="0">
                <a:latin typeface="Arial" panose="020B0604020202020204" pitchFamily="34" charset="0"/>
                <a:ea typeface="Arial" panose="020B0604020202020204" pitchFamily="34" charset="0"/>
              </a:rPr>
              <a:t>, F. W. (2011) ‘The multi-level perspective on sustainability transitions: Responses to seven criticisms’, </a:t>
            </a:r>
            <a:r>
              <a:rPr lang="en-IN" sz="1400" i="1" dirty="0">
                <a:latin typeface="Arial" panose="020B0604020202020204" pitchFamily="34" charset="0"/>
                <a:ea typeface="Arial" panose="020B0604020202020204" pitchFamily="34" charset="0"/>
              </a:rPr>
              <a:t>Environmental Innovation and Societal Transitions</a:t>
            </a:r>
            <a:r>
              <a:rPr lang="en-IN" sz="1400" dirty="0">
                <a:latin typeface="Arial" panose="020B0604020202020204" pitchFamily="34" charset="0"/>
                <a:ea typeface="Arial" panose="020B0604020202020204" pitchFamily="34" charset="0"/>
              </a:rPr>
              <a:t>, 1(1), pp. 24–40. </a:t>
            </a:r>
            <a:r>
              <a:rPr lang="en-IN" sz="1400" dirty="0" err="1">
                <a:latin typeface="Arial" panose="020B0604020202020204" pitchFamily="34" charset="0"/>
                <a:ea typeface="Arial" panose="020B0604020202020204" pitchFamily="34" charset="0"/>
              </a:rPr>
              <a:t>doi</a:t>
            </a:r>
            <a:r>
              <a:rPr lang="en-IN" sz="1400" dirty="0">
                <a:latin typeface="Arial" panose="020B0604020202020204" pitchFamily="34" charset="0"/>
                <a:ea typeface="Arial" panose="020B0604020202020204" pitchFamily="34" charset="0"/>
              </a:rPr>
              <a:t>: 10.1016/j.eist.2011.02.002</a:t>
            </a:r>
            <a:endParaRPr lang="en-IN" sz="1400" dirty="0"/>
          </a:p>
        </p:txBody>
      </p:sp>
      <p:sp>
        <p:nvSpPr>
          <p:cNvPr id="16" name="Rectangle 15"/>
          <p:cNvSpPr/>
          <p:nvPr/>
        </p:nvSpPr>
        <p:spPr>
          <a:xfrm>
            <a:off x="891409" y="4755080"/>
            <a:ext cx="10414001" cy="587853"/>
          </a:xfrm>
          <a:prstGeom prst="rect">
            <a:avLst/>
          </a:prstGeom>
        </p:spPr>
        <p:txBody>
          <a:bodyPr wrap="square">
            <a:spAutoFit/>
          </a:bodyPr>
          <a:lstStyle/>
          <a:p>
            <a:pPr>
              <a:lnSpc>
                <a:spcPct val="115000"/>
              </a:lnSpc>
              <a:spcAft>
                <a:spcPts val="0"/>
              </a:spcAft>
            </a:pPr>
            <a:r>
              <a:rPr lang="en-IN" sz="1400" dirty="0" err="1">
                <a:latin typeface="Arial" panose="020B0604020202020204" pitchFamily="34" charset="0"/>
                <a:ea typeface="Arial" panose="020B0604020202020204" pitchFamily="34" charset="0"/>
              </a:rPr>
              <a:t>Jacobsson</a:t>
            </a:r>
            <a:r>
              <a:rPr lang="en-IN" sz="1400" dirty="0">
                <a:latin typeface="Arial" panose="020B0604020202020204" pitchFamily="34" charset="0"/>
                <a:ea typeface="Arial" panose="020B0604020202020204" pitchFamily="34" charset="0"/>
              </a:rPr>
              <a:t>, S. and </a:t>
            </a:r>
            <a:r>
              <a:rPr lang="en-IN" sz="1400" dirty="0" err="1">
                <a:latin typeface="Arial" panose="020B0604020202020204" pitchFamily="34" charset="0"/>
                <a:ea typeface="Arial" panose="020B0604020202020204" pitchFamily="34" charset="0"/>
              </a:rPr>
              <a:t>Bergek</a:t>
            </a:r>
            <a:r>
              <a:rPr lang="en-IN" sz="1400" dirty="0">
                <a:latin typeface="Arial" panose="020B0604020202020204" pitchFamily="34" charset="0"/>
                <a:ea typeface="Arial" panose="020B0604020202020204" pitchFamily="34" charset="0"/>
              </a:rPr>
              <a:t>, A. (2011) ‘Innovation system analyses and sustainability transitions: Contributions and suggestions for research’, </a:t>
            </a:r>
            <a:r>
              <a:rPr lang="en-IN" sz="1400" i="1" dirty="0">
                <a:latin typeface="Arial" panose="020B0604020202020204" pitchFamily="34" charset="0"/>
                <a:ea typeface="Arial" panose="020B0604020202020204" pitchFamily="34" charset="0"/>
              </a:rPr>
              <a:t>Environmental Innovation and Societal Transitions</a:t>
            </a:r>
            <a:r>
              <a:rPr lang="en-IN" sz="1400" dirty="0">
                <a:latin typeface="Arial" panose="020B0604020202020204" pitchFamily="34" charset="0"/>
                <a:ea typeface="Arial" panose="020B0604020202020204" pitchFamily="34" charset="0"/>
              </a:rPr>
              <a:t>, 1(1), pp. 41–57. </a:t>
            </a:r>
            <a:r>
              <a:rPr lang="en-IN" sz="1400" dirty="0" err="1">
                <a:latin typeface="Arial" panose="020B0604020202020204" pitchFamily="34" charset="0"/>
                <a:ea typeface="Arial" panose="020B0604020202020204" pitchFamily="34" charset="0"/>
              </a:rPr>
              <a:t>doi</a:t>
            </a:r>
            <a:r>
              <a:rPr lang="en-IN" sz="1400" dirty="0">
                <a:latin typeface="Arial" panose="020B0604020202020204" pitchFamily="34" charset="0"/>
                <a:ea typeface="Arial" panose="020B0604020202020204" pitchFamily="34" charset="0"/>
              </a:rPr>
              <a:t>: 10.1016/j.eist.2011.04.006.</a:t>
            </a:r>
            <a:endParaRPr lang="en-IN" dirty="0">
              <a:effectLst/>
              <a:latin typeface="Arial" panose="020B0604020202020204" pitchFamily="34" charset="0"/>
              <a:ea typeface="Arial" panose="020B0604020202020204" pitchFamily="34" charset="0"/>
            </a:endParaRPr>
          </a:p>
        </p:txBody>
      </p:sp>
      <p:sp>
        <p:nvSpPr>
          <p:cNvPr id="17" name="Rectangle 16"/>
          <p:cNvSpPr/>
          <p:nvPr/>
        </p:nvSpPr>
        <p:spPr>
          <a:xfrm>
            <a:off x="891411" y="2026839"/>
            <a:ext cx="10414001" cy="587853"/>
          </a:xfrm>
          <a:prstGeom prst="rect">
            <a:avLst/>
          </a:prstGeom>
        </p:spPr>
        <p:txBody>
          <a:bodyPr wrap="square">
            <a:spAutoFit/>
          </a:bodyPr>
          <a:lstStyle/>
          <a:p>
            <a:pPr>
              <a:lnSpc>
                <a:spcPct val="115000"/>
              </a:lnSpc>
              <a:spcAft>
                <a:spcPts val="0"/>
              </a:spcAft>
            </a:pPr>
            <a:r>
              <a:rPr lang="en-IN" sz="1400" dirty="0">
                <a:latin typeface="Arial" panose="020B0604020202020204" pitchFamily="34" charset="0"/>
                <a:ea typeface="Arial" panose="020B0604020202020204" pitchFamily="34" charset="0"/>
              </a:rPr>
              <a:t>Kemp, R. (1994) ‘Technology and the transition to environmental sustainability’, </a:t>
            </a:r>
            <a:r>
              <a:rPr lang="en-IN" sz="1400" i="1" dirty="0">
                <a:latin typeface="Arial" panose="020B0604020202020204" pitchFamily="34" charset="0"/>
                <a:ea typeface="Arial" panose="020B0604020202020204" pitchFamily="34" charset="0"/>
              </a:rPr>
              <a:t>Futures</a:t>
            </a:r>
            <a:r>
              <a:rPr lang="en-IN" sz="1400" dirty="0">
                <a:latin typeface="Arial" panose="020B0604020202020204" pitchFamily="34" charset="0"/>
                <a:ea typeface="Arial" panose="020B0604020202020204" pitchFamily="34" charset="0"/>
              </a:rPr>
              <a:t>, 26(10), pp. 1023–1046. </a:t>
            </a:r>
            <a:r>
              <a:rPr lang="en-IN" sz="1400" dirty="0" err="1">
                <a:latin typeface="Arial" panose="020B0604020202020204" pitchFamily="34" charset="0"/>
                <a:ea typeface="Arial" panose="020B0604020202020204" pitchFamily="34" charset="0"/>
              </a:rPr>
              <a:t>doi</a:t>
            </a:r>
            <a:r>
              <a:rPr lang="en-IN" sz="1400" dirty="0">
                <a:latin typeface="Arial" panose="020B0604020202020204" pitchFamily="34" charset="0"/>
                <a:ea typeface="Arial" panose="020B0604020202020204" pitchFamily="34" charset="0"/>
              </a:rPr>
              <a:t>: 10.1016/0016-3287(94)90071-X.</a:t>
            </a:r>
            <a:endParaRPr lang="en-IN" dirty="0">
              <a:effectLst/>
              <a:latin typeface="Arial" panose="020B0604020202020204" pitchFamily="34" charset="0"/>
              <a:ea typeface="Arial" panose="020B0604020202020204" pitchFamily="34" charset="0"/>
            </a:endParaRPr>
          </a:p>
        </p:txBody>
      </p:sp>
      <p:sp>
        <p:nvSpPr>
          <p:cNvPr id="18" name="Rectangle 17"/>
          <p:cNvSpPr/>
          <p:nvPr/>
        </p:nvSpPr>
        <p:spPr>
          <a:xfrm>
            <a:off x="891409" y="6311104"/>
            <a:ext cx="10278537" cy="523220"/>
          </a:xfrm>
          <a:prstGeom prst="rect">
            <a:avLst/>
          </a:prstGeom>
        </p:spPr>
        <p:txBody>
          <a:bodyPr wrap="square">
            <a:spAutoFit/>
          </a:bodyPr>
          <a:lstStyle/>
          <a:p>
            <a:r>
              <a:rPr lang="en-IN" sz="1400" dirty="0" err="1">
                <a:latin typeface="Arial" panose="020B0604020202020204" pitchFamily="34" charset="0"/>
                <a:ea typeface="Arial" panose="020B0604020202020204" pitchFamily="34" charset="0"/>
              </a:rPr>
              <a:t>Markard</a:t>
            </a:r>
            <a:r>
              <a:rPr lang="en-IN" sz="1400" dirty="0">
                <a:latin typeface="Arial" panose="020B0604020202020204" pitchFamily="34" charset="0"/>
                <a:ea typeface="Arial" panose="020B0604020202020204" pitchFamily="34" charset="0"/>
              </a:rPr>
              <a:t>, J., Raven, R. and </a:t>
            </a:r>
            <a:r>
              <a:rPr lang="en-IN" sz="1400" dirty="0" err="1">
                <a:latin typeface="Arial" panose="020B0604020202020204" pitchFamily="34" charset="0"/>
                <a:ea typeface="Arial" panose="020B0604020202020204" pitchFamily="34" charset="0"/>
              </a:rPr>
              <a:t>Truffer</a:t>
            </a:r>
            <a:r>
              <a:rPr lang="en-IN" sz="1400" dirty="0">
                <a:latin typeface="Arial" panose="020B0604020202020204" pitchFamily="34" charset="0"/>
                <a:ea typeface="Arial" panose="020B0604020202020204" pitchFamily="34" charset="0"/>
              </a:rPr>
              <a:t>, B. (2012) ‘Sustainability transitions: An emerging field of research and its prospects’, </a:t>
            </a:r>
            <a:r>
              <a:rPr lang="en-IN" sz="1400" i="1" dirty="0">
                <a:latin typeface="Arial" panose="020B0604020202020204" pitchFamily="34" charset="0"/>
                <a:ea typeface="Arial" panose="020B0604020202020204" pitchFamily="34" charset="0"/>
              </a:rPr>
              <a:t>Research Policy</a:t>
            </a:r>
            <a:r>
              <a:rPr lang="en-IN" sz="1400" dirty="0">
                <a:latin typeface="Arial" panose="020B0604020202020204" pitchFamily="34" charset="0"/>
                <a:ea typeface="Arial" panose="020B0604020202020204" pitchFamily="34" charset="0"/>
              </a:rPr>
              <a:t>, 41(6), pp. 955–967. </a:t>
            </a:r>
            <a:r>
              <a:rPr lang="en-IN" sz="1400" dirty="0" err="1">
                <a:latin typeface="Arial" panose="020B0604020202020204" pitchFamily="34" charset="0"/>
                <a:ea typeface="Arial" panose="020B0604020202020204" pitchFamily="34" charset="0"/>
              </a:rPr>
              <a:t>doi</a:t>
            </a:r>
            <a:r>
              <a:rPr lang="en-IN" sz="1400" dirty="0">
                <a:latin typeface="Arial" panose="020B0604020202020204" pitchFamily="34" charset="0"/>
                <a:ea typeface="Arial" panose="020B0604020202020204" pitchFamily="34" charset="0"/>
              </a:rPr>
              <a:t>: 10.1016/j.respol.2012.02.013</a:t>
            </a:r>
            <a:endParaRPr lang="en-IN" sz="1400" dirty="0"/>
          </a:p>
        </p:txBody>
      </p:sp>
      <p:sp>
        <p:nvSpPr>
          <p:cNvPr id="19" name="Rectangle 18"/>
          <p:cNvSpPr/>
          <p:nvPr/>
        </p:nvSpPr>
        <p:spPr>
          <a:xfrm>
            <a:off x="891412" y="7081345"/>
            <a:ext cx="10458751" cy="523220"/>
          </a:xfrm>
          <a:prstGeom prst="rect">
            <a:avLst/>
          </a:prstGeom>
        </p:spPr>
        <p:txBody>
          <a:bodyPr wrap="square">
            <a:spAutoFit/>
          </a:bodyPr>
          <a:lstStyle/>
          <a:p>
            <a:r>
              <a:rPr lang="en-IN" sz="1400" dirty="0" err="1">
                <a:latin typeface="Arial" panose="020B0604020202020204" pitchFamily="34" charset="0"/>
                <a:ea typeface="Arial" panose="020B0604020202020204" pitchFamily="34" charset="0"/>
              </a:rPr>
              <a:t>Geels</a:t>
            </a:r>
            <a:r>
              <a:rPr lang="en-IN" sz="1400" dirty="0">
                <a:latin typeface="Arial" panose="020B0604020202020204" pitchFamily="34" charset="0"/>
                <a:ea typeface="Arial" panose="020B0604020202020204" pitchFamily="34" charset="0"/>
              </a:rPr>
              <a:t>, F. W. (2019). Socio-technical transitions to sustainability: a review of criticisms and elaborations of the Multi-Level Perspective. Current opinion in environmental sustainability, 39, 187-201.</a:t>
            </a:r>
          </a:p>
        </p:txBody>
      </p:sp>
      <p:sp>
        <p:nvSpPr>
          <p:cNvPr id="20" name="Rectangle 19"/>
          <p:cNvSpPr/>
          <p:nvPr/>
        </p:nvSpPr>
        <p:spPr>
          <a:xfrm>
            <a:off x="891410" y="3527510"/>
            <a:ext cx="10414001" cy="318998"/>
          </a:xfrm>
          <a:prstGeom prst="rect">
            <a:avLst/>
          </a:prstGeom>
        </p:spPr>
        <p:txBody>
          <a:bodyPr wrap="square">
            <a:spAutoFit/>
          </a:bodyPr>
          <a:lstStyle/>
          <a:p>
            <a:pPr>
              <a:lnSpc>
                <a:spcPct val="115000"/>
              </a:lnSpc>
            </a:pPr>
            <a:r>
              <a:rPr lang="en-IN" sz="1400" dirty="0" err="1">
                <a:latin typeface="Arial" panose="020B0604020202020204" pitchFamily="34" charset="0"/>
                <a:ea typeface="Arial" panose="020B0604020202020204" pitchFamily="34" charset="0"/>
              </a:rPr>
              <a:t>Geels</a:t>
            </a:r>
            <a:r>
              <a:rPr lang="en-IN" sz="1400" dirty="0">
                <a:latin typeface="Arial" panose="020B0604020202020204" pitchFamily="34" charset="0"/>
                <a:ea typeface="Arial" panose="020B0604020202020204" pitchFamily="34" charset="0"/>
              </a:rPr>
              <a:t>, F. W., &amp; </a:t>
            </a:r>
            <a:r>
              <a:rPr lang="en-IN" sz="1400" dirty="0" err="1">
                <a:latin typeface="Arial" panose="020B0604020202020204" pitchFamily="34" charset="0"/>
                <a:ea typeface="Arial" panose="020B0604020202020204" pitchFamily="34" charset="0"/>
              </a:rPr>
              <a:t>Schot</a:t>
            </a:r>
            <a:r>
              <a:rPr lang="en-IN" sz="1400" dirty="0">
                <a:latin typeface="Arial" panose="020B0604020202020204" pitchFamily="34" charset="0"/>
                <a:ea typeface="Arial" panose="020B0604020202020204" pitchFamily="34" charset="0"/>
              </a:rPr>
              <a:t>, J. (2007). Typology of sociotechnical transition pathways. Research policy, 36(3), 399-417.</a:t>
            </a:r>
          </a:p>
        </p:txBody>
      </p:sp>
      <p:sp>
        <p:nvSpPr>
          <p:cNvPr id="21" name="Rectangle 20"/>
          <p:cNvSpPr/>
          <p:nvPr/>
        </p:nvSpPr>
        <p:spPr>
          <a:xfrm>
            <a:off x="891410" y="5540863"/>
            <a:ext cx="10458753" cy="523220"/>
          </a:xfrm>
          <a:prstGeom prst="rect">
            <a:avLst/>
          </a:prstGeom>
        </p:spPr>
        <p:txBody>
          <a:bodyPr wrap="square">
            <a:spAutoFit/>
          </a:bodyPr>
          <a:lstStyle/>
          <a:p>
            <a:r>
              <a:rPr lang="en-IN" sz="1400" dirty="0" err="1">
                <a:latin typeface="Arial" panose="020B0604020202020204" pitchFamily="34" charset="0"/>
                <a:ea typeface="Arial" panose="020B0604020202020204" pitchFamily="34" charset="0"/>
              </a:rPr>
              <a:t>Farla</a:t>
            </a:r>
            <a:r>
              <a:rPr lang="en-IN" sz="1400" dirty="0">
                <a:latin typeface="Arial" panose="020B0604020202020204" pitchFamily="34" charset="0"/>
                <a:ea typeface="Arial" panose="020B0604020202020204" pitchFamily="34" charset="0"/>
              </a:rPr>
              <a:t>, J., </a:t>
            </a:r>
            <a:r>
              <a:rPr lang="en-IN" sz="1400" dirty="0" err="1">
                <a:latin typeface="Arial" panose="020B0604020202020204" pitchFamily="34" charset="0"/>
                <a:ea typeface="Arial" panose="020B0604020202020204" pitchFamily="34" charset="0"/>
              </a:rPr>
              <a:t>Markard</a:t>
            </a:r>
            <a:r>
              <a:rPr lang="en-IN" sz="1400" dirty="0">
                <a:latin typeface="Arial" panose="020B0604020202020204" pitchFamily="34" charset="0"/>
                <a:ea typeface="Arial" panose="020B0604020202020204" pitchFamily="34" charset="0"/>
              </a:rPr>
              <a:t>, J., Raven, R., &amp; </a:t>
            </a:r>
            <a:r>
              <a:rPr lang="en-IN" sz="1400" dirty="0" err="1">
                <a:latin typeface="Arial" panose="020B0604020202020204" pitchFamily="34" charset="0"/>
                <a:ea typeface="Arial" panose="020B0604020202020204" pitchFamily="34" charset="0"/>
              </a:rPr>
              <a:t>Coenen</a:t>
            </a:r>
            <a:r>
              <a:rPr lang="en-IN" sz="1400" dirty="0">
                <a:latin typeface="Arial" panose="020B0604020202020204" pitchFamily="34" charset="0"/>
                <a:ea typeface="Arial" panose="020B0604020202020204" pitchFamily="34" charset="0"/>
              </a:rPr>
              <a:t>, L. (2012). Sustainability transitions in the making: A closer look at actors, strategies and resources. Technological forecasting and social change, 79(6), 991-998.</a:t>
            </a:r>
          </a:p>
        </p:txBody>
      </p:sp>
      <p:grpSp>
        <p:nvGrpSpPr>
          <p:cNvPr id="12" name="Group 11">
            <a:extLst>
              <a:ext uri="{FF2B5EF4-FFF2-40B4-BE49-F238E27FC236}">
                <a16:creationId xmlns:a16="http://schemas.microsoft.com/office/drawing/2014/main" id="{FD6A8E11-19A8-0425-7408-DC183FF0F6E7}"/>
              </a:ext>
            </a:extLst>
          </p:cNvPr>
          <p:cNvGrpSpPr/>
          <p:nvPr/>
        </p:nvGrpSpPr>
        <p:grpSpPr>
          <a:xfrm>
            <a:off x="0" y="267347"/>
            <a:ext cx="12196827" cy="1048673"/>
            <a:chOff x="0" y="267347"/>
            <a:chExt cx="12196827" cy="1048673"/>
          </a:xfrm>
        </p:grpSpPr>
        <p:sp>
          <p:nvSpPr>
            <p:cNvPr id="13" name="Rectangle 12">
              <a:extLst>
                <a:ext uri="{FF2B5EF4-FFF2-40B4-BE49-F238E27FC236}">
                  <a16:creationId xmlns:a16="http://schemas.microsoft.com/office/drawing/2014/main" id="{2B1D0AF6-FAFF-073F-AEE3-64D1C7313AAD}"/>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Key readings - SI </a:t>
              </a:r>
              <a:endParaRPr lang="en-US" sz="3600" b="1" dirty="0"/>
            </a:p>
          </p:txBody>
        </p:sp>
        <p:pic>
          <p:nvPicPr>
            <p:cNvPr id="14" name="Picture 13">
              <a:extLst>
                <a:ext uri="{FF2B5EF4-FFF2-40B4-BE49-F238E27FC236}">
                  <a16:creationId xmlns:a16="http://schemas.microsoft.com/office/drawing/2014/main" id="{4DF39905-3B57-867F-AFDB-43055C2CFECB}"/>
                </a:ext>
              </a:extLst>
            </p:cNvPr>
            <p:cNvPicPr>
              <a:picLocks noChangeAspect="1"/>
            </p:cNvPicPr>
            <p:nvPr/>
          </p:nvPicPr>
          <p:blipFill>
            <a:blip r:embed="rId3"/>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3346188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9D5C5D1-D7B5-46BC-8575-1EE3E43F1A11}"/>
              </a:ext>
            </a:extLst>
          </p:cNvPr>
          <p:cNvSpPr/>
          <p:nvPr/>
        </p:nvSpPr>
        <p:spPr>
          <a:xfrm>
            <a:off x="318655" y="3382452"/>
            <a:ext cx="10021572" cy="1461216"/>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2000" i="1" dirty="0">
                <a:latin typeface="Arial" panose="020B0604020202020204" pitchFamily="34" charset="0"/>
                <a:cs typeface="Arial" panose="020B0604020202020204" pitchFamily="34" charset="0"/>
              </a:rPr>
              <a:t>Website</a:t>
            </a:r>
            <a:r>
              <a:rPr lang="en-US" sz="2000" i="1">
                <a:latin typeface="Arial" panose="020B0604020202020204" pitchFamily="34" charset="0"/>
                <a:cs typeface="Arial" panose="020B0604020202020204" pitchFamily="34" charset="0"/>
              </a:rPr>
              <a:t>:</a:t>
            </a:r>
            <a:r>
              <a:rPr lang="en-US" sz="2000" b="1" i="1">
                <a:latin typeface="Arial" panose="020B0604020202020204" pitchFamily="34" charset="0"/>
                <a:cs typeface="Arial" panose="020B0604020202020204" pitchFamily="34" charset="0"/>
              </a:rPr>
              <a:t> www</a:t>
            </a:r>
            <a:r>
              <a:rPr lang="en-US" sz="2000" b="1" i="1" dirty="0">
                <a:latin typeface="Arial" panose="020B0604020202020204" pitchFamily="34" charset="0"/>
                <a:cs typeface="Arial" panose="020B0604020202020204" pitchFamily="34" charset="0"/>
              </a:rPr>
              <a:t>.ip4sustainability</a:t>
            </a:r>
            <a:r>
              <a:rPr lang="en-US" sz="2000" b="1" i="1">
                <a:latin typeface="Arial" panose="020B0604020202020204" pitchFamily="34" charset="0"/>
                <a:cs typeface="Arial" panose="020B0604020202020204" pitchFamily="34" charset="0"/>
              </a:rPr>
              <a:t>.org</a:t>
            </a:r>
            <a:endParaRPr lang="en-US" sz="2000" b="1" i="1" dirty="0">
              <a:latin typeface="Arial" panose="020B0604020202020204" pitchFamily="34" charset="0"/>
              <a:cs typeface="Arial" panose="020B0604020202020204" pitchFamily="34" charset="0"/>
            </a:endParaRPr>
          </a:p>
          <a:p>
            <a:pPr algn="r"/>
            <a:r>
              <a:rPr lang="en-US" sz="2000" b="0" i="1" u="none" strike="noStrike" kern="1200" cap="none" spc="0" baseline="0" dirty="0">
                <a:solidFill>
                  <a:schemeClr val="bg1"/>
                </a:solidFill>
                <a:uFillTx/>
                <a:latin typeface="Arial" panose="020B0604020202020204" pitchFamily="34" charset="0"/>
                <a:cs typeface="Arial" panose="020B0604020202020204" pitchFamily="34" charset="0"/>
              </a:rPr>
              <a:t>Twitter: </a:t>
            </a:r>
            <a:r>
              <a:rPr lang="en-US" sz="2000" b="1" i="1" u="none" strike="noStrike" kern="1200" cap="none" spc="0" baseline="0" dirty="0">
                <a:solidFill>
                  <a:schemeClr val="bg1"/>
                </a:solidFill>
                <a:uFillTx/>
                <a:latin typeface="Arial" panose="020B0604020202020204" pitchFamily="34" charset="0"/>
                <a:cs typeface="Arial" panose="020B0604020202020204" pitchFamily="34" charset="0"/>
              </a:rPr>
              <a:t>@ip4sust</a:t>
            </a:r>
          </a:p>
          <a:p>
            <a:pPr algn="r"/>
            <a:r>
              <a:rPr lang="en-US" sz="2000" i="1" dirty="0">
                <a:latin typeface="Arial" panose="020B0604020202020204" pitchFamily="34" charset="0"/>
                <a:cs typeface="Arial" panose="020B0604020202020204" pitchFamily="34" charset="0"/>
              </a:rPr>
              <a:t>Contact: </a:t>
            </a:r>
            <a:r>
              <a:rPr lang="en-GB" dirty="0">
                <a:hlinkClick r:id="rId2"/>
              </a:rPr>
              <a:t>Elisabeth.Eppinger@HTW-Berlin.de</a:t>
            </a:r>
            <a:endParaRPr lang="en-US" sz="2000" i="1"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80162159-FCCA-40A8-BD27-C007804F6681}"/>
              </a:ext>
            </a:extLst>
          </p:cNvPr>
          <p:cNvSpPr txBox="1"/>
          <p:nvPr/>
        </p:nvSpPr>
        <p:spPr>
          <a:xfrm>
            <a:off x="689811" y="4929866"/>
            <a:ext cx="9733039" cy="738664"/>
          </a:xfrm>
          <a:prstGeom prst="rect">
            <a:avLst/>
          </a:prstGeom>
          <a:noFill/>
        </p:spPr>
        <p:txBody>
          <a:bodyPr wrap="square" rtlCol="0">
            <a:spAutoFit/>
          </a:bodyPr>
          <a:lstStyle/>
          <a:p>
            <a:pPr algn="r"/>
            <a:r>
              <a:rPr lang="en-US" sz="1400" b="1" dirty="0"/>
              <a:t>Funding support: </a:t>
            </a:r>
            <a:r>
              <a:rPr lang="en-US" sz="1400" dirty="0"/>
              <a:t>The project IPACST is financially supported by the Belmont Forum and NORFACE Joint Research </a:t>
            </a:r>
            <a:r>
              <a:rPr lang="en-US" sz="1400" dirty="0" err="1"/>
              <a:t>Programme</a:t>
            </a:r>
            <a:r>
              <a:rPr lang="en-US" sz="1400" dirty="0"/>
              <a:t> on Transformations to Sustainability, which is co-funded by DLR/BMBF FONA-SÖF 01UV1812A and 01UV1812B, GCRF, ESRC (ES/S008322/1), VR 2017-06439, and the European Commission through Horizon 2020.</a:t>
            </a:r>
            <a:endParaRPr lang="en-US" sz="1400" b="1" i="1" dirty="0"/>
          </a:p>
        </p:txBody>
      </p:sp>
      <p:grpSp>
        <p:nvGrpSpPr>
          <p:cNvPr id="2" name="Group 1">
            <a:extLst>
              <a:ext uri="{FF2B5EF4-FFF2-40B4-BE49-F238E27FC236}">
                <a16:creationId xmlns:a16="http://schemas.microsoft.com/office/drawing/2014/main" id="{4FE443C7-184F-4544-97B9-3088653DEDA8}"/>
              </a:ext>
            </a:extLst>
          </p:cNvPr>
          <p:cNvGrpSpPr/>
          <p:nvPr/>
        </p:nvGrpSpPr>
        <p:grpSpPr>
          <a:xfrm>
            <a:off x="2664280" y="5754728"/>
            <a:ext cx="7673760" cy="717120"/>
            <a:chOff x="4322880" y="5820480"/>
            <a:chExt cx="7673760" cy="717120"/>
          </a:xfrm>
        </p:grpSpPr>
        <p:pic>
          <p:nvPicPr>
            <p:cNvPr id="9" name="Bild 21">
              <a:extLst>
                <a:ext uri="{FF2B5EF4-FFF2-40B4-BE49-F238E27FC236}">
                  <a16:creationId xmlns:a16="http://schemas.microsoft.com/office/drawing/2014/main" id="{A0BC5C72-8A11-439F-94C1-77E172C988B1}"/>
                </a:ext>
              </a:extLst>
            </p:cNvPr>
            <p:cNvPicPr/>
            <p:nvPr/>
          </p:nvPicPr>
          <p:blipFill>
            <a:blip r:embed="rId3"/>
            <a:stretch/>
          </p:blipFill>
          <p:spPr>
            <a:xfrm>
              <a:off x="4322880" y="5820480"/>
              <a:ext cx="2476800" cy="659160"/>
            </a:xfrm>
            <a:prstGeom prst="rect">
              <a:avLst/>
            </a:prstGeom>
            <a:ln>
              <a:noFill/>
            </a:ln>
          </p:spPr>
        </p:pic>
        <p:pic>
          <p:nvPicPr>
            <p:cNvPr id="10" name="Bild 22">
              <a:extLst>
                <a:ext uri="{FF2B5EF4-FFF2-40B4-BE49-F238E27FC236}">
                  <a16:creationId xmlns:a16="http://schemas.microsoft.com/office/drawing/2014/main" id="{ED5E47F2-EF10-42B1-8ED3-150C7E6786F8}"/>
                </a:ext>
              </a:extLst>
            </p:cNvPr>
            <p:cNvPicPr/>
            <p:nvPr/>
          </p:nvPicPr>
          <p:blipFill>
            <a:blip r:embed="rId4"/>
            <a:stretch/>
          </p:blipFill>
          <p:spPr>
            <a:xfrm>
              <a:off x="6800760" y="5832000"/>
              <a:ext cx="1006560" cy="647640"/>
            </a:xfrm>
            <a:prstGeom prst="rect">
              <a:avLst/>
            </a:prstGeom>
            <a:ln>
              <a:noFill/>
            </a:ln>
          </p:spPr>
        </p:pic>
        <p:pic>
          <p:nvPicPr>
            <p:cNvPr id="11" name="Bild 32">
              <a:extLst>
                <a:ext uri="{FF2B5EF4-FFF2-40B4-BE49-F238E27FC236}">
                  <a16:creationId xmlns:a16="http://schemas.microsoft.com/office/drawing/2014/main" id="{443E1301-8837-4DD9-8EFA-31DAACFB4FCE}"/>
                </a:ext>
              </a:extLst>
            </p:cNvPr>
            <p:cNvPicPr/>
            <p:nvPr/>
          </p:nvPicPr>
          <p:blipFill>
            <a:blip r:embed="rId5"/>
            <a:stretch/>
          </p:blipFill>
          <p:spPr>
            <a:xfrm>
              <a:off x="7689960" y="5898600"/>
              <a:ext cx="1078200" cy="451440"/>
            </a:xfrm>
            <a:prstGeom prst="rect">
              <a:avLst/>
            </a:prstGeom>
            <a:ln>
              <a:noFill/>
            </a:ln>
          </p:spPr>
        </p:pic>
        <p:pic>
          <p:nvPicPr>
            <p:cNvPr id="12" name="Bild 33">
              <a:extLst>
                <a:ext uri="{FF2B5EF4-FFF2-40B4-BE49-F238E27FC236}">
                  <a16:creationId xmlns:a16="http://schemas.microsoft.com/office/drawing/2014/main" id="{314201BF-F430-49FA-9FEF-7373157E7770}"/>
                </a:ext>
              </a:extLst>
            </p:cNvPr>
            <p:cNvPicPr/>
            <p:nvPr/>
          </p:nvPicPr>
          <p:blipFill>
            <a:blip r:embed="rId6"/>
            <a:stretch/>
          </p:blipFill>
          <p:spPr>
            <a:xfrm>
              <a:off x="9803520" y="5919120"/>
              <a:ext cx="488880" cy="462960"/>
            </a:xfrm>
            <a:prstGeom prst="rect">
              <a:avLst/>
            </a:prstGeom>
            <a:ln>
              <a:noFill/>
            </a:ln>
          </p:spPr>
        </p:pic>
        <p:pic>
          <p:nvPicPr>
            <p:cNvPr id="13" name="Bild 34">
              <a:extLst>
                <a:ext uri="{FF2B5EF4-FFF2-40B4-BE49-F238E27FC236}">
                  <a16:creationId xmlns:a16="http://schemas.microsoft.com/office/drawing/2014/main" id="{2A6F6540-9479-43BA-ADD2-D5DD0CDDD9AB}"/>
                </a:ext>
              </a:extLst>
            </p:cNvPr>
            <p:cNvPicPr/>
            <p:nvPr/>
          </p:nvPicPr>
          <p:blipFill>
            <a:blip r:embed="rId7"/>
            <a:stretch/>
          </p:blipFill>
          <p:spPr>
            <a:xfrm>
              <a:off x="11437920" y="5919120"/>
              <a:ext cx="558720" cy="462960"/>
            </a:xfrm>
            <a:prstGeom prst="rect">
              <a:avLst/>
            </a:prstGeom>
            <a:ln>
              <a:noFill/>
            </a:ln>
          </p:spPr>
        </p:pic>
        <p:pic>
          <p:nvPicPr>
            <p:cNvPr id="14" name="Picture 138">
              <a:extLst>
                <a:ext uri="{FF2B5EF4-FFF2-40B4-BE49-F238E27FC236}">
                  <a16:creationId xmlns:a16="http://schemas.microsoft.com/office/drawing/2014/main" id="{1BBB9623-1BC3-4945-A489-0CADE9CBE626}"/>
                </a:ext>
              </a:extLst>
            </p:cNvPr>
            <p:cNvPicPr/>
            <p:nvPr/>
          </p:nvPicPr>
          <p:blipFill>
            <a:blip r:embed="rId8"/>
            <a:stretch/>
          </p:blipFill>
          <p:spPr>
            <a:xfrm>
              <a:off x="10427400" y="5898600"/>
              <a:ext cx="875520" cy="502920"/>
            </a:xfrm>
            <a:prstGeom prst="rect">
              <a:avLst/>
            </a:prstGeom>
            <a:ln>
              <a:noFill/>
            </a:ln>
          </p:spPr>
        </p:pic>
        <p:pic>
          <p:nvPicPr>
            <p:cNvPr id="15" name="Grafik 2">
              <a:extLst>
                <a:ext uri="{FF2B5EF4-FFF2-40B4-BE49-F238E27FC236}">
                  <a16:creationId xmlns:a16="http://schemas.microsoft.com/office/drawing/2014/main" id="{78EDFC2C-49A9-4782-8D00-6D73DE8998E9}"/>
                </a:ext>
              </a:extLst>
            </p:cNvPr>
            <p:cNvPicPr/>
            <p:nvPr/>
          </p:nvPicPr>
          <p:blipFill>
            <a:blip r:embed="rId9"/>
            <a:srcRect l="14797" r="13822"/>
            <a:stretch/>
          </p:blipFill>
          <p:spPr>
            <a:xfrm>
              <a:off x="8910000" y="5850000"/>
              <a:ext cx="765360" cy="687600"/>
            </a:xfrm>
            <a:prstGeom prst="rect">
              <a:avLst/>
            </a:prstGeom>
            <a:ln>
              <a:noFill/>
            </a:ln>
          </p:spPr>
        </p:pic>
      </p:grpSp>
      <p:pic>
        <p:nvPicPr>
          <p:cNvPr id="16" name="Picture 15" descr="Chart, sunburst chart&#10;&#10;Description automatically generated">
            <a:extLst>
              <a:ext uri="{FF2B5EF4-FFF2-40B4-BE49-F238E27FC236}">
                <a16:creationId xmlns:a16="http://schemas.microsoft.com/office/drawing/2014/main" id="{19FB0F09-FD99-4032-A799-A3358CBFD3CA}"/>
              </a:ext>
            </a:extLst>
          </p:cNvPr>
          <p:cNvPicPr>
            <a:picLocks noChangeAspect="1"/>
          </p:cNvPicPr>
          <p:nvPr/>
        </p:nvPicPr>
        <p:blipFill>
          <a:blip r:embed="rId10"/>
          <a:stretch>
            <a:fillRect/>
          </a:stretch>
        </p:blipFill>
        <p:spPr>
          <a:xfrm>
            <a:off x="10345451" y="3111735"/>
            <a:ext cx="1825283" cy="1943625"/>
          </a:xfrm>
          <a:prstGeom prst="rect">
            <a:avLst/>
          </a:prstGeom>
        </p:spPr>
      </p:pic>
    </p:spTree>
    <p:extLst>
      <p:ext uri="{BB962C8B-B14F-4D97-AF65-F5344CB8AC3E}">
        <p14:creationId xmlns:p14="http://schemas.microsoft.com/office/powerpoint/2010/main" val="1060508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58956" y="2857086"/>
            <a:ext cx="3451586" cy="369332"/>
          </a:xfrm>
          <a:prstGeom prst="rect">
            <a:avLst/>
          </a:prstGeom>
          <a:noFill/>
        </p:spPr>
        <p:txBody>
          <a:bodyPr wrap="none" rtlCol="0">
            <a:spAutoFit/>
          </a:bodyPr>
          <a:lstStyle/>
          <a:p>
            <a:r>
              <a:rPr lang="en-IN" b="1" i="1" dirty="0"/>
              <a:t>The </a:t>
            </a:r>
            <a:r>
              <a:rPr lang="en-IN" b="1" i="1" dirty="0" err="1"/>
              <a:t>Brundtland</a:t>
            </a:r>
            <a:r>
              <a:rPr lang="en-IN" b="1" i="1" dirty="0"/>
              <a:t> Commission, 1987</a:t>
            </a:r>
          </a:p>
        </p:txBody>
      </p:sp>
      <p:sp>
        <p:nvSpPr>
          <p:cNvPr id="5" name="Rectangle 4"/>
          <p:cNvSpPr/>
          <p:nvPr/>
        </p:nvSpPr>
        <p:spPr>
          <a:xfrm>
            <a:off x="1054486" y="2024910"/>
            <a:ext cx="10155500" cy="707886"/>
          </a:xfrm>
          <a:prstGeom prst="rect">
            <a:avLst/>
          </a:prstGeom>
        </p:spPr>
        <p:txBody>
          <a:bodyPr wrap="square">
            <a:spAutoFit/>
          </a:bodyPr>
          <a:lstStyle/>
          <a:p>
            <a:r>
              <a:rPr lang="en-IN" sz="2000" b="1" dirty="0"/>
              <a:t>Sustainable Development</a:t>
            </a:r>
            <a:r>
              <a:rPr lang="en-IN" sz="2000" dirty="0"/>
              <a:t> refers to the development which, </a:t>
            </a:r>
            <a:r>
              <a:rPr lang="en-IN" sz="2000" i="1" dirty="0"/>
              <a:t>“</a:t>
            </a:r>
            <a:r>
              <a:rPr lang="en-IN" sz="2000" dirty="0"/>
              <a:t>meets the needs of the present without compromising the ability of future generations to meet their own needs” </a:t>
            </a:r>
            <a:endParaRPr lang="en-IN" sz="1100" dirty="0">
              <a:solidFill>
                <a:srgbClr val="000000"/>
              </a:solidFill>
              <a:latin typeface="Myriad Pro"/>
            </a:endParaRPr>
          </a:p>
        </p:txBody>
      </p:sp>
      <p:sp>
        <p:nvSpPr>
          <p:cNvPr id="10" name="TextBox 9"/>
          <p:cNvSpPr txBox="1"/>
          <p:nvPr/>
        </p:nvSpPr>
        <p:spPr>
          <a:xfrm>
            <a:off x="9555154" y="7680338"/>
            <a:ext cx="1880643" cy="369332"/>
          </a:xfrm>
          <a:prstGeom prst="rect">
            <a:avLst/>
          </a:prstGeom>
          <a:noFill/>
        </p:spPr>
        <p:txBody>
          <a:bodyPr wrap="none" rtlCol="0">
            <a:spAutoFit/>
          </a:bodyPr>
          <a:lstStyle>
            <a:defPPr>
              <a:defRPr lang="en-US"/>
            </a:defPPr>
            <a:lvl1pPr>
              <a:defRPr b="1" i="1">
                <a:solidFill>
                  <a:schemeClr val="bg1">
                    <a:lumMod val="75000"/>
                  </a:schemeClr>
                </a:solidFill>
              </a:defRPr>
            </a:lvl1pPr>
          </a:lstStyle>
          <a:p>
            <a:r>
              <a:rPr lang="en-IN" dirty="0"/>
              <a:t>………………………….</a:t>
            </a:r>
          </a:p>
        </p:txBody>
      </p:sp>
      <p:sp>
        <p:nvSpPr>
          <p:cNvPr id="11" name="Rectangle 10"/>
          <p:cNvSpPr/>
          <p:nvPr/>
        </p:nvSpPr>
        <p:spPr>
          <a:xfrm>
            <a:off x="1067759" y="3446377"/>
            <a:ext cx="10061308" cy="707886"/>
          </a:xfrm>
          <a:prstGeom prst="rect">
            <a:avLst/>
          </a:prstGeom>
        </p:spPr>
        <p:txBody>
          <a:bodyPr wrap="square">
            <a:spAutoFit/>
          </a:bodyPr>
          <a:lstStyle/>
          <a:p>
            <a:r>
              <a:rPr lang="en-IN" sz="2000" dirty="0"/>
              <a:t>Firm’s</a:t>
            </a:r>
            <a:r>
              <a:rPr lang="en-IN" sz="2000" i="1" dirty="0"/>
              <a:t> </a:t>
            </a:r>
            <a:r>
              <a:rPr lang="en-IN" sz="2000" b="1" dirty="0"/>
              <a:t>sustainability practices </a:t>
            </a:r>
            <a:r>
              <a:rPr lang="en-IN" sz="2000" dirty="0"/>
              <a:t>refer to, </a:t>
            </a:r>
            <a:r>
              <a:rPr lang="en-IN" sz="2000" i="1" dirty="0"/>
              <a:t>“activities undertaken by, within or across firms to make the operations of the firm or firms involved more environmentally and/or socially sustainable.” </a:t>
            </a:r>
          </a:p>
        </p:txBody>
      </p:sp>
      <p:sp>
        <p:nvSpPr>
          <p:cNvPr id="12" name="TextBox 11"/>
          <p:cNvSpPr txBox="1"/>
          <p:nvPr/>
        </p:nvSpPr>
        <p:spPr>
          <a:xfrm>
            <a:off x="8410461" y="4456881"/>
            <a:ext cx="2162708" cy="369332"/>
          </a:xfrm>
          <a:prstGeom prst="rect">
            <a:avLst/>
          </a:prstGeom>
          <a:noFill/>
        </p:spPr>
        <p:txBody>
          <a:bodyPr wrap="none" rtlCol="0">
            <a:spAutoFit/>
          </a:bodyPr>
          <a:lstStyle>
            <a:defPPr>
              <a:defRPr lang="en-US"/>
            </a:defPPr>
            <a:lvl1pPr>
              <a:defRPr b="1" i="1">
                <a:solidFill>
                  <a:schemeClr val="bg1">
                    <a:lumMod val="75000"/>
                  </a:schemeClr>
                </a:solidFill>
              </a:defRPr>
            </a:lvl1pPr>
          </a:lstStyle>
          <a:p>
            <a:r>
              <a:rPr lang="en-IN" dirty="0">
                <a:solidFill>
                  <a:schemeClr val="tx1"/>
                </a:solidFill>
              </a:rPr>
              <a:t>Jacobsen et al., 2020</a:t>
            </a:r>
          </a:p>
        </p:txBody>
      </p:sp>
      <p:sp>
        <p:nvSpPr>
          <p:cNvPr id="13" name="Rectangle 12"/>
          <p:cNvSpPr/>
          <p:nvPr/>
        </p:nvSpPr>
        <p:spPr>
          <a:xfrm>
            <a:off x="1054486" y="6046599"/>
            <a:ext cx="11136470" cy="2246769"/>
          </a:xfrm>
          <a:prstGeom prst="rect">
            <a:avLst/>
          </a:prstGeom>
        </p:spPr>
        <p:txBody>
          <a:bodyPr wrap="square">
            <a:spAutoFit/>
          </a:bodyPr>
          <a:lstStyle/>
          <a:p>
            <a:r>
              <a:rPr lang="en-IN" sz="2000" dirty="0"/>
              <a:t>Sustainability Impact (SI) of organisations are evaluated based on three pillars of sustainable development (also known as Triple Bottom Line (TBL))</a:t>
            </a:r>
          </a:p>
          <a:p>
            <a:r>
              <a:rPr lang="en-IN" sz="2000" dirty="0"/>
              <a:t> </a:t>
            </a:r>
          </a:p>
          <a:p>
            <a:r>
              <a:rPr lang="en-IN" sz="2000" dirty="0"/>
              <a:t>    1. Environment Impact </a:t>
            </a:r>
          </a:p>
          <a:p>
            <a:r>
              <a:rPr lang="en-IN" sz="2000" dirty="0"/>
              <a:t>    2. Social Impact</a:t>
            </a:r>
          </a:p>
          <a:p>
            <a:r>
              <a:rPr lang="en-IN" sz="2000" dirty="0"/>
              <a:t>    3. Economic Impact </a:t>
            </a:r>
          </a:p>
          <a:p>
            <a:endParaRPr lang="en-IN" sz="2000" dirty="0">
              <a:hlinkClick r:id="rId3"/>
            </a:endParaRPr>
          </a:p>
        </p:txBody>
      </p:sp>
      <p:sp>
        <p:nvSpPr>
          <p:cNvPr id="14" name="Rectangle 13"/>
          <p:cNvSpPr/>
          <p:nvPr/>
        </p:nvSpPr>
        <p:spPr>
          <a:xfrm>
            <a:off x="1054486" y="5076567"/>
            <a:ext cx="10910659" cy="707886"/>
          </a:xfrm>
          <a:prstGeom prst="rect">
            <a:avLst/>
          </a:prstGeom>
        </p:spPr>
        <p:txBody>
          <a:bodyPr wrap="square">
            <a:spAutoFit/>
          </a:bodyPr>
          <a:lstStyle/>
          <a:p>
            <a:r>
              <a:rPr lang="en-US" sz="2000" b="1" dirty="0"/>
              <a:t>Sustainability impact (SI) </a:t>
            </a:r>
            <a:r>
              <a:rPr lang="en-IN" sz="2000" dirty="0"/>
              <a:t>refers to significant economic, environmental and social effects of an organisation that are: positive, negative, short-term, long-term, actual, potential, direct, indirect.</a:t>
            </a:r>
          </a:p>
        </p:txBody>
      </p:sp>
      <p:sp>
        <p:nvSpPr>
          <p:cNvPr id="15" name="Rectangle 14"/>
          <p:cNvSpPr/>
          <p:nvPr/>
        </p:nvSpPr>
        <p:spPr>
          <a:xfrm>
            <a:off x="3200400" y="8145398"/>
            <a:ext cx="5693866" cy="285912"/>
          </a:xfrm>
          <a:prstGeom prst="rect">
            <a:avLst/>
          </a:prstGeom>
        </p:spPr>
        <p:txBody>
          <a:bodyPr wrap="none">
            <a:spAutoFit/>
          </a:bodyPr>
          <a:lstStyle/>
          <a:p>
            <a:r>
              <a:rPr lang="en-US" sz="1258" i="1" dirty="0">
                <a:solidFill>
                  <a:schemeClr val="bg1">
                    <a:lumMod val="65000"/>
                  </a:schemeClr>
                </a:solidFill>
                <a:latin typeface="Calibri" panose="020F0502020204030204" pitchFamily="34" charset="0"/>
                <a:ea typeface="Calibri" panose="020F0502020204030204" pitchFamily="34" charset="0"/>
                <a:cs typeface="Times New Roman" panose="02020603050405020304" pitchFamily="18" charset="0"/>
              </a:rPr>
              <a:t>(Sources</a:t>
            </a:r>
            <a:r>
              <a:rPr lang="en-US" sz="1258" i="1" dirty="0">
                <a:solidFill>
                  <a:schemeClr val="bg1">
                    <a:lumMod val="65000"/>
                  </a:schemeClr>
                </a:solidFill>
                <a:latin typeface="Calibri" panose="020F0502020204030204" pitchFamily="34" charset="0"/>
                <a:ea typeface="Calibri" panose="020F0502020204030204" pitchFamily="34" charset="0"/>
                <a:cs typeface="Times New Roman" panose="02020603050405020304" pitchFamily="18" charset="0"/>
                <a:hlinkClick r:id="rId3"/>
              </a:rPr>
              <a:t>: OECD</a:t>
            </a:r>
            <a:r>
              <a:rPr lang="en-US" sz="1258" i="1" dirty="0">
                <a:solidFill>
                  <a:schemeClr val="bg1">
                    <a:lumMod val="65000"/>
                  </a:schemeClr>
                </a:solidFill>
                <a:latin typeface="Calibri" panose="020F0502020204030204" pitchFamily="34" charset="0"/>
                <a:ea typeface="Calibri" panose="020F0502020204030204" pitchFamily="34" charset="0"/>
                <a:cs typeface="Times New Roman" panose="02020603050405020304" pitchFamily="18" charset="0"/>
              </a:rPr>
              <a:t> ; </a:t>
            </a:r>
            <a:r>
              <a:rPr lang="en-IN" sz="1258" i="1" dirty="0">
                <a:solidFill>
                  <a:schemeClr val="bg1">
                    <a:lumMod val="65000"/>
                  </a:schemeClr>
                </a:solidFill>
                <a:latin typeface="Calibri" panose="020F0502020204030204" pitchFamily="34" charset="0"/>
                <a:ea typeface="Calibri" panose="020F0502020204030204" pitchFamily="34" charset="0"/>
                <a:cs typeface="Times New Roman" panose="02020603050405020304" pitchFamily="18" charset="0"/>
                <a:hlinkClick r:id="rId4"/>
              </a:rPr>
              <a:t>G4, Sustainability Reporting Guidelines- Global Reporting Initiatives</a:t>
            </a:r>
            <a:endParaRPr lang="en-IN" sz="1258" i="1" dirty="0">
              <a:solidFill>
                <a:schemeClr val="bg1">
                  <a:lumMod val="65000"/>
                </a:schemeClr>
              </a:solidFill>
              <a:latin typeface="Calibri" panose="020F0502020204030204" pitchFamily="34" charset="0"/>
              <a:ea typeface="Calibri" panose="020F0502020204030204" pitchFamily="34" charset="0"/>
              <a:cs typeface="Times New Roman" panose="02020603050405020304" pitchFamily="18" charset="0"/>
            </a:endParaRPr>
          </a:p>
        </p:txBody>
      </p:sp>
      <p:grpSp>
        <p:nvGrpSpPr>
          <p:cNvPr id="2" name="Group 1">
            <a:extLst>
              <a:ext uri="{FF2B5EF4-FFF2-40B4-BE49-F238E27FC236}">
                <a16:creationId xmlns:a16="http://schemas.microsoft.com/office/drawing/2014/main" id="{8A7276EB-0D8B-274D-ADBB-3D03AC69E114}"/>
              </a:ext>
            </a:extLst>
          </p:cNvPr>
          <p:cNvGrpSpPr/>
          <p:nvPr/>
        </p:nvGrpSpPr>
        <p:grpSpPr>
          <a:xfrm>
            <a:off x="0" y="267347"/>
            <a:ext cx="12196827" cy="1048673"/>
            <a:chOff x="0" y="267347"/>
            <a:chExt cx="12196827" cy="1048673"/>
          </a:xfrm>
        </p:grpSpPr>
        <p:sp>
          <p:nvSpPr>
            <p:cNvPr id="17" name="Rectangle 16">
              <a:extLst>
                <a:ext uri="{FF2B5EF4-FFF2-40B4-BE49-F238E27FC236}">
                  <a16:creationId xmlns:a16="http://schemas.microsoft.com/office/drawing/2014/main" id="{227E399E-E2C9-C0AD-998C-5376F1026F8E}"/>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SI - Key definitions</a:t>
              </a:r>
              <a:endParaRPr lang="en-US" sz="3600" b="1" dirty="0"/>
            </a:p>
          </p:txBody>
        </p:sp>
        <p:pic>
          <p:nvPicPr>
            <p:cNvPr id="18" name="Picture 17">
              <a:extLst>
                <a:ext uri="{FF2B5EF4-FFF2-40B4-BE49-F238E27FC236}">
                  <a16:creationId xmlns:a16="http://schemas.microsoft.com/office/drawing/2014/main" id="{1B9B6AA2-3EDD-1550-A024-49ED4F2A3756}"/>
                </a:ext>
              </a:extLst>
            </p:cNvPr>
            <p:cNvPicPr>
              <a:picLocks noChangeAspect="1"/>
            </p:cNvPicPr>
            <p:nvPr/>
          </p:nvPicPr>
          <p:blipFill>
            <a:blip r:embed="rId5"/>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2957825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1"/>
          <p:cNvSpPr>
            <a:spLocks noChangeArrowheads="1"/>
          </p:cNvSpPr>
          <p:nvPr/>
        </p:nvSpPr>
        <p:spPr bwMode="auto">
          <a:xfrm>
            <a:off x="276177" y="2022947"/>
            <a:ext cx="5650489" cy="6240520"/>
          </a:xfrm>
          <a:prstGeom prst="rect">
            <a:avLst/>
          </a:prstGeom>
          <a:solidFill>
            <a:srgbClr val="F2F2F2"/>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lvl="0" eaLnBrk="0" fontAlgn="base" hangingPunct="0">
              <a:spcBef>
                <a:spcPct val="0"/>
              </a:spcBef>
              <a:spcAft>
                <a:spcPct val="0"/>
              </a:spcAft>
            </a:pPr>
            <a:r>
              <a:rPr kumimoji="0" 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Purpose:</a:t>
            </a:r>
            <a:r>
              <a:rPr kumimoji="0" lang="en-US" sz="2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p>
          <a:p>
            <a:pPr lvl="0" eaLnBrk="0" fontAlgn="base" hangingPunct="0">
              <a:spcBef>
                <a:spcPct val="0"/>
              </a:spcBef>
              <a:spcAft>
                <a:spcPct val="0"/>
              </a:spcAft>
            </a:pPr>
            <a:r>
              <a:rPr lang="en-US" sz="1600" dirty="0"/>
              <a:t>(1) </a:t>
            </a:r>
            <a:r>
              <a:rPr lang="en-IN" sz="1600" dirty="0"/>
              <a:t>To identify company’s long-term vision and motivation to pursue sustainability practices; (2) </a:t>
            </a:r>
            <a:r>
              <a:rPr lang="en-US" sz="1600" dirty="0">
                <a:latin typeface="Calibri" panose="020F0502020204030204" pitchFamily="34" charset="0"/>
                <a:ea typeface="Calibri" panose="020F0502020204030204" pitchFamily="34" charset="0"/>
                <a:cs typeface="Times New Roman" panose="02020603050405020304" pitchFamily="18" charset="0"/>
              </a:rPr>
              <a:t>To measure company’s actual current and historical sustainability performance based upon Triple Bottom Line (TBL) approach</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Stakeholders: </a:t>
            </a:r>
          </a:p>
          <a:p>
            <a:pPr marL="0" marR="0" lvl="0" indent="0" algn="l" defTabSz="914400" rtl="0" eaLnBrk="0" fontAlgn="base" latinLnBrk="0" hangingPunct="0">
              <a:lnSpc>
                <a:spcPct val="100000"/>
              </a:lnSpc>
              <a:spcBef>
                <a:spcPct val="0"/>
              </a:spcBef>
              <a:spcAft>
                <a:spcPct val="0"/>
              </a:spcAft>
              <a:buClrTx/>
              <a:buSzTx/>
              <a:buFontTx/>
              <a:buNone/>
              <a:tabLst/>
            </a:pPr>
            <a:r>
              <a:rPr lang="en-US" sz="1600" dirty="0">
                <a:latin typeface="Calibri" panose="020F0502020204030204" pitchFamily="34" charset="0"/>
                <a:ea typeface="Calibri" panose="020F0502020204030204" pitchFamily="34" charset="0"/>
                <a:cs typeface="Times New Roman" panose="02020603050405020304" pitchFamily="18" charset="0"/>
              </a:rPr>
              <a:t>People or organizations who contribute to or benefit from the evaluation of sustainability impact of the company. Stakeholders can be government &amp; rating agencies, customers, investors, researchers &amp; customers who can use impact assessment results</a:t>
            </a:r>
          </a:p>
          <a:p>
            <a:pPr marL="0" marR="0" lvl="0" indent="0" algn="l" defTabSz="914400" rtl="0" eaLnBrk="0" fontAlgn="base" latinLnBrk="0" hangingPunct="0">
              <a:lnSpc>
                <a:spcPct val="100000"/>
              </a:lnSpc>
              <a:spcBef>
                <a:spcPct val="0"/>
              </a:spcBef>
              <a:spcAft>
                <a:spcPct val="0"/>
              </a:spcAft>
              <a:buClrTx/>
              <a:buSzTx/>
              <a:buFontTx/>
              <a:buNone/>
              <a:tabLst/>
            </a:pPr>
            <a:endParaRPr lang="en-US" sz="1200" b="1" dirty="0">
              <a:latin typeface="Calibri" panose="020F0502020204030204" pitchFamily="34" charset="0"/>
              <a:ea typeface="Calibri" panose="020F0502020204030204" pitchFamily="34" charset="0"/>
              <a:cs typeface="Times New Roman" panose="02020603050405020304" pitchFamily="18" charset="0"/>
            </a:endParaRPr>
          </a:p>
          <a:p>
            <a:pPr eaLnBrk="0" fontAlgn="base" hangingPunct="0">
              <a:spcBef>
                <a:spcPct val="0"/>
              </a:spcBef>
              <a:spcAft>
                <a:spcPct val="0"/>
              </a:spcAft>
            </a:pPr>
            <a:r>
              <a:rPr kumimoji="0" 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Scope:</a:t>
            </a:r>
            <a:r>
              <a:rPr kumimoji="0" 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p>
          <a:p>
            <a:pPr eaLnBrk="0" fontAlgn="base" hangingPunct="0">
              <a:spcBef>
                <a:spcPct val="0"/>
              </a:spcBef>
              <a:spcAft>
                <a:spcPct val="0"/>
              </a:spcAft>
            </a:pPr>
            <a:r>
              <a:rPr lang="en-GB" sz="1600" dirty="0"/>
              <a:t>Effective identification of SI involves evaluation of both short-term and long-term effects of the unit of analysis. Long-term evaluation helps to capture ecosystem change and anticipate future effects based upon historic and current trends.</a:t>
            </a:r>
            <a:endParaRPr lang="en-IN" sz="1600" dirty="0"/>
          </a:p>
          <a:p>
            <a:pPr marL="0" marR="0" lvl="0" indent="0" algn="l" defTabSz="914400" rtl="0" eaLnBrk="0" fontAlgn="base" latinLnBrk="0" hangingPunct="0">
              <a:lnSpc>
                <a:spcPct val="100000"/>
              </a:lnSpc>
              <a:spcBef>
                <a:spcPct val="0"/>
              </a:spcBef>
              <a:spcAft>
                <a:spcPct val="0"/>
              </a:spcAft>
              <a:buClrTx/>
              <a:buSzTx/>
              <a:buFontTx/>
              <a:buNone/>
              <a:tabLst/>
            </a:pP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eaLnBrk="0" fontAlgn="base" hangingPunct="0">
              <a:spcBef>
                <a:spcPct val="0"/>
              </a:spcBef>
              <a:spcAft>
                <a:spcPct val="0"/>
              </a:spcAft>
            </a:pPr>
            <a:r>
              <a:rPr lang="en-US" b="1" dirty="0">
                <a:latin typeface="Calibri" panose="020F0502020204030204" pitchFamily="34" charset="0"/>
                <a:ea typeface="Calibri" panose="020F0502020204030204" pitchFamily="34" charset="0"/>
                <a:cs typeface="Times New Roman" panose="02020603050405020304" pitchFamily="18" charset="0"/>
              </a:rPr>
              <a:t>Unit of Analysis: </a:t>
            </a:r>
          </a:p>
          <a:p>
            <a:pPr eaLnBrk="0" fontAlgn="base" hangingPunct="0">
              <a:spcBef>
                <a:spcPct val="0"/>
              </a:spcBef>
              <a:spcAft>
                <a:spcPct val="0"/>
              </a:spcAft>
            </a:pPr>
            <a:r>
              <a:rPr lang="en-US" sz="1600" dirty="0"/>
              <a:t>Unit of analysis can be a program, project, product, process, business unit or organization as a whole. In this project unit of analysis is a business unit.</a:t>
            </a:r>
            <a:endParaRPr kumimoji="0" lang="en-US" sz="1100" b="0" i="0" u="none" strike="noStrike" cap="none" normalizeH="0" baseline="0" dirty="0">
              <a:ln>
                <a:noFill/>
              </a:ln>
              <a:solidFill>
                <a:schemeClr val="tx1"/>
              </a:solidFill>
              <a:effectLst/>
              <a:latin typeface="Arial" panose="020B0604020202020204" pitchFamily="34" charset="0"/>
            </a:endParaRPr>
          </a:p>
        </p:txBody>
      </p:sp>
      <p:sp>
        <p:nvSpPr>
          <p:cNvPr id="8" name="Text Box 3"/>
          <p:cNvSpPr txBox="1">
            <a:spLocks noChangeArrowheads="1"/>
          </p:cNvSpPr>
          <p:nvPr/>
        </p:nvSpPr>
        <p:spPr bwMode="auto">
          <a:xfrm>
            <a:off x="1690924" y="1729055"/>
            <a:ext cx="2461401" cy="448372"/>
          </a:xfrm>
          <a:prstGeom prst="rect">
            <a:avLst/>
          </a:prstGeom>
          <a:solidFill>
            <a:srgbClr val="C6D9F1"/>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SI Guiding Principles</a:t>
            </a:r>
            <a:endParaRPr kumimoji="0" lang="en-US" sz="3200" b="0" i="0" u="none" strike="noStrike" cap="none" normalizeH="0" baseline="0" dirty="0">
              <a:ln>
                <a:noFill/>
              </a:ln>
              <a:solidFill>
                <a:schemeClr val="tx1"/>
              </a:solidFill>
              <a:effectLst/>
              <a:latin typeface="Arial" panose="020B0604020202020204" pitchFamily="34" charset="0"/>
            </a:endParaRPr>
          </a:p>
        </p:txBody>
      </p:sp>
      <p:sp>
        <p:nvSpPr>
          <p:cNvPr id="10" name="Rectangle 5"/>
          <p:cNvSpPr>
            <a:spLocks noChangeArrowheads="1"/>
          </p:cNvSpPr>
          <p:nvPr/>
        </p:nvSpPr>
        <p:spPr bwMode="auto">
          <a:xfrm>
            <a:off x="6098413" y="2037353"/>
            <a:ext cx="5615820" cy="6226113"/>
          </a:xfrm>
          <a:prstGeom prst="rect">
            <a:avLst/>
          </a:prstGeom>
          <a:solidFill>
            <a:srgbClr val="F2F2F2"/>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eaLnBrk="0" fontAlgn="base" hangingPunct="0">
              <a:spcBef>
                <a:spcPct val="0"/>
              </a:spcBef>
              <a:spcAft>
                <a:spcPct val="0"/>
              </a:spcAft>
            </a:pPr>
            <a:endParaRPr lang="en-US" sz="1000" b="1" dirty="0">
              <a:latin typeface="Calibri" panose="020F0502020204030204" pitchFamily="34" charset="0"/>
              <a:ea typeface="Calibri" panose="020F0502020204030204" pitchFamily="34" charset="0"/>
              <a:cs typeface="Times New Roman" panose="02020603050405020304" pitchFamily="18" charset="0"/>
            </a:endParaRPr>
          </a:p>
          <a:p>
            <a:pPr lvl="0" eaLnBrk="0" fontAlgn="base" hangingPunct="0">
              <a:spcBef>
                <a:spcPct val="0"/>
              </a:spcBef>
              <a:spcAft>
                <a:spcPct val="0"/>
              </a:spcAft>
            </a:pPr>
            <a:r>
              <a:rPr lang="en-GB" b="1" dirty="0"/>
              <a:t>Conceptual framework</a:t>
            </a:r>
            <a:r>
              <a:rPr lang="en-GB" dirty="0"/>
              <a:t>: </a:t>
            </a:r>
          </a:p>
          <a:p>
            <a:pPr lvl="0" eaLnBrk="0" fontAlgn="base" hangingPunct="0">
              <a:spcBef>
                <a:spcPct val="0"/>
              </a:spcBef>
              <a:spcAft>
                <a:spcPct val="0"/>
              </a:spcAft>
            </a:pPr>
            <a:r>
              <a:rPr lang="en-GB" sz="1600" dirty="0"/>
              <a:t>A conceptual framework for to measure sustainability impact of firms involves identification of suitable indicators to measure environment, social and economic effects of firms’ activities and assessing their progress over time.</a:t>
            </a:r>
            <a:r>
              <a:rPr lang="en-GB" sz="1600" i="1" dirty="0"/>
              <a:t> </a:t>
            </a:r>
            <a:endParaRPr lang="en-IN" sz="1600" dirty="0"/>
          </a:p>
          <a:p>
            <a:pPr eaLnBrk="0" fontAlgn="base" hangingPunct="0">
              <a:spcBef>
                <a:spcPct val="0"/>
              </a:spcBef>
              <a:spcAft>
                <a:spcPct val="0"/>
              </a:spcAft>
            </a:pPr>
            <a:endParaRPr lang="en-US" sz="1100" b="1" dirty="0">
              <a:latin typeface="Calibri" panose="020F0502020204030204" pitchFamily="34" charset="0"/>
              <a:ea typeface="Calibri" panose="020F0502020204030204" pitchFamily="34" charset="0"/>
              <a:cs typeface="Times New Roman" panose="02020603050405020304" pitchFamily="18" charset="0"/>
            </a:endParaRPr>
          </a:p>
          <a:p>
            <a:pPr eaLnBrk="0" fontAlgn="base" hangingPunct="0">
              <a:spcBef>
                <a:spcPct val="0"/>
              </a:spcBef>
              <a:spcAft>
                <a:spcPct val="0"/>
              </a:spcAft>
            </a:pPr>
            <a:r>
              <a:rPr lang="en-US" b="1" dirty="0">
                <a:latin typeface="Calibri" panose="020F0502020204030204" pitchFamily="34" charset="0"/>
                <a:ea typeface="Calibri" panose="020F0502020204030204" pitchFamily="34" charset="0"/>
                <a:cs typeface="Times New Roman" panose="02020603050405020304" pitchFamily="18" charset="0"/>
              </a:rPr>
              <a:t>Criteria of Indicator Selection*: </a:t>
            </a:r>
          </a:p>
          <a:p>
            <a:pPr eaLnBrk="0" fontAlgn="base" hangingPunct="0">
              <a:spcBef>
                <a:spcPct val="0"/>
              </a:spcBef>
              <a:spcAft>
                <a:spcPct val="0"/>
              </a:spcAft>
            </a:pPr>
            <a:r>
              <a:rPr lang="en-US" b="1" dirty="0">
                <a:latin typeface="Calibri" panose="020F0502020204030204" pitchFamily="34" charset="0"/>
                <a:ea typeface="Calibri" panose="020F0502020204030204" pitchFamily="34" charset="0"/>
                <a:cs typeface="Times New Roman" panose="02020603050405020304" pitchFamily="18" charset="0"/>
              </a:rPr>
              <a:t>	</a:t>
            </a:r>
            <a:r>
              <a:rPr lang="en-US" sz="1600" b="1" dirty="0">
                <a:latin typeface="Calibri" panose="020F0502020204030204" pitchFamily="34" charset="0"/>
                <a:ea typeface="Calibri" panose="020F0502020204030204" pitchFamily="34" charset="0"/>
                <a:cs typeface="Times New Roman" panose="02020603050405020304" pitchFamily="18" charset="0"/>
              </a:rPr>
              <a:t>- </a:t>
            </a:r>
            <a:r>
              <a:rPr lang="en-US" sz="1600" dirty="0">
                <a:latin typeface="Calibri" panose="020F0502020204030204" pitchFamily="34" charset="0"/>
                <a:ea typeface="Calibri" panose="020F0502020204030204" pitchFamily="34" charset="0"/>
                <a:cs typeface="Times New Roman" panose="02020603050405020304" pitchFamily="18" charset="0"/>
              </a:rPr>
              <a:t>Data availability; </a:t>
            </a:r>
          </a:p>
          <a:p>
            <a:pPr eaLnBrk="0" fontAlgn="base" hangingPunct="0">
              <a:spcBef>
                <a:spcPct val="0"/>
              </a:spcBef>
              <a:spcAft>
                <a:spcPct val="0"/>
              </a:spcAft>
            </a:pPr>
            <a:r>
              <a:rPr lang="en-US" sz="1600" dirty="0">
                <a:latin typeface="Calibri" panose="020F0502020204030204" pitchFamily="34" charset="0"/>
                <a:ea typeface="Calibri" panose="020F0502020204030204" pitchFamily="34" charset="0"/>
                <a:cs typeface="Times New Roman" panose="02020603050405020304" pitchFamily="18" charset="0"/>
              </a:rPr>
              <a:t>	- Measurability; </a:t>
            </a:r>
          </a:p>
          <a:p>
            <a:pPr eaLnBrk="0" fontAlgn="base" hangingPunct="0">
              <a:spcBef>
                <a:spcPct val="0"/>
              </a:spcBef>
              <a:spcAft>
                <a:spcPct val="0"/>
              </a:spcAft>
            </a:pPr>
            <a:r>
              <a:rPr lang="en-US" sz="1600" dirty="0">
                <a:latin typeface="Calibri" panose="020F0502020204030204" pitchFamily="34" charset="0"/>
                <a:ea typeface="Calibri" panose="020F0502020204030204" pitchFamily="34" charset="0"/>
                <a:cs typeface="Times New Roman" panose="02020603050405020304" pitchFamily="18" charset="0"/>
              </a:rPr>
              <a:t>	- Select indicators that measure progress (or                       	   decline) towards (or away) from sustainability</a:t>
            </a:r>
          </a:p>
          <a:p>
            <a:pPr eaLnBrk="0" fontAlgn="base" hangingPunct="0">
              <a:spcBef>
                <a:spcPct val="0"/>
              </a:spcBef>
              <a:spcAft>
                <a:spcPct val="0"/>
              </a:spcAft>
            </a:pPr>
            <a:endParaRPr lang="en-GB" sz="1050" dirty="0"/>
          </a:p>
          <a:p>
            <a:pPr lvl="0"/>
            <a:r>
              <a:rPr lang="en-US" b="1" dirty="0">
                <a:latin typeface="Calibri" panose="020F0502020204030204" pitchFamily="34" charset="0"/>
                <a:ea typeface="Calibri" panose="020F0502020204030204" pitchFamily="34" charset="0"/>
                <a:cs typeface="Times New Roman" panose="02020603050405020304" pitchFamily="18" charset="0"/>
              </a:rPr>
              <a:t>Sources of data: </a:t>
            </a:r>
          </a:p>
          <a:p>
            <a:pPr lvl="0"/>
            <a:r>
              <a:rPr lang="en-IN" sz="1600" b="1" dirty="0">
                <a:latin typeface="Calibri" panose="020F0502020204030204" pitchFamily="34" charset="0"/>
                <a:ea typeface="Calibri" panose="020F0502020204030204" pitchFamily="34" charset="0"/>
                <a:cs typeface="Times New Roman" panose="02020603050405020304" pitchFamily="18" charset="0"/>
              </a:rPr>
              <a:t>Large firms:</a:t>
            </a:r>
            <a:r>
              <a:rPr lang="en-IN" sz="1400" dirty="0">
                <a:latin typeface="Calibri" panose="020F0502020204030204" pitchFamily="34" charset="0"/>
                <a:ea typeface="Calibri" panose="020F0502020204030204" pitchFamily="34" charset="0"/>
                <a:cs typeface="Times New Roman" panose="02020603050405020304" pitchFamily="18" charset="0"/>
              </a:rPr>
              <a:t> </a:t>
            </a:r>
            <a:r>
              <a:rPr lang="en-IN" sz="1600" dirty="0">
                <a:latin typeface="Calibri" panose="020F0502020204030204" pitchFamily="34" charset="0"/>
                <a:ea typeface="Calibri" panose="020F0502020204030204" pitchFamily="34" charset="0"/>
                <a:cs typeface="Times New Roman" panose="02020603050405020304" pitchFamily="18" charset="0"/>
              </a:rPr>
              <a:t>Company Reports: (1) Annual Performance Reports (2) Environmental Reports (3) Sustainability Reports (4) Business Responsibility Reports (5) Corporate Social Responsibility (CSR) Reports (6) Global Reporting Initiative (GRI) Reports</a:t>
            </a:r>
          </a:p>
          <a:p>
            <a:pPr lvl="0"/>
            <a:r>
              <a:rPr lang="en-IN" sz="1600" b="1" dirty="0">
                <a:latin typeface="Calibri" panose="020F0502020204030204" pitchFamily="34" charset="0"/>
                <a:ea typeface="Calibri" panose="020F0502020204030204" pitchFamily="34" charset="0"/>
                <a:cs typeface="Times New Roman" panose="02020603050405020304" pitchFamily="18" charset="0"/>
              </a:rPr>
              <a:t>Small firms: </a:t>
            </a:r>
            <a:r>
              <a:rPr lang="en-IN" sz="1600" dirty="0">
                <a:latin typeface="Calibri" panose="020F0502020204030204" pitchFamily="34" charset="0"/>
                <a:ea typeface="Calibri" panose="020F0502020204030204" pitchFamily="34" charset="0"/>
                <a:cs typeface="Times New Roman" panose="02020603050405020304" pitchFamily="18" charset="0"/>
              </a:rPr>
              <a:t>(1) News Reports (2) Media press release (3) interviews (3) Company website etc. </a:t>
            </a:r>
          </a:p>
          <a:p>
            <a:pPr lvl="0"/>
            <a:endParaRPr lang="en-IN" sz="1100" dirty="0">
              <a:latin typeface="Calibri" panose="020F0502020204030204" pitchFamily="34" charset="0"/>
              <a:ea typeface="Calibri" panose="020F0502020204030204" pitchFamily="34" charset="0"/>
              <a:cs typeface="Times New Roman" panose="02020603050405020304" pitchFamily="18" charset="0"/>
            </a:endParaRPr>
          </a:p>
          <a:p>
            <a:pPr lvl="0"/>
            <a:r>
              <a:rPr lang="en-IN" b="1" dirty="0">
                <a:latin typeface="Calibri" panose="020F0502020204030204" pitchFamily="34" charset="0"/>
                <a:ea typeface="Calibri" panose="020F0502020204030204" pitchFamily="34" charset="0"/>
                <a:cs typeface="Times New Roman" panose="02020603050405020304" pitchFamily="18" charset="0"/>
              </a:rPr>
              <a:t>Type of data:</a:t>
            </a:r>
            <a:endParaRPr lang="en-US" b="1" dirty="0">
              <a:latin typeface="Calibri" panose="020F0502020204030204" pitchFamily="34" charset="0"/>
              <a:ea typeface="Calibri" panose="020F0502020204030204" pitchFamily="34" charset="0"/>
              <a:cs typeface="Times New Roman" panose="02020603050405020304" pitchFamily="18" charset="0"/>
            </a:endParaRPr>
          </a:p>
          <a:p>
            <a:pPr fontAlgn="base">
              <a:spcBef>
                <a:spcPct val="0"/>
              </a:spcBef>
              <a:spcAft>
                <a:spcPct val="0"/>
              </a:spcAft>
            </a:pPr>
            <a:r>
              <a:rPr lang="en-IN" sz="1600" dirty="0">
                <a:latin typeface="Calibri" panose="020F0502020204030204" pitchFamily="34" charset="0"/>
                <a:ea typeface="Calibri" panose="020F0502020204030204" pitchFamily="34" charset="0"/>
                <a:cs typeface="Times New Roman" panose="02020603050405020304" pitchFamily="18" charset="0"/>
              </a:rPr>
              <a:t>Quantitative (numbers, ratio, range, percentage)</a:t>
            </a:r>
          </a:p>
          <a:p>
            <a:pPr fontAlgn="base">
              <a:spcBef>
                <a:spcPct val="0"/>
              </a:spcBef>
              <a:spcAft>
                <a:spcPct val="0"/>
              </a:spcAft>
            </a:pPr>
            <a:r>
              <a:rPr lang="en-IN" sz="1600" dirty="0">
                <a:latin typeface="Calibri" panose="020F0502020204030204" pitchFamily="34" charset="0"/>
                <a:ea typeface="Calibri" panose="020F0502020204030204" pitchFamily="34" charset="0"/>
                <a:cs typeface="Times New Roman" panose="02020603050405020304" pitchFamily="18" charset="0"/>
              </a:rPr>
              <a:t>Qualitative (text data through reports and interviews)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eaLnBrk="0" fontAlgn="base" hangingPunct="0">
              <a:spcBef>
                <a:spcPct val="0"/>
              </a:spcBef>
              <a:spcAft>
                <a:spcPct val="0"/>
              </a:spcAft>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 Box 6"/>
          <p:cNvSpPr txBox="1">
            <a:spLocks noChangeArrowheads="1"/>
          </p:cNvSpPr>
          <p:nvPr/>
        </p:nvSpPr>
        <p:spPr bwMode="auto">
          <a:xfrm>
            <a:off x="7341413" y="1683249"/>
            <a:ext cx="2711391" cy="575389"/>
          </a:xfrm>
          <a:prstGeom prst="rect">
            <a:avLst/>
          </a:prstGeom>
          <a:solidFill>
            <a:srgbClr val="C6D9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lgn="ctr" eaLnBrk="0" fontAlgn="base" hangingPunct="0">
              <a:spcBef>
                <a:spcPct val="0"/>
              </a:spcBef>
              <a:spcAft>
                <a:spcPct val="0"/>
              </a:spcAft>
            </a:pPr>
            <a:r>
              <a:rPr lang="en-IN" b="1" dirty="0">
                <a:latin typeface="Calibri" panose="020F0502020204030204" pitchFamily="34" charset="0"/>
                <a:ea typeface="Calibri" panose="020F0502020204030204" pitchFamily="34" charset="0"/>
                <a:cs typeface="Times New Roman" panose="02020603050405020304" pitchFamily="18" charset="0"/>
              </a:rPr>
              <a:t>SI Framework and indicators</a:t>
            </a: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15" name="Rectangle 14"/>
          <p:cNvSpPr/>
          <p:nvPr/>
        </p:nvSpPr>
        <p:spPr>
          <a:xfrm>
            <a:off x="1442992" y="8295749"/>
            <a:ext cx="9603318" cy="261610"/>
          </a:xfrm>
          <a:prstGeom prst="rect">
            <a:avLst/>
          </a:prstGeom>
        </p:spPr>
        <p:txBody>
          <a:bodyPr wrap="square">
            <a:spAutoFit/>
          </a:bodyPr>
          <a:lstStyle/>
          <a:p>
            <a:pPr eaLnBrk="0" fontAlgn="base" hangingPunct="0">
              <a:spcBef>
                <a:spcPct val="0"/>
              </a:spcBef>
              <a:spcAft>
                <a:spcPct val="0"/>
              </a:spcAft>
            </a:pPr>
            <a:r>
              <a:rPr lang="en-US" sz="1100" b="1" dirty="0">
                <a:solidFill>
                  <a:schemeClr val="tx2"/>
                </a:solidFill>
                <a:latin typeface="Calibri" panose="020F0502020204030204" pitchFamily="34" charset="0"/>
                <a:ea typeface="Calibri" panose="020F0502020204030204" pitchFamily="34" charset="0"/>
                <a:cs typeface="Times New Roman" panose="02020603050405020304" pitchFamily="18" charset="0"/>
              </a:rPr>
              <a:t>*</a:t>
            </a:r>
            <a:r>
              <a:rPr lang="en-GB" sz="1100" dirty="0">
                <a:solidFill>
                  <a:schemeClr val="tx2"/>
                </a:solidFill>
              </a:rPr>
              <a:t>Note: Indicators are selected based on Global Reporting Initiative (GRI) guidelines for indicators’ selection to measure impact over time. </a:t>
            </a:r>
            <a:endParaRPr lang="en-IN" sz="1100" dirty="0">
              <a:solidFill>
                <a:schemeClr val="tx2"/>
              </a:solidFill>
            </a:endParaRPr>
          </a:p>
        </p:txBody>
      </p:sp>
      <p:sp>
        <p:nvSpPr>
          <p:cNvPr id="12" name="Rectangle 11"/>
          <p:cNvSpPr/>
          <p:nvPr/>
        </p:nvSpPr>
        <p:spPr>
          <a:xfrm>
            <a:off x="3542997" y="1390265"/>
            <a:ext cx="4407745" cy="338554"/>
          </a:xfrm>
          <a:prstGeom prst="rect">
            <a:avLst/>
          </a:prstGeom>
        </p:spPr>
        <p:txBody>
          <a:bodyPr wrap="none">
            <a:spAutoFit/>
          </a:bodyPr>
          <a:lstStyle/>
          <a:p>
            <a:r>
              <a:rPr lang="en-US" sz="1600" b="1" dirty="0"/>
              <a:t>Based on Pinter et al. (2012), and </a:t>
            </a:r>
            <a:r>
              <a:rPr lang="en-US" sz="1600" b="1" dirty="0" err="1"/>
              <a:t>Sala</a:t>
            </a:r>
            <a:r>
              <a:rPr lang="en-US" sz="1600" b="1" dirty="0"/>
              <a:t> et al (2015)</a:t>
            </a:r>
            <a:endParaRPr lang="en-IN" sz="1600" b="1" dirty="0"/>
          </a:p>
        </p:txBody>
      </p:sp>
      <p:sp>
        <p:nvSpPr>
          <p:cNvPr id="13" name="Rectangle 12">
            <a:extLst>
              <a:ext uri="{FF2B5EF4-FFF2-40B4-BE49-F238E27FC236}">
                <a16:creationId xmlns:a16="http://schemas.microsoft.com/office/drawing/2014/main" id="{6FAF8AA3-82FC-53D2-BE7F-1DCD7F53B11D}"/>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SI - Guiding principles &amp; decision criteria</a:t>
            </a:r>
          </a:p>
        </p:txBody>
      </p:sp>
      <p:pic>
        <p:nvPicPr>
          <p:cNvPr id="14" name="Picture 13">
            <a:extLst>
              <a:ext uri="{FF2B5EF4-FFF2-40B4-BE49-F238E27FC236}">
                <a16:creationId xmlns:a16="http://schemas.microsoft.com/office/drawing/2014/main" id="{0B20540F-2E2B-C0D4-0623-AB9C89F9C2AC}"/>
              </a:ext>
            </a:extLst>
          </p:cNvPr>
          <p:cNvPicPr>
            <a:picLocks noChangeAspect="1"/>
          </p:cNvPicPr>
          <p:nvPr/>
        </p:nvPicPr>
        <p:blipFill>
          <a:blip r:embed="rId4"/>
          <a:stretch>
            <a:fillRect/>
          </a:stretch>
        </p:blipFill>
        <p:spPr>
          <a:xfrm>
            <a:off x="9174924" y="267347"/>
            <a:ext cx="2816609" cy="1048673"/>
          </a:xfrm>
          <a:prstGeom prst="rect">
            <a:avLst/>
          </a:prstGeom>
        </p:spPr>
      </p:pic>
    </p:spTree>
    <p:extLst>
      <p:ext uri="{BB962C8B-B14F-4D97-AF65-F5344CB8AC3E}">
        <p14:creationId xmlns:p14="http://schemas.microsoft.com/office/powerpoint/2010/main" val="2666348650"/>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 name="Rectangle 38"/>
          <p:cNvSpPr/>
          <p:nvPr/>
        </p:nvSpPr>
        <p:spPr>
          <a:xfrm>
            <a:off x="756279" y="1839394"/>
            <a:ext cx="10684268" cy="1323439"/>
          </a:xfrm>
          <a:prstGeom prst="rect">
            <a:avLst/>
          </a:prstGeom>
        </p:spPr>
        <p:txBody>
          <a:bodyPr wrap="square">
            <a:spAutoFit/>
          </a:bodyPr>
          <a:lstStyle/>
          <a:p>
            <a:pPr algn="ctr"/>
            <a:r>
              <a:rPr lang="en-GB" sz="2000" b="1" dirty="0"/>
              <a:t>Environment impact </a:t>
            </a:r>
            <a:r>
              <a:rPr lang="en-GB" sz="2000" dirty="0"/>
              <a:t>is measured in terms of </a:t>
            </a:r>
            <a:r>
              <a:rPr lang="en-IN" sz="2000" dirty="0"/>
              <a:t>local and global environment impact of company in terms of it’s resource use (water, material, energy), waste generation &amp; management, reduce-reuse-recycle, </a:t>
            </a:r>
            <a:r>
              <a:rPr lang="en-GB" sz="2000" dirty="0"/>
              <a:t>product and process efficiency, compliance and voluntary actions</a:t>
            </a:r>
            <a:r>
              <a:rPr lang="en-IN" sz="2000" dirty="0"/>
              <a:t> </a:t>
            </a:r>
            <a:r>
              <a:rPr lang="en-GB" sz="2000" dirty="0"/>
              <a:t>of organisation to minimize its negative impact on environment.</a:t>
            </a:r>
          </a:p>
        </p:txBody>
      </p:sp>
      <p:graphicFrame>
        <p:nvGraphicFramePr>
          <p:cNvPr id="44" name="Group 6">
            <a:extLst>
              <a:ext uri="{FF2B5EF4-FFF2-40B4-BE49-F238E27FC236}">
                <a16:creationId xmlns:a16="http://schemas.microsoft.com/office/drawing/2014/main" id="{A3B5F9BC-54AC-406A-AF31-2F2851F8DECD}"/>
              </a:ext>
            </a:extLst>
          </p:cNvPr>
          <p:cNvGraphicFramePr>
            <a:graphicFrameLocks noGrp="1"/>
          </p:cNvGraphicFramePr>
          <p:nvPr>
            <p:extLst>
              <p:ext uri="{D42A27DB-BD31-4B8C-83A1-F6EECF244321}">
                <p14:modId xmlns:p14="http://schemas.microsoft.com/office/powerpoint/2010/main" val="2793839998"/>
              </p:ext>
            </p:extLst>
          </p:nvPr>
        </p:nvGraphicFramePr>
        <p:xfrm>
          <a:off x="1113105" y="4672286"/>
          <a:ext cx="10832702" cy="3271527"/>
        </p:xfrm>
        <a:graphic>
          <a:graphicData uri="http://schemas.openxmlformats.org/drawingml/2006/table">
            <a:tbl>
              <a:tblPr>
                <a:tableStyleId>{793D81CF-94F2-401A-BA57-92F5A7B2D0C5}</a:tableStyleId>
              </a:tblPr>
              <a:tblGrid>
                <a:gridCol w="333720">
                  <a:extLst>
                    <a:ext uri="{9D8B030D-6E8A-4147-A177-3AD203B41FA5}">
                      <a16:colId xmlns:a16="http://schemas.microsoft.com/office/drawing/2014/main" val="3449033765"/>
                    </a:ext>
                  </a:extLst>
                </a:gridCol>
                <a:gridCol w="1760808">
                  <a:extLst>
                    <a:ext uri="{9D8B030D-6E8A-4147-A177-3AD203B41FA5}">
                      <a16:colId xmlns:a16="http://schemas.microsoft.com/office/drawing/2014/main" val="3228017938"/>
                    </a:ext>
                  </a:extLst>
                </a:gridCol>
                <a:gridCol w="353480">
                  <a:extLst>
                    <a:ext uri="{9D8B030D-6E8A-4147-A177-3AD203B41FA5}">
                      <a16:colId xmlns:a16="http://schemas.microsoft.com/office/drawing/2014/main" val="1306467041"/>
                    </a:ext>
                  </a:extLst>
                </a:gridCol>
                <a:gridCol w="1741047">
                  <a:extLst>
                    <a:ext uri="{9D8B030D-6E8A-4147-A177-3AD203B41FA5}">
                      <a16:colId xmlns:a16="http://schemas.microsoft.com/office/drawing/2014/main" val="1905209580"/>
                    </a:ext>
                  </a:extLst>
                </a:gridCol>
                <a:gridCol w="318351">
                  <a:extLst>
                    <a:ext uri="{9D8B030D-6E8A-4147-A177-3AD203B41FA5}">
                      <a16:colId xmlns:a16="http://schemas.microsoft.com/office/drawing/2014/main" val="2130935682"/>
                    </a:ext>
                  </a:extLst>
                </a:gridCol>
                <a:gridCol w="1778372">
                  <a:extLst>
                    <a:ext uri="{9D8B030D-6E8A-4147-A177-3AD203B41FA5}">
                      <a16:colId xmlns:a16="http://schemas.microsoft.com/office/drawing/2014/main" val="3256076558"/>
                    </a:ext>
                  </a:extLst>
                </a:gridCol>
                <a:gridCol w="392997">
                  <a:extLst>
                    <a:ext uri="{9D8B030D-6E8A-4147-A177-3AD203B41FA5}">
                      <a16:colId xmlns:a16="http://schemas.microsoft.com/office/drawing/2014/main" val="3319871822"/>
                    </a:ext>
                  </a:extLst>
                </a:gridCol>
                <a:gridCol w="1701530">
                  <a:extLst>
                    <a:ext uri="{9D8B030D-6E8A-4147-A177-3AD203B41FA5}">
                      <a16:colId xmlns:a16="http://schemas.microsoft.com/office/drawing/2014/main" val="164306520"/>
                    </a:ext>
                  </a:extLst>
                </a:gridCol>
                <a:gridCol w="355675">
                  <a:extLst>
                    <a:ext uri="{9D8B030D-6E8A-4147-A177-3AD203B41FA5}">
                      <a16:colId xmlns:a16="http://schemas.microsoft.com/office/drawing/2014/main" val="439158001"/>
                    </a:ext>
                  </a:extLst>
                </a:gridCol>
                <a:gridCol w="377629">
                  <a:extLst>
                    <a:ext uri="{9D8B030D-6E8A-4147-A177-3AD203B41FA5}">
                      <a16:colId xmlns:a16="http://schemas.microsoft.com/office/drawing/2014/main" val="2324018106"/>
                    </a:ext>
                  </a:extLst>
                </a:gridCol>
                <a:gridCol w="1719093">
                  <a:extLst>
                    <a:ext uri="{9D8B030D-6E8A-4147-A177-3AD203B41FA5}">
                      <a16:colId xmlns:a16="http://schemas.microsoft.com/office/drawing/2014/main" val="2310200067"/>
                    </a:ext>
                  </a:extLst>
                </a:gridCol>
              </a:tblGrid>
              <a:tr h="732693">
                <a:tc gridSpan="2">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2400" u="none" strike="noStrike" cap="none" normalizeH="0" baseline="0" dirty="0">
                          <a:ln>
                            <a:noFill/>
                          </a:ln>
                          <a:effectLst/>
                        </a:rPr>
                        <a:t>Local Impact</a:t>
                      </a:r>
                      <a:endParaRPr kumimoji="0" lang="en-IN" altLang="en-US" sz="2400" b="1" i="0" u="none" strike="noStrike" cap="none" normalizeH="0" baseline="0" dirty="0">
                        <a:ln>
                          <a:noFill/>
                        </a:ln>
                        <a:solidFill>
                          <a:srgbClr val="953735"/>
                        </a:solidFill>
                        <a:effectLst/>
                        <a:latin typeface="Calibri" panose="020F0502020204030204" pitchFamily="34" charset="0"/>
                        <a:cs typeface="Arial" panose="020B0604020202020204" pitchFamily="34" charset="0"/>
                      </a:endParaRPr>
                    </a:p>
                  </a:txBody>
                  <a:tcPr marL="55067" marR="55067" marT="57917" marB="29441" horzOverflow="overflow">
                    <a:solidFill>
                      <a:schemeClr val="accent3">
                        <a:lumMod val="40000"/>
                        <a:lumOff val="60000"/>
                      </a:schemeClr>
                    </a:solidFill>
                  </a:tcPr>
                </a:tc>
                <a:tc hMerge="1">
                  <a:txBody>
                    <a:bodyPr/>
                    <a:lstStyle/>
                    <a:p>
                      <a:endParaRPr lang="en-IN"/>
                    </a:p>
                  </a:txBody>
                  <a:tcPr/>
                </a:tc>
                <a:tc gridSpan="2">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2400" u="none" strike="noStrike" cap="none" normalizeH="0" baseline="0" dirty="0">
                          <a:ln>
                            <a:noFill/>
                          </a:ln>
                          <a:effectLst/>
                        </a:rPr>
                        <a:t>Global Impact</a:t>
                      </a:r>
                      <a:endParaRPr kumimoji="0" lang="en-IN" altLang="en-US" sz="2400" b="1" i="0" u="none" strike="noStrike" cap="none" normalizeH="0" baseline="0" dirty="0">
                        <a:ln>
                          <a:noFill/>
                        </a:ln>
                        <a:solidFill>
                          <a:srgbClr val="376092"/>
                        </a:solidFill>
                        <a:effectLst/>
                        <a:latin typeface="Calibri" panose="020F0502020204030204" pitchFamily="34" charset="0"/>
                        <a:cs typeface="Arial" panose="020B0604020202020204" pitchFamily="34" charset="0"/>
                      </a:endParaRPr>
                    </a:p>
                  </a:txBody>
                  <a:tcPr marL="55067" marR="55067" marT="57917" marB="29441" horzOverflow="overflow">
                    <a:solidFill>
                      <a:schemeClr val="accent3">
                        <a:lumMod val="40000"/>
                        <a:lumOff val="60000"/>
                      </a:schemeClr>
                    </a:solidFill>
                  </a:tcPr>
                </a:tc>
                <a:tc hMerge="1">
                  <a:txBody>
                    <a:bodyPr/>
                    <a:lstStyle/>
                    <a:p>
                      <a:endParaRPr lang="en-IN"/>
                    </a:p>
                  </a:txBody>
                  <a:tcPr/>
                </a:tc>
                <a:tc gridSpan="2">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2400" u="none" strike="noStrike" cap="none" normalizeH="0" baseline="0" dirty="0">
                          <a:ln>
                            <a:noFill/>
                          </a:ln>
                          <a:effectLst/>
                        </a:rPr>
                        <a:t>Consumption intensity</a:t>
                      </a:r>
                      <a:endParaRPr kumimoji="0" lang="en-IN" altLang="en-US" sz="2400" b="1" i="0" u="none" strike="noStrike" cap="none" normalizeH="0" baseline="0" dirty="0">
                        <a:ln>
                          <a:noFill/>
                        </a:ln>
                        <a:solidFill>
                          <a:srgbClr val="77933C"/>
                        </a:solidFill>
                        <a:effectLst/>
                        <a:latin typeface="Calibri" panose="020F0502020204030204" pitchFamily="34" charset="0"/>
                        <a:cs typeface="Arial" panose="020B0604020202020204" pitchFamily="34" charset="0"/>
                      </a:endParaRPr>
                    </a:p>
                  </a:txBody>
                  <a:tcPr marL="55067" marR="55067" marT="57917" marB="29441" horzOverflow="overflow">
                    <a:solidFill>
                      <a:schemeClr val="accent3">
                        <a:lumMod val="40000"/>
                        <a:lumOff val="60000"/>
                      </a:schemeClr>
                    </a:solidFill>
                  </a:tcPr>
                </a:tc>
                <a:tc hMerge="1">
                  <a:txBody>
                    <a:bodyPr/>
                    <a:lstStyle/>
                    <a:p>
                      <a:endParaRPr lang="en-IN"/>
                    </a:p>
                  </a:txBody>
                  <a:tcPr/>
                </a:tc>
                <a:tc gridSpan="2">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2400" u="none" strike="noStrike" cap="none" normalizeH="0" baseline="0" dirty="0">
                          <a:ln>
                            <a:noFill/>
                          </a:ln>
                          <a:effectLst/>
                        </a:rPr>
                        <a:t>3R of materials</a:t>
                      </a:r>
                      <a:endParaRPr kumimoji="0" lang="en-IN" altLang="en-US" sz="2400" b="1" i="0" u="none" strike="noStrike" cap="none" normalizeH="0" baseline="0" dirty="0">
                        <a:ln>
                          <a:noFill/>
                        </a:ln>
                        <a:solidFill>
                          <a:srgbClr val="31859C"/>
                        </a:solidFill>
                        <a:effectLst/>
                        <a:latin typeface="Calibri" panose="020F0502020204030204" pitchFamily="34" charset="0"/>
                        <a:cs typeface="Arial" panose="020B0604020202020204" pitchFamily="34" charset="0"/>
                      </a:endParaRPr>
                    </a:p>
                  </a:txBody>
                  <a:tcPr marL="55067" marR="55067" marT="57917" marB="29441" horzOverflow="overflow">
                    <a:solidFill>
                      <a:schemeClr val="accent3">
                        <a:lumMod val="40000"/>
                        <a:lumOff val="60000"/>
                      </a:schemeClr>
                    </a:solidFill>
                  </a:tcPr>
                </a:tc>
                <a:tc hMerge="1">
                  <a:txBody>
                    <a:bodyPr/>
                    <a:lstStyle/>
                    <a:p>
                      <a:endParaRPr lang="en-IN"/>
                    </a:p>
                  </a:txBody>
                  <a:tcPr/>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4400" b="1"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80701" marB="29441" horzOverflow="overflow">
                    <a:solidFill>
                      <a:schemeClr val="accent3">
                        <a:lumMod val="40000"/>
                        <a:lumOff val="60000"/>
                      </a:schemeClr>
                    </a:solidFill>
                  </a:tcPr>
                </a:tc>
                <a:tc gridSpan="2">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2400" u="none" strike="noStrike" cap="none" normalizeH="0" baseline="0" dirty="0">
                          <a:ln>
                            <a:noFill/>
                          </a:ln>
                          <a:effectLst/>
                        </a:rPr>
                        <a:t>Compliance</a:t>
                      </a:r>
                      <a:endParaRPr kumimoji="0" lang="en-IN" altLang="en-US" sz="2400" b="1" i="0" u="none" strike="noStrike" cap="none" normalizeH="0" baseline="0" dirty="0">
                        <a:ln>
                          <a:noFill/>
                        </a:ln>
                        <a:solidFill>
                          <a:srgbClr val="CC6600"/>
                        </a:solidFill>
                        <a:effectLst/>
                        <a:latin typeface="Calibri" panose="020F0502020204030204" pitchFamily="34" charset="0"/>
                        <a:cs typeface="Arial" panose="020B0604020202020204" pitchFamily="34" charset="0"/>
                      </a:endParaRPr>
                    </a:p>
                  </a:txBody>
                  <a:tcPr marL="55067" marR="55067" marT="57917" marB="29441" horzOverflow="overflow">
                    <a:solidFill>
                      <a:schemeClr val="accent3">
                        <a:lumMod val="40000"/>
                        <a:lumOff val="60000"/>
                      </a:schemeClr>
                    </a:solidFill>
                  </a:tcPr>
                </a:tc>
                <a:tc hMerge="1">
                  <a:txBody>
                    <a:bodyPr/>
                    <a:lstStyle/>
                    <a:p>
                      <a:endParaRPr lang="en-IN"/>
                    </a:p>
                  </a:txBody>
                  <a:tcPr/>
                </a:tc>
                <a:extLst>
                  <a:ext uri="{0D108BD9-81ED-4DB2-BD59-A6C34878D82A}">
                    <a16:rowId xmlns:a16="http://schemas.microsoft.com/office/drawing/2014/main" val="3580986721"/>
                  </a:ext>
                </a:extLst>
              </a:tr>
              <a:tr h="707314">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1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3679"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1400" u="none" strike="noStrike" cap="none" normalizeH="0" baseline="0" dirty="0">
                          <a:ln>
                            <a:noFill/>
                          </a:ln>
                          <a:effectLst/>
                        </a:rPr>
                        <a:t>Waste generation &amp; disposal management</a:t>
                      </a: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Lst>
                      </a:pPr>
                      <a:r>
                        <a:rPr kumimoji="0" lang="en-US" sz="1400" u="none" strike="noStrike" cap="none" normalizeH="0" baseline="0" dirty="0">
                          <a:ln>
                            <a:noFill/>
                          </a:ln>
                          <a:effectLst/>
                        </a:rPr>
                        <a:t>Reduction in emission of Green House Gas and other ozone 	  depleting substances</a:t>
                      </a:r>
                      <a:endParaRPr kumimoji="0" lang="en-US" sz="1400" b="0" i="0" u="none" strike="noStrike" cap="none" normalizeH="0" baseline="0" dirty="0">
                        <a:ln>
                          <a:noFill/>
                        </a:ln>
                        <a:solidFill>
                          <a:srgbClr val="000000"/>
                        </a:solidFill>
                        <a:effectLst/>
                        <a:latin typeface="Calibri" panose="020F0502020204030204" pitchFamily="34" charset="0"/>
                        <a:ea typeface="Noto Sans SC Regular" charset="0"/>
                        <a:cs typeface="Noto Sans SC Regular" charset="0"/>
                      </a:endParaRPr>
                    </a:p>
                  </a:txBody>
                  <a:tcPr marL="55067" marR="55067" marT="46528" marB="294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Lst>
                      </a:pPr>
                      <a:r>
                        <a:rPr kumimoji="0" lang="en-US" sz="1400" u="none" strike="noStrike" cap="none" normalizeH="0" baseline="0" dirty="0">
                          <a:ln>
                            <a:noFill/>
                          </a:ln>
                          <a:effectLst/>
                        </a:rPr>
                        <a:t>Increased efficiency (less input per unit of output) </a:t>
                      </a:r>
                      <a:endParaRPr kumimoji="0" lang="en-US" sz="1400" b="0" i="0" u="none" strike="noStrike" cap="none" normalizeH="0" baseline="0" dirty="0">
                        <a:ln>
                          <a:noFill/>
                        </a:ln>
                        <a:solidFill>
                          <a:srgbClr val="000000"/>
                        </a:solidFill>
                        <a:effectLst/>
                        <a:latin typeface="Calibri" panose="020F0502020204030204" pitchFamily="34" charset="0"/>
                        <a:ea typeface="Noto Sans SC Regular" charset="0"/>
                        <a:cs typeface="Noto Sans SC Regular" charset="0"/>
                      </a:endParaRPr>
                    </a:p>
                  </a:txBody>
                  <a:tcPr marL="55067" marR="55067" marT="46528" marB="294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Lst>
                      </a:pPr>
                      <a:r>
                        <a:rPr kumimoji="0" lang="en-US" sz="1400" u="none" strike="noStrike" cap="none" normalizeH="0" baseline="0" dirty="0">
                          <a:ln>
                            <a:noFill/>
                          </a:ln>
                          <a:effectLst/>
                        </a:rPr>
                        <a:t>Recycling, reuse and recovery</a:t>
                      </a:r>
                      <a:endParaRPr kumimoji="0" lang="en-US" sz="1400" b="0" i="0" u="none" strike="noStrike" cap="none" normalizeH="0" baseline="0" dirty="0">
                        <a:ln>
                          <a:noFill/>
                        </a:ln>
                        <a:solidFill>
                          <a:srgbClr val="000000"/>
                        </a:solidFill>
                        <a:effectLst/>
                        <a:latin typeface="Calibri" panose="020F0502020204030204" pitchFamily="34" charset="0"/>
                        <a:ea typeface="Noto Sans SC Regular" charset="0"/>
                        <a:cs typeface="Noto Sans SC Regular" charset="0"/>
                      </a:endParaRPr>
                    </a:p>
                  </a:txBody>
                  <a:tcPr marL="55067" marR="55067" marT="46528" marB="294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1400" u="none" strike="noStrike" cap="none" normalizeH="0" baseline="0" dirty="0">
                          <a:ln>
                            <a:noFill/>
                          </a:ln>
                          <a:effectLst/>
                        </a:rPr>
                        <a:t>Suppliers' assessment for sustainable sourcing</a:t>
                      </a: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anchor="ctr" horzOverflow="overflow"/>
                </a:tc>
                <a:extLst>
                  <a:ext uri="{0D108BD9-81ED-4DB2-BD59-A6C34878D82A}">
                    <a16:rowId xmlns:a16="http://schemas.microsoft.com/office/drawing/2014/main" val="1627187781"/>
                  </a:ext>
                </a:extLst>
              </a:tr>
              <a:tr h="639234">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1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3679"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Lst>
                      </a:pPr>
                      <a:r>
                        <a:rPr kumimoji="0" lang="en-US" sz="1400" u="none" strike="noStrike" cap="none" normalizeH="0" baseline="0" dirty="0">
                          <a:ln>
                            <a:noFill/>
                          </a:ln>
                          <a:effectLst/>
                        </a:rPr>
                        <a:t>Overall reduction in consumption   </a:t>
                      </a:r>
                    </a:p>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Lst>
                      </a:pPr>
                      <a:r>
                        <a:rPr kumimoji="0" lang="en-US" sz="1400" u="none" strike="noStrike" cap="none" normalizeH="0" baseline="0" dirty="0">
                          <a:ln>
                            <a:noFill/>
                          </a:ln>
                          <a:effectLst/>
                        </a:rPr>
                        <a:t>(energy, water, etc.)</a:t>
                      </a:r>
                      <a:endParaRPr kumimoji="0" lang="en-US" sz="1400" b="0" i="0" u="none" strike="noStrike" cap="none" normalizeH="0" baseline="0" dirty="0">
                        <a:ln>
                          <a:noFill/>
                        </a:ln>
                        <a:solidFill>
                          <a:srgbClr val="000000"/>
                        </a:solidFill>
                        <a:effectLst/>
                        <a:latin typeface="Calibri" panose="020F0502020204030204" pitchFamily="34" charset="0"/>
                        <a:ea typeface="Noto Sans SC Regular" charset="0"/>
                        <a:cs typeface="Noto Sans SC Regular" charset="0"/>
                      </a:endParaRPr>
                    </a:p>
                  </a:txBody>
                  <a:tcPr marL="55067" marR="55067" marT="46528" marB="294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US"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1400" u="none" strike="noStrike" cap="none" normalizeH="0" baseline="0" dirty="0">
                          <a:ln>
                            <a:noFill/>
                          </a:ln>
                          <a:effectLst/>
                        </a:rPr>
                        <a:t>Implementing environment management system</a:t>
                      </a: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anchor="ctr" horzOverflow="overflow"/>
                </a:tc>
                <a:extLst>
                  <a:ext uri="{0D108BD9-81ED-4DB2-BD59-A6C34878D82A}">
                    <a16:rowId xmlns:a16="http://schemas.microsoft.com/office/drawing/2014/main" val="180102829"/>
                  </a:ext>
                </a:extLst>
              </a:tr>
              <a:tr h="639234">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1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3679"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400" u="none" strike="noStrike" cap="none" normalizeH="0" baseline="0" dirty="0">
                          <a:ln>
                            <a:noFill/>
                          </a:ln>
                          <a:effectLst/>
                        </a:rPr>
                        <a:t>Use of renewable material</a:t>
                      </a: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1400" u="none" strike="noStrike" cap="none" normalizeH="0" baseline="0" dirty="0">
                          <a:ln>
                            <a:noFill/>
                          </a:ln>
                          <a:effectLst/>
                        </a:rPr>
                        <a:t>Environmental improvement above compliance level</a:t>
                      </a: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anchor="ctr" horzOverflow="overflow"/>
                </a:tc>
                <a:extLst>
                  <a:ext uri="{0D108BD9-81ED-4DB2-BD59-A6C34878D82A}">
                    <a16:rowId xmlns:a16="http://schemas.microsoft.com/office/drawing/2014/main" val="2009638560"/>
                  </a:ext>
                </a:extLst>
              </a:tr>
              <a:tr h="553052">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1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3679"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2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7" marR="55067" marT="46528" marB="294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Lst>
                      </a:pPr>
                      <a:r>
                        <a:rPr kumimoji="0" lang="en-US" sz="1400" u="none" strike="noStrike" cap="none" normalizeH="0" baseline="0" dirty="0">
                          <a:ln>
                            <a:noFill/>
                          </a:ln>
                          <a:effectLst/>
                        </a:rPr>
                        <a:t>Reduction in number of environmental violations/allegations</a:t>
                      </a:r>
                      <a:endParaRPr kumimoji="0" lang="en-US" sz="1400" b="0" i="0" u="none" strike="noStrike" cap="none" normalizeH="0" baseline="0" dirty="0">
                        <a:ln>
                          <a:noFill/>
                        </a:ln>
                        <a:solidFill>
                          <a:srgbClr val="000000"/>
                        </a:solidFill>
                        <a:effectLst/>
                        <a:latin typeface="Calibri" panose="020F0502020204030204" pitchFamily="34" charset="0"/>
                        <a:ea typeface="Noto Sans SC Regular" charset="0"/>
                        <a:cs typeface="Noto Sans SC Regular" charset="0"/>
                      </a:endParaRPr>
                    </a:p>
                  </a:txBody>
                  <a:tcPr marL="55067" marR="55067" marT="46528" marB="29441" anchor="ctr" horzOverflow="overflow"/>
                </a:tc>
                <a:extLst>
                  <a:ext uri="{0D108BD9-81ED-4DB2-BD59-A6C34878D82A}">
                    <a16:rowId xmlns:a16="http://schemas.microsoft.com/office/drawing/2014/main" val="3889143784"/>
                  </a:ext>
                </a:extLst>
              </a:tr>
            </a:tbl>
          </a:graphicData>
        </a:graphic>
      </p:graphicFrame>
      <p:sp>
        <p:nvSpPr>
          <p:cNvPr id="45" name="Text Box 3">
            <a:extLst>
              <a:ext uri="{FF2B5EF4-FFF2-40B4-BE49-F238E27FC236}">
                <a16:creationId xmlns:a16="http://schemas.microsoft.com/office/drawing/2014/main" id="{0B28FBFD-026A-4679-B748-E4A8FD2C8443}"/>
              </a:ext>
            </a:extLst>
          </p:cNvPr>
          <p:cNvSpPr txBox="1">
            <a:spLocks noChangeArrowheads="1"/>
          </p:cNvSpPr>
          <p:nvPr/>
        </p:nvSpPr>
        <p:spPr bwMode="auto">
          <a:xfrm rot="16200000">
            <a:off x="-897381" y="6196121"/>
            <a:ext cx="3321347" cy="4681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118686" tIns="61717" rIns="118686" bIns="61717">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algn="ctr" eaLnBrk="1" hangingPunct="1">
              <a:lnSpc>
                <a:spcPct val="93000"/>
              </a:lnSpc>
              <a:buSzPct val="100000"/>
              <a:defRPr/>
            </a:pPr>
            <a:r>
              <a:rPr lang="en-IN" altLang="en-US" sz="2400" dirty="0">
                <a:latin typeface="Calibri" panose="020F0502020204030204" pitchFamily="34" charset="0"/>
              </a:rPr>
              <a:t>Environmental Impact</a:t>
            </a:r>
          </a:p>
        </p:txBody>
      </p:sp>
      <p:sp>
        <p:nvSpPr>
          <p:cNvPr id="46" name="Rectangle 2">
            <a:extLst>
              <a:ext uri="{FF2B5EF4-FFF2-40B4-BE49-F238E27FC236}">
                <a16:creationId xmlns:a16="http://schemas.microsoft.com/office/drawing/2014/main" id="{016A118A-9740-4B99-B20E-1E563D40A73E}"/>
              </a:ext>
            </a:extLst>
          </p:cNvPr>
          <p:cNvSpPr>
            <a:spLocks noChangeArrowheads="1"/>
          </p:cNvSpPr>
          <p:nvPr/>
        </p:nvSpPr>
        <p:spPr bwMode="auto">
          <a:xfrm>
            <a:off x="472679" y="4691249"/>
            <a:ext cx="11473128" cy="3252565"/>
          </a:xfrm>
          <a:prstGeom prst="rect">
            <a:avLst/>
          </a:prstGeom>
          <a:noFill/>
          <a:ln w="25560" cap="sq">
            <a:solidFill>
              <a:srgbClr val="953735"/>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IN" altLang="en-US" sz="1057"/>
          </a:p>
        </p:txBody>
      </p:sp>
      <p:pic>
        <p:nvPicPr>
          <p:cNvPr id="47" name="Picture 441">
            <a:extLst>
              <a:ext uri="{FF2B5EF4-FFF2-40B4-BE49-F238E27FC236}">
                <a16:creationId xmlns:a16="http://schemas.microsoft.com/office/drawing/2014/main" id="{339F3D52-0B36-4B85-BC69-BFF95C2D52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2039" y="5572621"/>
            <a:ext cx="410140" cy="41014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8" name="Picture 442">
            <a:extLst>
              <a:ext uri="{FF2B5EF4-FFF2-40B4-BE49-F238E27FC236}">
                <a16:creationId xmlns:a16="http://schemas.microsoft.com/office/drawing/2014/main" id="{00448C10-3B43-4A07-B381-DF8B0A4B085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0172" y="6956759"/>
            <a:ext cx="273874" cy="27387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0" name="Picture 445">
            <a:extLst>
              <a:ext uri="{FF2B5EF4-FFF2-40B4-BE49-F238E27FC236}">
                <a16:creationId xmlns:a16="http://schemas.microsoft.com/office/drawing/2014/main" id="{BA680612-CD88-40BF-B886-E2944BED3D0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0751" y="5644781"/>
            <a:ext cx="322205" cy="26581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3" name="Picture 450">
            <a:extLst>
              <a:ext uri="{FF2B5EF4-FFF2-40B4-BE49-F238E27FC236}">
                <a16:creationId xmlns:a16="http://schemas.microsoft.com/office/drawing/2014/main" id="{49B3AB56-E0A9-4D62-9431-AC0BF878E2B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631266" y="5598465"/>
            <a:ext cx="345028" cy="34569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4" name="Picture 451">
            <a:extLst>
              <a:ext uri="{FF2B5EF4-FFF2-40B4-BE49-F238E27FC236}">
                <a16:creationId xmlns:a16="http://schemas.microsoft.com/office/drawing/2014/main" id="{4227A139-5779-457B-B1DB-85449905882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625224" y="7410668"/>
            <a:ext cx="324219" cy="32220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5" name="Picture 455">
            <a:extLst>
              <a:ext uri="{FF2B5EF4-FFF2-40B4-BE49-F238E27FC236}">
                <a16:creationId xmlns:a16="http://schemas.microsoft.com/office/drawing/2014/main" id="{2C0D126C-1E92-4A81-A16B-7325C984CB1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13200" y="5542078"/>
            <a:ext cx="368522" cy="36852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6" name="Picture 456">
            <a:extLst>
              <a:ext uri="{FF2B5EF4-FFF2-40B4-BE49-F238E27FC236}">
                <a16:creationId xmlns:a16="http://schemas.microsoft.com/office/drawing/2014/main" id="{CA542BF0-A20F-4148-807E-78867B79552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42848" y="6305973"/>
            <a:ext cx="368522" cy="36852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7" name="Picture 463">
            <a:extLst>
              <a:ext uri="{FF2B5EF4-FFF2-40B4-BE49-F238E27FC236}">
                <a16:creationId xmlns:a16="http://schemas.microsoft.com/office/drawing/2014/main" id="{71EB88BC-924C-4AAD-98DA-B2CA669BA1D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415856" y="5588914"/>
            <a:ext cx="381276" cy="34502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8" name="Picture 465">
            <a:extLst>
              <a:ext uri="{FF2B5EF4-FFF2-40B4-BE49-F238E27FC236}">
                <a16:creationId xmlns:a16="http://schemas.microsoft.com/office/drawing/2014/main" id="{88569D65-1A97-496C-BC17-731025720136}"/>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631266" y="6219790"/>
            <a:ext cx="318177" cy="2805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 name="Rectangle 19"/>
          <p:cNvSpPr/>
          <p:nvPr/>
        </p:nvSpPr>
        <p:spPr>
          <a:xfrm>
            <a:off x="3220751" y="4077069"/>
            <a:ext cx="5338577" cy="338554"/>
          </a:xfrm>
          <a:prstGeom prst="rect">
            <a:avLst/>
          </a:prstGeom>
        </p:spPr>
        <p:txBody>
          <a:bodyPr wrap="none">
            <a:spAutoFit/>
          </a:bodyPr>
          <a:lstStyle/>
          <a:p>
            <a:r>
              <a:rPr lang="en-US" sz="1600" b="1" dirty="0"/>
              <a:t>Based on </a:t>
            </a:r>
            <a:r>
              <a:rPr lang="en-US" sz="1600" b="1" dirty="0" err="1"/>
              <a:t>Azapagic</a:t>
            </a:r>
            <a:r>
              <a:rPr lang="en-US" sz="1600" b="1" dirty="0"/>
              <a:t> &amp; </a:t>
            </a:r>
            <a:r>
              <a:rPr lang="en-US" sz="1600" b="1" dirty="0" err="1"/>
              <a:t>Perdan</a:t>
            </a:r>
            <a:r>
              <a:rPr lang="en-US" sz="1600" b="1" dirty="0"/>
              <a:t> (2000), </a:t>
            </a:r>
            <a:r>
              <a:rPr lang="en-US" sz="1600" b="1" dirty="0" err="1"/>
              <a:t>Bae</a:t>
            </a:r>
            <a:r>
              <a:rPr lang="en-US" sz="1600" b="1" dirty="0"/>
              <a:t> and </a:t>
            </a:r>
            <a:r>
              <a:rPr lang="en-US" sz="1600" b="1" dirty="0" err="1"/>
              <a:t>Smardon</a:t>
            </a:r>
            <a:r>
              <a:rPr lang="en-US" sz="1600" b="1" dirty="0"/>
              <a:t> (2011)</a:t>
            </a:r>
            <a:endParaRPr lang="en-IN" sz="1600" b="1" dirty="0"/>
          </a:p>
        </p:txBody>
      </p:sp>
      <p:pic>
        <p:nvPicPr>
          <p:cNvPr id="21" name="Picture 21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74930" y="6776003"/>
            <a:ext cx="340043" cy="33670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9" name="Group 18">
            <a:extLst>
              <a:ext uri="{FF2B5EF4-FFF2-40B4-BE49-F238E27FC236}">
                <a16:creationId xmlns:a16="http://schemas.microsoft.com/office/drawing/2014/main" id="{A3E559A5-1C6B-1B8C-B44D-8F4E3E4450EC}"/>
              </a:ext>
            </a:extLst>
          </p:cNvPr>
          <p:cNvGrpSpPr/>
          <p:nvPr/>
        </p:nvGrpSpPr>
        <p:grpSpPr>
          <a:xfrm>
            <a:off x="0" y="267347"/>
            <a:ext cx="12196827" cy="1048673"/>
            <a:chOff x="0" y="267347"/>
            <a:chExt cx="12196827" cy="1048673"/>
          </a:xfrm>
        </p:grpSpPr>
        <p:sp>
          <p:nvSpPr>
            <p:cNvPr id="22" name="Rectangle 21">
              <a:extLst>
                <a:ext uri="{FF2B5EF4-FFF2-40B4-BE49-F238E27FC236}">
                  <a16:creationId xmlns:a16="http://schemas.microsoft.com/office/drawing/2014/main" id="{EDAE6BB1-7AE0-6185-0881-67DE289E52F1}"/>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SI -  Environment Impact Indicators</a:t>
              </a:r>
              <a:endParaRPr lang="en-US" sz="3600" b="1" dirty="0"/>
            </a:p>
          </p:txBody>
        </p:sp>
        <p:pic>
          <p:nvPicPr>
            <p:cNvPr id="23" name="Picture 22">
              <a:extLst>
                <a:ext uri="{FF2B5EF4-FFF2-40B4-BE49-F238E27FC236}">
                  <a16:creationId xmlns:a16="http://schemas.microsoft.com/office/drawing/2014/main" id="{2A1738DD-C1DB-D57B-3A14-27E7BA5F8B19}"/>
                </a:ext>
              </a:extLst>
            </p:cNvPr>
            <p:cNvPicPr>
              <a:picLocks noChangeAspect="1"/>
            </p:cNvPicPr>
            <p:nvPr/>
          </p:nvPicPr>
          <p:blipFill>
            <a:blip r:embed="rId14"/>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3561497162"/>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643385" y="1777252"/>
            <a:ext cx="10684268" cy="1938992"/>
          </a:xfrm>
          <a:prstGeom prst="rect">
            <a:avLst/>
          </a:prstGeom>
        </p:spPr>
        <p:txBody>
          <a:bodyPr wrap="square">
            <a:spAutoFit/>
          </a:bodyPr>
          <a:lstStyle/>
          <a:p>
            <a:pPr algn="ctr"/>
            <a:r>
              <a:rPr lang="en-IN" sz="2000" b="1" dirty="0"/>
              <a:t>Social impact </a:t>
            </a:r>
            <a:r>
              <a:rPr lang="en-IN" sz="2000" dirty="0"/>
              <a:t>is measured in terms of organisations’ internal labour practices to ensure health, safety, equity &amp; growth of employees,; community development and societal practices; and stakeholder engagement programs to address issues like health, safety, education, employment generation etc. </a:t>
            </a:r>
          </a:p>
          <a:p>
            <a:pPr algn="ctr"/>
            <a:endParaRPr lang="en-IN" sz="2000" dirty="0"/>
          </a:p>
          <a:p>
            <a:pPr algn="ctr"/>
            <a:r>
              <a:rPr lang="en-GB" sz="2000" b="1" dirty="0"/>
              <a:t>Stakeholders</a:t>
            </a:r>
            <a:r>
              <a:rPr lang="en-GB" sz="2000" dirty="0"/>
              <a:t> refer to people or organizations who are not formally part of the organization but can contribute to, or benefit from, the value that the organization brings to the table.</a:t>
            </a:r>
            <a:endParaRPr lang="en-IN" sz="2000" dirty="0"/>
          </a:p>
        </p:txBody>
      </p:sp>
      <p:sp>
        <p:nvSpPr>
          <p:cNvPr id="45" name="Text Box 3">
            <a:extLst>
              <a:ext uri="{FF2B5EF4-FFF2-40B4-BE49-F238E27FC236}">
                <a16:creationId xmlns:a16="http://schemas.microsoft.com/office/drawing/2014/main" id="{0B28FBFD-026A-4679-B748-E4A8FD2C8443}"/>
              </a:ext>
            </a:extLst>
          </p:cNvPr>
          <p:cNvSpPr txBox="1">
            <a:spLocks noChangeArrowheads="1"/>
          </p:cNvSpPr>
          <p:nvPr/>
        </p:nvSpPr>
        <p:spPr bwMode="auto">
          <a:xfrm rot="16200000">
            <a:off x="-1177297" y="6254238"/>
            <a:ext cx="3770899" cy="4681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118686" tIns="61717" rIns="118686" bIns="61717">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algn="ctr" eaLnBrk="1" hangingPunct="1">
              <a:lnSpc>
                <a:spcPct val="93000"/>
              </a:lnSpc>
              <a:buSzPct val="100000"/>
              <a:defRPr/>
            </a:pPr>
            <a:r>
              <a:rPr lang="en-IN" altLang="en-US" sz="2400" dirty="0">
                <a:latin typeface="Calibri" panose="020F0502020204030204" pitchFamily="34" charset="0"/>
              </a:rPr>
              <a:t>Social Impact</a:t>
            </a:r>
          </a:p>
        </p:txBody>
      </p:sp>
      <p:sp>
        <p:nvSpPr>
          <p:cNvPr id="46" name="Rectangle 2">
            <a:extLst>
              <a:ext uri="{FF2B5EF4-FFF2-40B4-BE49-F238E27FC236}">
                <a16:creationId xmlns:a16="http://schemas.microsoft.com/office/drawing/2014/main" id="{016A118A-9740-4B99-B20E-1E563D40A73E}"/>
              </a:ext>
            </a:extLst>
          </p:cNvPr>
          <p:cNvSpPr>
            <a:spLocks noChangeArrowheads="1"/>
          </p:cNvSpPr>
          <p:nvPr/>
        </p:nvSpPr>
        <p:spPr bwMode="auto">
          <a:xfrm>
            <a:off x="361949" y="4635501"/>
            <a:ext cx="11417603" cy="3498850"/>
          </a:xfrm>
          <a:prstGeom prst="rect">
            <a:avLst/>
          </a:prstGeom>
          <a:noFill/>
          <a:ln w="25560" cap="sq">
            <a:solidFill>
              <a:srgbClr val="953735"/>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IN" altLang="en-US" sz="1057"/>
          </a:p>
        </p:txBody>
      </p:sp>
      <p:graphicFrame>
        <p:nvGraphicFramePr>
          <p:cNvPr id="36" name="Group 204">
            <a:extLst>
              <a:ext uri="{FF2B5EF4-FFF2-40B4-BE49-F238E27FC236}">
                <a16:creationId xmlns:a16="http://schemas.microsoft.com/office/drawing/2014/main" id="{4D20F9C8-8C4A-47CE-9A26-06339721341A}"/>
              </a:ext>
            </a:extLst>
          </p:cNvPr>
          <p:cNvGraphicFramePr>
            <a:graphicFrameLocks noGrp="1"/>
          </p:cNvGraphicFramePr>
          <p:nvPr>
            <p:extLst>
              <p:ext uri="{D42A27DB-BD31-4B8C-83A1-F6EECF244321}">
                <p14:modId xmlns:p14="http://schemas.microsoft.com/office/powerpoint/2010/main" val="407198056"/>
              </p:ext>
            </p:extLst>
          </p:nvPr>
        </p:nvGraphicFramePr>
        <p:xfrm>
          <a:off x="1003107" y="4658691"/>
          <a:ext cx="10776444" cy="3524768"/>
        </p:xfrm>
        <a:graphic>
          <a:graphicData uri="http://schemas.openxmlformats.org/drawingml/2006/table">
            <a:tbl>
              <a:tblPr>
                <a:tableStyleId>{793D81CF-94F2-401A-BA57-92F5A7B2D0C5}</a:tableStyleId>
              </a:tblPr>
              <a:tblGrid>
                <a:gridCol w="434282">
                  <a:extLst>
                    <a:ext uri="{9D8B030D-6E8A-4147-A177-3AD203B41FA5}">
                      <a16:colId xmlns:a16="http://schemas.microsoft.com/office/drawing/2014/main" val="1829512579"/>
                    </a:ext>
                  </a:extLst>
                </a:gridCol>
                <a:gridCol w="1742300">
                  <a:extLst>
                    <a:ext uri="{9D8B030D-6E8A-4147-A177-3AD203B41FA5}">
                      <a16:colId xmlns:a16="http://schemas.microsoft.com/office/drawing/2014/main" val="1254462281"/>
                    </a:ext>
                  </a:extLst>
                </a:gridCol>
                <a:gridCol w="351871">
                  <a:extLst>
                    <a:ext uri="{9D8B030D-6E8A-4147-A177-3AD203B41FA5}">
                      <a16:colId xmlns:a16="http://schemas.microsoft.com/office/drawing/2014/main" val="3889078152"/>
                    </a:ext>
                  </a:extLst>
                </a:gridCol>
                <a:gridCol w="1524773">
                  <a:extLst>
                    <a:ext uri="{9D8B030D-6E8A-4147-A177-3AD203B41FA5}">
                      <a16:colId xmlns:a16="http://schemas.microsoft.com/office/drawing/2014/main" val="1915792086"/>
                    </a:ext>
                  </a:extLst>
                </a:gridCol>
                <a:gridCol w="390967">
                  <a:extLst>
                    <a:ext uri="{9D8B030D-6E8A-4147-A177-3AD203B41FA5}">
                      <a16:colId xmlns:a16="http://schemas.microsoft.com/office/drawing/2014/main" val="649812973"/>
                    </a:ext>
                  </a:extLst>
                </a:gridCol>
                <a:gridCol w="1505225">
                  <a:extLst>
                    <a:ext uri="{9D8B030D-6E8A-4147-A177-3AD203B41FA5}">
                      <a16:colId xmlns:a16="http://schemas.microsoft.com/office/drawing/2014/main" val="2905982571"/>
                    </a:ext>
                  </a:extLst>
                </a:gridCol>
                <a:gridCol w="371419">
                  <a:extLst>
                    <a:ext uri="{9D8B030D-6E8A-4147-A177-3AD203B41FA5}">
                      <a16:colId xmlns:a16="http://schemas.microsoft.com/office/drawing/2014/main" val="3554402458"/>
                    </a:ext>
                  </a:extLst>
                </a:gridCol>
                <a:gridCol w="2299798">
                  <a:extLst>
                    <a:ext uri="{9D8B030D-6E8A-4147-A177-3AD203B41FA5}">
                      <a16:colId xmlns:a16="http://schemas.microsoft.com/office/drawing/2014/main" val="626580901"/>
                    </a:ext>
                  </a:extLst>
                </a:gridCol>
                <a:gridCol w="395275">
                  <a:extLst>
                    <a:ext uri="{9D8B030D-6E8A-4147-A177-3AD203B41FA5}">
                      <a16:colId xmlns:a16="http://schemas.microsoft.com/office/drawing/2014/main" val="1996748390"/>
                    </a:ext>
                  </a:extLst>
                </a:gridCol>
                <a:gridCol w="1760534">
                  <a:extLst>
                    <a:ext uri="{9D8B030D-6E8A-4147-A177-3AD203B41FA5}">
                      <a16:colId xmlns:a16="http://schemas.microsoft.com/office/drawing/2014/main" val="2260192476"/>
                    </a:ext>
                  </a:extLst>
                </a:gridCol>
              </a:tblGrid>
              <a:tr h="585090">
                <a:tc gridSpan="2">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2400" u="none" strike="noStrike" kern="1200" cap="none" normalizeH="0" baseline="0" dirty="0">
                          <a:ln>
                            <a:noFill/>
                          </a:ln>
                          <a:effectLst/>
                        </a:rPr>
                        <a:t>Labour practices</a:t>
                      </a:r>
                      <a:endParaRPr kumimoji="0" lang="en-IN" altLang="en-US" sz="2400" b="1" i="0" u="none" strike="noStrike" kern="1200" cap="none" normalizeH="0" baseline="0" dirty="0">
                        <a:ln>
                          <a:noFill/>
                        </a:ln>
                        <a:solidFill>
                          <a:srgbClr val="CC6600"/>
                        </a:solidFill>
                        <a:effectLst/>
                        <a:latin typeface="Calibri" panose="020F0502020204030204" pitchFamily="34" charset="0"/>
                        <a:ea typeface="+mn-ea"/>
                        <a:cs typeface="Arial" panose="020B0604020202020204" pitchFamily="34" charset="0"/>
                      </a:endParaRPr>
                    </a:p>
                  </a:txBody>
                  <a:tcPr marL="55069" marR="55069" marT="53171" marB="27541" horzOverflow="overflow">
                    <a:solidFill>
                      <a:schemeClr val="accent3">
                        <a:lumMod val="40000"/>
                        <a:lumOff val="60000"/>
                      </a:schemeClr>
                    </a:solidFill>
                  </a:tcPr>
                </a:tc>
                <a:tc hMerge="1">
                  <a:txBody>
                    <a:bodyPr/>
                    <a:lstStyle/>
                    <a:p>
                      <a:endParaRPr lang="en-IN"/>
                    </a:p>
                  </a:txBody>
                  <a:tcPr/>
                </a:tc>
                <a:tc gridSpan="2">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2400" u="none" strike="noStrike" kern="1200" cap="none" normalizeH="0" baseline="0" dirty="0">
                          <a:ln>
                            <a:noFill/>
                          </a:ln>
                          <a:effectLst/>
                        </a:rPr>
                        <a:t>Stakeholder engagement</a:t>
                      </a:r>
                      <a:endParaRPr kumimoji="0" lang="en-IN" altLang="en-US" sz="2400" b="1" i="0" u="none" strike="noStrike" kern="1200" cap="none" normalizeH="0" baseline="0" dirty="0">
                        <a:ln>
                          <a:noFill/>
                        </a:ln>
                        <a:solidFill>
                          <a:srgbClr val="0070C0"/>
                        </a:solidFill>
                        <a:effectLst/>
                        <a:latin typeface="Calibri" panose="020F0502020204030204" pitchFamily="34" charset="0"/>
                        <a:ea typeface="+mn-ea"/>
                        <a:cs typeface="Arial" panose="020B0604020202020204" pitchFamily="34" charset="0"/>
                      </a:endParaRPr>
                    </a:p>
                  </a:txBody>
                  <a:tcPr marL="55069" marR="55069" marT="53171" marB="27541" horzOverflow="overflow">
                    <a:solidFill>
                      <a:schemeClr val="accent3">
                        <a:lumMod val="40000"/>
                        <a:lumOff val="60000"/>
                      </a:schemeClr>
                    </a:solidFill>
                  </a:tcPr>
                </a:tc>
                <a:tc hMerge="1">
                  <a:txBody>
                    <a:bodyPr/>
                    <a:lstStyle/>
                    <a:p>
                      <a:endParaRPr lang="en-IN"/>
                    </a:p>
                  </a:txBody>
                  <a:tcPr/>
                </a:tc>
                <a:tc gridSpan="2">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2400" u="none" strike="noStrike" kern="1200" cap="none" normalizeH="0" baseline="0" dirty="0">
                          <a:ln>
                            <a:noFill/>
                          </a:ln>
                          <a:effectLst/>
                        </a:rPr>
                        <a:t>Partnerships</a:t>
                      </a:r>
                      <a:endParaRPr kumimoji="0" lang="en-IN" altLang="en-US" sz="2400" b="1" i="0" u="none" strike="noStrike" kern="1200" cap="none" normalizeH="0" baseline="0" dirty="0">
                        <a:ln>
                          <a:noFill/>
                        </a:ln>
                        <a:solidFill>
                          <a:srgbClr val="34937B"/>
                        </a:solidFill>
                        <a:effectLst/>
                        <a:latin typeface="Calibri" panose="020F0502020204030204" pitchFamily="34" charset="0"/>
                        <a:ea typeface="+mn-ea"/>
                        <a:cs typeface="Arial" panose="020B0604020202020204" pitchFamily="34" charset="0"/>
                      </a:endParaRPr>
                    </a:p>
                  </a:txBody>
                  <a:tcPr marL="55069" marR="55069" marT="53171" marB="27541" horzOverflow="overflow">
                    <a:solidFill>
                      <a:schemeClr val="accent3">
                        <a:lumMod val="40000"/>
                        <a:lumOff val="60000"/>
                      </a:schemeClr>
                    </a:solidFill>
                  </a:tcPr>
                </a:tc>
                <a:tc hMerge="1">
                  <a:txBody>
                    <a:bodyPr/>
                    <a:lstStyle/>
                    <a:p>
                      <a:endParaRPr lang="en-IN"/>
                    </a:p>
                  </a:txBody>
                  <a:tcPr/>
                </a:tc>
                <a:tc gridSpan="2">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2400" u="none" strike="noStrike" kern="1200" cap="none" normalizeH="0" baseline="0" dirty="0">
                          <a:ln>
                            <a:noFill/>
                          </a:ln>
                          <a:effectLst/>
                        </a:rPr>
                        <a:t>Community projects</a:t>
                      </a:r>
                      <a:endParaRPr kumimoji="0" lang="en-IN" altLang="en-US" sz="2400" b="1" i="0" u="none" strike="noStrike" kern="1200" cap="none" normalizeH="0" baseline="0" dirty="0">
                        <a:ln>
                          <a:noFill/>
                        </a:ln>
                        <a:solidFill>
                          <a:schemeClr val="accent6">
                            <a:lumMod val="75000"/>
                          </a:schemeClr>
                        </a:solidFill>
                        <a:effectLst/>
                        <a:latin typeface="Calibri" panose="020F0502020204030204" pitchFamily="34" charset="0"/>
                        <a:ea typeface="+mn-ea"/>
                        <a:cs typeface="Arial" panose="020B0604020202020204" pitchFamily="34" charset="0"/>
                      </a:endParaRPr>
                    </a:p>
                  </a:txBody>
                  <a:tcPr marL="55069" marR="55069" marT="53171" marB="27541" horzOverflow="overflow">
                    <a:solidFill>
                      <a:schemeClr val="accent3">
                        <a:lumMod val="40000"/>
                        <a:lumOff val="60000"/>
                      </a:schemeClr>
                    </a:solidFill>
                  </a:tcPr>
                </a:tc>
                <a:tc hMerge="1">
                  <a:txBody>
                    <a:bodyPr/>
                    <a:lstStyle/>
                    <a:p>
                      <a:endParaRPr lang="en-IN"/>
                    </a:p>
                  </a:txBody>
                  <a:tcPr/>
                </a:tc>
                <a:tc gridSpan="2">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2400" u="none" strike="noStrike" kern="1200" cap="none" normalizeH="0" baseline="0" dirty="0">
                          <a:ln>
                            <a:noFill/>
                          </a:ln>
                          <a:effectLst/>
                        </a:rPr>
                        <a:t>Consumers</a:t>
                      </a:r>
                      <a:endParaRPr kumimoji="0" lang="en-IN" altLang="en-US" sz="2400" b="1" i="0" u="none" strike="noStrike" kern="1200" cap="none" normalizeH="0" baseline="0" dirty="0">
                        <a:ln>
                          <a:noFill/>
                        </a:ln>
                        <a:solidFill>
                          <a:schemeClr val="accent3">
                            <a:lumMod val="75000"/>
                          </a:schemeClr>
                        </a:solidFill>
                        <a:effectLst/>
                        <a:latin typeface="Calibri" panose="020F0502020204030204" pitchFamily="34" charset="0"/>
                        <a:ea typeface="+mn-ea"/>
                        <a:cs typeface="Arial" panose="020B0604020202020204" pitchFamily="34" charset="0"/>
                      </a:endParaRPr>
                    </a:p>
                  </a:txBody>
                  <a:tcPr marL="55069" marR="55069" marT="53171" marB="27541" horzOverflow="overflow">
                    <a:solidFill>
                      <a:schemeClr val="accent3">
                        <a:lumMod val="40000"/>
                        <a:lumOff val="60000"/>
                      </a:schemeClr>
                    </a:solidFill>
                  </a:tcPr>
                </a:tc>
                <a:tc hMerge="1">
                  <a:txBody>
                    <a:bodyPr/>
                    <a:lstStyle/>
                    <a:p>
                      <a:endParaRPr lang="en-IN"/>
                    </a:p>
                  </a:txBody>
                  <a:tcPr/>
                </a:tc>
                <a:extLst>
                  <a:ext uri="{0D108BD9-81ED-4DB2-BD59-A6C34878D82A}">
                    <a16:rowId xmlns:a16="http://schemas.microsoft.com/office/drawing/2014/main" val="1802080135"/>
                  </a:ext>
                </a:extLst>
              </a:tr>
              <a:tr h="725450">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6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9" marR="55069" marT="50323" marB="275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 pos="3657600" algn="l"/>
                        </a:tabLst>
                      </a:pPr>
                      <a:r>
                        <a:rPr kumimoji="0" lang="en-US" sz="1400" u="none" strike="noStrike" kern="1200" cap="none" normalizeH="0" baseline="0" dirty="0">
                          <a:ln>
                            <a:noFill/>
                          </a:ln>
                          <a:effectLst/>
                        </a:rPr>
                        <a:t>Providing employment opportunity</a:t>
                      </a:r>
                      <a:endParaRPr kumimoji="0" 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1400" u="none" strike="noStrike" kern="1200" cap="none" normalizeH="0" baseline="0" dirty="0">
                          <a:ln>
                            <a:noFill/>
                          </a:ln>
                          <a:effectLst/>
                        </a:rPr>
                        <a:t>Stakeholders involvement in business decisions</a:t>
                      </a: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1400" u="none" strike="noStrike" kern="1200" cap="none" normalizeH="0" baseline="0" dirty="0">
                          <a:ln>
                            <a:noFill/>
                          </a:ln>
                          <a:effectLst/>
                        </a:rPr>
                        <a:t>Partnerships for sustainable practices</a:t>
                      </a: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 pos="3657600" algn="l"/>
                        </a:tabLst>
                      </a:pPr>
                      <a:r>
                        <a:rPr kumimoji="0" lang="en-US" sz="1400" u="none" strike="noStrike" kern="1200" cap="none" normalizeH="0" baseline="0" dirty="0">
                          <a:ln>
                            <a:noFill/>
                          </a:ln>
                          <a:effectLst/>
                        </a:rPr>
                        <a:t>Organization of sustainability related</a:t>
                      </a:r>
                    </a:p>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 pos="3657600" algn="l"/>
                        </a:tabLst>
                      </a:pPr>
                      <a:r>
                        <a:rPr kumimoji="0" lang="en-US" sz="1400" u="none" strike="noStrike" kern="1200" cap="none" normalizeH="0" baseline="0" dirty="0">
                          <a:ln>
                            <a:noFill/>
                          </a:ln>
                          <a:effectLst/>
                        </a:rPr>
                        <a:t>campaigns, projects or events in local community</a:t>
                      </a:r>
                      <a:endParaRPr kumimoji="0" 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 pos="3657600" algn="l"/>
                        </a:tabLst>
                      </a:pPr>
                      <a:r>
                        <a:rPr kumimoji="0" lang="en-US" sz="1400" u="none" strike="noStrike" cap="none" normalizeH="0" baseline="0" dirty="0">
                          <a:ln>
                            <a:noFill/>
                          </a:ln>
                          <a:effectLst/>
                        </a:rPr>
                        <a:t>Reduction in consumer complaints with respect to base year</a:t>
                      </a:r>
                      <a:endParaRPr kumimoji="0" lang="en-US" sz="1400" b="0" i="0" u="none" strike="noStrike" cap="none" normalizeH="0" baseline="0" dirty="0">
                        <a:ln>
                          <a:noFill/>
                        </a:ln>
                        <a:solidFill>
                          <a:srgbClr val="000000"/>
                        </a:solidFill>
                        <a:effectLst/>
                        <a:latin typeface="Calibri" panose="020F0502020204030204" pitchFamily="34" charset="0"/>
                        <a:ea typeface="Noto Sans SC Regular" charset="0"/>
                        <a:cs typeface="Noto Sans SC Regular" charset="0"/>
                      </a:endParaRPr>
                    </a:p>
                  </a:txBody>
                  <a:tcPr marL="55069" marR="55069" marT="44628" marB="27541" anchor="ctr" horzOverflow="overflow"/>
                </a:tc>
                <a:extLst>
                  <a:ext uri="{0D108BD9-81ED-4DB2-BD59-A6C34878D82A}">
                    <a16:rowId xmlns:a16="http://schemas.microsoft.com/office/drawing/2014/main" val="1792913801"/>
                  </a:ext>
                </a:extLst>
              </a:tr>
              <a:tr h="764771">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6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9" marR="55069" marT="50323" marB="275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1400" u="none" strike="noStrike" kern="1200" cap="none" normalizeH="0" baseline="0" dirty="0">
                          <a:ln>
                            <a:noFill/>
                          </a:ln>
                          <a:effectLst/>
                        </a:rPr>
                        <a:t>Ensuring employee health, safety &amp; equity</a:t>
                      </a: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 pos="3657600" algn="l"/>
                        </a:tabLst>
                      </a:pPr>
                      <a:r>
                        <a:rPr kumimoji="0" lang="en-US" sz="1400" u="none" strike="noStrike" kern="1200" cap="none" normalizeH="0" baseline="0" dirty="0">
                          <a:ln>
                            <a:noFill/>
                          </a:ln>
                          <a:effectLst/>
                        </a:rPr>
                        <a:t>Undertaking other community development programs (health,</a:t>
                      </a:r>
                    </a:p>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 pos="3657600" algn="l"/>
                        </a:tabLst>
                      </a:pPr>
                      <a:r>
                        <a:rPr kumimoji="0" lang="en-US" sz="1400" u="none" strike="noStrike" kern="1200" cap="none" normalizeH="0" baseline="0" dirty="0">
                          <a:ln>
                            <a:noFill/>
                          </a:ln>
                          <a:effectLst/>
                        </a:rPr>
                        <a:t>sanitation, education etc.)</a:t>
                      </a:r>
                      <a:endParaRPr kumimoji="0" 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9" marR="55069" marT="44628" marB="27541" anchor="ctr" horzOverflow="overflow"/>
                </a:tc>
                <a:extLst>
                  <a:ext uri="{0D108BD9-81ED-4DB2-BD59-A6C34878D82A}">
                    <a16:rowId xmlns:a16="http://schemas.microsoft.com/office/drawing/2014/main" val="3063673824"/>
                  </a:ext>
                </a:extLst>
              </a:tr>
              <a:tr h="658579">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6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9" marR="55069" marT="50323" marB="275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 pos="3657600" algn="l"/>
                        </a:tabLst>
                      </a:pPr>
                      <a:r>
                        <a:rPr kumimoji="0" lang="en-US" sz="1400" u="none" strike="noStrike" kern="1200" cap="none" normalizeH="0" baseline="0" dirty="0">
                          <a:ln>
                            <a:noFill/>
                          </a:ln>
                          <a:effectLst/>
                        </a:rPr>
                        <a:t>Internal training and awareness programs on sustainable practices</a:t>
                      </a:r>
                      <a:endParaRPr kumimoji="0" 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1400" u="none" strike="noStrike" kern="1200" cap="none" normalizeH="0" baseline="0" dirty="0">
                          <a:ln>
                            <a:noFill/>
                          </a:ln>
                          <a:effectLst/>
                        </a:rPr>
                        <a:t>`</a:t>
                      </a: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9" marR="55069" marT="44628" marB="27541" anchor="ctr" horzOverflow="overflow"/>
                </a:tc>
                <a:extLst>
                  <a:ext uri="{0D108BD9-81ED-4DB2-BD59-A6C34878D82A}">
                    <a16:rowId xmlns:a16="http://schemas.microsoft.com/office/drawing/2014/main" val="76488319"/>
                  </a:ext>
                </a:extLst>
              </a:tr>
              <a:tr h="347342">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6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69" marR="55069" marT="50323" marB="27541"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 pos="3657600" algn="l"/>
                        </a:tabLst>
                      </a:pPr>
                      <a:r>
                        <a:rPr kumimoji="0" lang="en-US" sz="1400" u="none" strike="noStrike" kern="1200" cap="none" normalizeH="0" baseline="0" dirty="0">
                          <a:ln>
                            <a:noFill/>
                          </a:ln>
                          <a:effectLst/>
                        </a:rPr>
                        <a:t>Employee’s representation in trade unions (Human Rights)</a:t>
                      </a:r>
                      <a:endParaRPr kumimoji="0" 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kern="1200" cap="none" normalizeH="0" baseline="0" dirty="0">
                        <a:ln>
                          <a:noFill/>
                        </a:ln>
                        <a:solidFill>
                          <a:srgbClr val="000000"/>
                        </a:solidFill>
                        <a:effectLst/>
                        <a:latin typeface="Calibri" panose="020F0502020204030204" pitchFamily="34" charset="0"/>
                        <a:ea typeface="+mn-ea"/>
                        <a:cs typeface="Arial" panose="020B0604020202020204" pitchFamily="34" charset="0"/>
                      </a:endParaRPr>
                    </a:p>
                  </a:txBody>
                  <a:tcPr marL="55069" marR="55069" marT="44628" marB="27541"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69" marR="55069" marT="44628" marB="27541" anchor="ctr" horzOverflow="overflow"/>
                </a:tc>
                <a:extLst>
                  <a:ext uri="{0D108BD9-81ED-4DB2-BD59-A6C34878D82A}">
                    <a16:rowId xmlns:a16="http://schemas.microsoft.com/office/drawing/2014/main" val="1729182826"/>
                  </a:ext>
                </a:extLst>
              </a:tr>
            </a:tbl>
          </a:graphicData>
        </a:graphic>
      </p:graphicFrame>
      <p:pic>
        <p:nvPicPr>
          <p:cNvPr id="38" name="Picture 430">
            <a:extLst>
              <a:ext uri="{FF2B5EF4-FFF2-40B4-BE49-F238E27FC236}">
                <a16:creationId xmlns:a16="http://schemas.microsoft.com/office/drawing/2014/main" id="{8ACFF8D7-128B-4C06-A1A2-F291BA91B0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4356" y="5427167"/>
            <a:ext cx="361500" cy="360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0" name="Picture 432">
            <a:extLst>
              <a:ext uri="{FF2B5EF4-FFF2-40B4-BE49-F238E27FC236}">
                <a16:creationId xmlns:a16="http://schemas.microsoft.com/office/drawing/2014/main" id="{DC655E94-F543-4C6B-8D3E-B61FBA70CD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3109" y="7546667"/>
            <a:ext cx="360000" cy="360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2" name="Picture 434">
            <a:extLst>
              <a:ext uri="{FF2B5EF4-FFF2-40B4-BE49-F238E27FC236}">
                <a16:creationId xmlns:a16="http://schemas.microsoft.com/office/drawing/2014/main" id="{782670FA-225F-461B-969E-F21D152427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87380" y="5427167"/>
            <a:ext cx="357980" cy="360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0" name="Picture 439">
            <a:extLst>
              <a:ext uri="{FF2B5EF4-FFF2-40B4-BE49-F238E27FC236}">
                <a16:creationId xmlns:a16="http://schemas.microsoft.com/office/drawing/2014/main" id="{661014B8-0CA6-428A-9AA4-EA29FFCB9AC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26348" y="5497962"/>
            <a:ext cx="360000" cy="360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3" name="Picture 447">
            <a:extLst>
              <a:ext uri="{FF2B5EF4-FFF2-40B4-BE49-F238E27FC236}">
                <a16:creationId xmlns:a16="http://schemas.microsoft.com/office/drawing/2014/main" id="{6FF7A678-9676-4899-9CDE-523700D0944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54356" y="6201524"/>
            <a:ext cx="360000" cy="360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4" name="Picture 448">
            <a:extLst>
              <a:ext uri="{FF2B5EF4-FFF2-40B4-BE49-F238E27FC236}">
                <a16:creationId xmlns:a16="http://schemas.microsoft.com/office/drawing/2014/main" id="{6284B110-4983-4ED0-8BF1-54774D81F3B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95615" y="6201524"/>
            <a:ext cx="357770" cy="360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6" name="Picture 453">
            <a:extLst>
              <a:ext uri="{FF2B5EF4-FFF2-40B4-BE49-F238E27FC236}">
                <a16:creationId xmlns:a16="http://schemas.microsoft.com/office/drawing/2014/main" id="{A907DB5F-B69D-4680-A4F1-1AFEAFEE088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88363" y="5427167"/>
            <a:ext cx="360700" cy="360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7" name="Picture 454">
            <a:extLst>
              <a:ext uri="{FF2B5EF4-FFF2-40B4-BE49-F238E27FC236}">
                <a16:creationId xmlns:a16="http://schemas.microsoft.com/office/drawing/2014/main" id="{610D86E6-15E2-48F8-902D-3E8896C1448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03109" y="6894111"/>
            <a:ext cx="360000" cy="360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 name="Rectangle 21"/>
          <p:cNvSpPr/>
          <p:nvPr/>
        </p:nvSpPr>
        <p:spPr>
          <a:xfrm>
            <a:off x="2870478" y="4209139"/>
            <a:ext cx="6455870" cy="338554"/>
          </a:xfrm>
          <a:prstGeom prst="rect">
            <a:avLst/>
          </a:prstGeom>
        </p:spPr>
        <p:txBody>
          <a:bodyPr wrap="none">
            <a:spAutoFit/>
          </a:bodyPr>
          <a:lstStyle/>
          <a:p>
            <a:r>
              <a:rPr lang="en-US" sz="1600" b="1" dirty="0"/>
              <a:t>Based on </a:t>
            </a:r>
            <a:r>
              <a:rPr lang="en-US" sz="1600" b="1" dirty="0" err="1"/>
              <a:t>Bae</a:t>
            </a:r>
            <a:r>
              <a:rPr lang="en-US" sz="1600" b="1" dirty="0"/>
              <a:t> and </a:t>
            </a:r>
            <a:r>
              <a:rPr lang="en-US" sz="1600" b="1" dirty="0" err="1"/>
              <a:t>Smardon</a:t>
            </a:r>
            <a:r>
              <a:rPr lang="en-US" sz="1600" b="1" dirty="0"/>
              <a:t> (2011), and </a:t>
            </a:r>
            <a:r>
              <a:rPr lang="en-IN" sz="1600" b="1" dirty="0"/>
              <a:t>Global Reporting Initiative (2013)</a:t>
            </a:r>
          </a:p>
        </p:txBody>
      </p:sp>
      <p:pic>
        <p:nvPicPr>
          <p:cNvPr id="23" name="Picture 2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51681" y="5485463"/>
            <a:ext cx="301704" cy="30170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8" name="Group 17">
            <a:extLst>
              <a:ext uri="{FF2B5EF4-FFF2-40B4-BE49-F238E27FC236}">
                <a16:creationId xmlns:a16="http://schemas.microsoft.com/office/drawing/2014/main" id="{85509057-13FF-0324-4BBF-828F9779C49A}"/>
              </a:ext>
            </a:extLst>
          </p:cNvPr>
          <p:cNvGrpSpPr/>
          <p:nvPr/>
        </p:nvGrpSpPr>
        <p:grpSpPr>
          <a:xfrm>
            <a:off x="0" y="267347"/>
            <a:ext cx="12196827" cy="1048673"/>
            <a:chOff x="0" y="267347"/>
            <a:chExt cx="12196827" cy="1048673"/>
          </a:xfrm>
        </p:grpSpPr>
        <p:sp>
          <p:nvSpPr>
            <p:cNvPr id="19" name="Rectangle 18">
              <a:extLst>
                <a:ext uri="{FF2B5EF4-FFF2-40B4-BE49-F238E27FC236}">
                  <a16:creationId xmlns:a16="http://schemas.microsoft.com/office/drawing/2014/main" id="{2B53DF83-AB30-EBF4-69C4-122DBAA0F3CE}"/>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SI -  Social Impact Indicators</a:t>
              </a:r>
              <a:endParaRPr lang="en-US" sz="3600" b="1" dirty="0"/>
            </a:p>
          </p:txBody>
        </p:sp>
        <p:pic>
          <p:nvPicPr>
            <p:cNvPr id="20" name="Picture 19">
              <a:extLst>
                <a:ext uri="{FF2B5EF4-FFF2-40B4-BE49-F238E27FC236}">
                  <a16:creationId xmlns:a16="http://schemas.microsoft.com/office/drawing/2014/main" id="{7AF0F598-281B-6994-9474-68B03B277386}"/>
                </a:ext>
              </a:extLst>
            </p:cNvPr>
            <p:cNvPicPr>
              <a:picLocks noChangeAspect="1"/>
            </p:cNvPicPr>
            <p:nvPr/>
          </p:nvPicPr>
          <p:blipFill>
            <a:blip r:embed="rId12"/>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2540137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643385" y="2333154"/>
            <a:ext cx="10684268" cy="1323439"/>
          </a:xfrm>
          <a:prstGeom prst="rect">
            <a:avLst/>
          </a:prstGeom>
        </p:spPr>
        <p:txBody>
          <a:bodyPr wrap="square">
            <a:spAutoFit/>
          </a:bodyPr>
          <a:lstStyle/>
          <a:p>
            <a:pPr algn="ctr"/>
            <a:r>
              <a:rPr lang="en-IN" sz="2000" b="1" dirty="0"/>
              <a:t>Economic impact indicators </a:t>
            </a:r>
            <a:r>
              <a:rPr lang="en-IN" sz="2000" dirty="0"/>
              <a:t>measure </a:t>
            </a:r>
            <a:r>
              <a:rPr lang="en-US" sz="2000" dirty="0"/>
              <a:t>contribution from sustainable technologies in the annual profit, sale and operating cost (with respect to the base year) and percentage of profit re-invested in sustainable technologies. It also measures total annual capital investment in sustainable/renewable technologies and other community programs to ensure sustainable practices</a:t>
            </a:r>
          </a:p>
        </p:txBody>
      </p:sp>
      <p:sp>
        <p:nvSpPr>
          <p:cNvPr id="45" name="Text Box 3">
            <a:extLst>
              <a:ext uri="{FF2B5EF4-FFF2-40B4-BE49-F238E27FC236}">
                <a16:creationId xmlns:a16="http://schemas.microsoft.com/office/drawing/2014/main" id="{0B28FBFD-026A-4679-B748-E4A8FD2C8443}"/>
              </a:ext>
            </a:extLst>
          </p:cNvPr>
          <p:cNvSpPr txBox="1">
            <a:spLocks noChangeArrowheads="1"/>
          </p:cNvSpPr>
          <p:nvPr/>
        </p:nvSpPr>
        <p:spPr bwMode="auto">
          <a:xfrm rot="16200000">
            <a:off x="-769744" y="6108036"/>
            <a:ext cx="2761251" cy="4681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118686" tIns="61717" rIns="118686" bIns="61717">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cs typeface="Arial" panose="020B0604020202020204" pitchFamily="34" charset="0"/>
              </a:defRPr>
            </a:lvl9pPr>
          </a:lstStyle>
          <a:p>
            <a:pPr algn="ctr" eaLnBrk="1" hangingPunct="1">
              <a:lnSpc>
                <a:spcPct val="93000"/>
              </a:lnSpc>
              <a:buSzPct val="100000"/>
              <a:defRPr/>
            </a:pPr>
            <a:r>
              <a:rPr lang="en-IN" altLang="en-US" sz="2400" dirty="0">
                <a:latin typeface="Calibri" panose="020F0502020204030204" pitchFamily="34" charset="0"/>
              </a:rPr>
              <a:t>Economic Impact</a:t>
            </a:r>
          </a:p>
        </p:txBody>
      </p:sp>
      <p:sp>
        <p:nvSpPr>
          <p:cNvPr id="46" name="Rectangle 2">
            <a:extLst>
              <a:ext uri="{FF2B5EF4-FFF2-40B4-BE49-F238E27FC236}">
                <a16:creationId xmlns:a16="http://schemas.microsoft.com/office/drawing/2014/main" id="{016A118A-9740-4B99-B20E-1E563D40A73E}"/>
              </a:ext>
            </a:extLst>
          </p:cNvPr>
          <p:cNvSpPr>
            <a:spLocks noChangeArrowheads="1"/>
          </p:cNvSpPr>
          <p:nvPr/>
        </p:nvSpPr>
        <p:spPr bwMode="auto">
          <a:xfrm>
            <a:off x="439135" y="4775209"/>
            <a:ext cx="11588068" cy="3183467"/>
          </a:xfrm>
          <a:prstGeom prst="rect">
            <a:avLst/>
          </a:prstGeom>
          <a:noFill/>
          <a:ln w="25560" cap="sq">
            <a:solidFill>
              <a:srgbClr val="953735"/>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IN" altLang="en-US" sz="1057"/>
          </a:p>
        </p:txBody>
      </p:sp>
      <p:graphicFrame>
        <p:nvGraphicFramePr>
          <p:cNvPr id="23" name="Group 101">
            <a:extLst>
              <a:ext uri="{FF2B5EF4-FFF2-40B4-BE49-F238E27FC236}">
                <a16:creationId xmlns:a16="http://schemas.microsoft.com/office/drawing/2014/main" id="{26E6813C-5E4A-44BA-AFC9-897E90A296A5}"/>
              </a:ext>
            </a:extLst>
          </p:cNvPr>
          <p:cNvGraphicFramePr>
            <a:graphicFrameLocks noGrp="1"/>
          </p:cNvGraphicFramePr>
          <p:nvPr>
            <p:extLst>
              <p:ext uri="{D42A27DB-BD31-4B8C-83A1-F6EECF244321}">
                <p14:modId xmlns:p14="http://schemas.microsoft.com/office/powerpoint/2010/main" val="1365383664"/>
              </p:ext>
            </p:extLst>
          </p:nvPr>
        </p:nvGraphicFramePr>
        <p:xfrm>
          <a:off x="844948" y="4767030"/>
          <a:ext cx="11182255" cy="3191646"/>
        </p:xfrm>
        <a:graphic>
          <a:graphicData uri="http://schemas.openxmlformats.org/drawingml/2006/table">
            <a:tbl>
              <a:tblPr>
                <a:tableStyleId>{793D81CF-94F2-401A-BA57-92F5A7B2D0C5}</a:tableStyleId>
              </a:tblPr>
              <a:tblGrid>
                <a:gridCol w="393425">
                  <a:extLst>
                    <a:ext uri="{9D8B030D-6E8A-4147-A177-3AD203B41FA5}">
                      <a16:colId xmlns:a16="http://schemas.microsoft.com/office/drawing/2014/main" val="3915147490"/>
                    </a:ext>
                  </a:extLst>
                </a:gridCol>
                <a:gridCol w="1498478">
                  <a:extLst>
                    <a:ext uri="{9D8B030D-6E8A-4147-A177-3AD203B41FA5}">
                      <a16:colId xmlns:a16="http://schemas.microsoft.com/office/drawing/2014/main" val="705637732"/>
                    </a:ext>
                  </a:extLst>
                </a:gridCol>
                <a:gridCol w="464149">
                  <a:extLst>
                    <a:ext uri="{9D8B030D-6E8A-4147-A177-3AD203B41FA5}">
                      <a16:colId xmlns:a16="http://schemas.microsoft.com/office/drawing/2014/main" val="202817609"/>
                    </a:ext>
                  </a:extLst>
                </a:gridCol>
                <a:gridCol w="1371366">
                  <a:extLst>
                    <a:ext uri="{9D8B030D-6E8A-4147-A177-3AD203B41FA5}">
                      <a16:colId xmlns:a16="http://schemas.microsoft.com/office/drawing/2014/main" val="1668036173"/>
                    </a:ext>
                  </a:extLst>
                </a:gridCol>
                <a:gridCol w="298085">
                  <a:extLst>
                    <a:ext uri="{9D8B030D-6E8A-4147-A177-3AD203B41FA5}">
                      <a16:colId xmlns:a16="http://schemas.microsoft.com/office/drawing/2014/main" val="118891837"/>
                    </a:ext>
                  </a:extLst>
                </a:gridCol>
                <a:gridCol w="1540933">
                  <a:extLst>
                    <a:ext uri="{9D8B030D-6E8A-4147-A177-3AD203B41FA5}">
                      <a16:colId xmlns:a16="http://schemas.microsoft.com/office/drawing/2014/main" val="2034443100"/>
                    </a:ext>
                  </a:extLst>
                </a:gridCol>
                <a:gridCol w="422612">
                  <a:extLst>
                    <a:ext uri="{9D8B030D-6E8A-4147-A177-3AD203B41FA5}">
                      <a16:colId xmlns:a16="http://schemas.microsoft.com/office/drawing/2014/main" val="1493849618"/>
                    </a:ext>
                  </a:extLst>
                </a:gridCol>
                <a:gridCol w="1465787">
                  <a:extLst>
                    <a:ext uri="{9D8B030D-6E8A-4147-A177-3AD203B41FA5}">
                      <a16:colId xmlns:a16="http://schemas.microsoft.com/office/drawing/2014/main" val="1384937095"/>
                    </a:ext>
                  </a:extLst>
                </a:gridCol>
                <a:gridCol w="400170">
                  <a:extLst>
                    <a:ext uri="{9D8B030D-6E8A-4147-A177-3AD203B41FA5}">
                      <a16:colId xmlns:a16="http://schemas.microsoft.com/office/drawing/2014/main" val="2942762444"/>
                    </a:ext>
                  </a:extLst>
                </a:gridCol>
                <a:gridCol w="1463541">
                  <a:extLst>
                    <a:ext uri="{9D8B030D-6E8A-4147-A177-3AD203B41FA5}">
                      <a16:colId xmlns:a16="http://schemas.microsoft.com/office/drawing/2014/main" val="1849416387"/>
                    </a:ext>
                  </a:extLst>
                </a:gridCol>
                <a:gridCol w="352958">
                  <a:extLst>
                    <a:ext uri="{9D8B030D-6E8A-4147-A177-3AD203B41FA5}">
                      <a16:colId xmlns:a16="http://schemas.microsoft.com/office/drawing/2014/main" val="3249464238"/>
                    </a:ext>
                  </a:extLst>
                </a:gridCol>
                <a:gridCol w="1510751">
                  <a:extLst>
                    <a:ext uri="{9D8B030D-6E8A-4147-A177-3AD203B41FA5}">
                      <a16:colId xmlns:a16="http://schemas.microsoft.com/office/drawing/2014/main" val="4245042821"/>
                    </a:ext>
                  </a:extLst>
                </a:gridCol>
              </a:tblGrid>
              <a:tr h="807499">
                <a:tc gridSpan="2">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2000" u="none" strike="noStrike" cap="none" normalizeH="0" baseline="0" dirty="0">
                          <a:ln>
                            <a:noFill/>
                          </a:ln>
                          <a:effectLst/>
                        </a:rPr>
                        <a:t>Profit &amp; Performance</a:t>
                      </a:r>
                      <a:endParaRPr kumimoji="0" lang="en-IN" altLang="en-US" sz="2000" b="1" i="0" u="none" strike="noStrike" cap="none" normalizeH="0" baseline="0" dirty="0">
                        <a:ln>
                          <a:noFill/>
                        </a:ln>
                        <a:solidFill>
                          <a:srgbClr val="332E9C"/>
                        </a:solidFill>
                        <a:effectLst/>
                        <a:latin typeface="Calibri" panose="020F0502020204030204" pitchFamily="34" charset="0"/>
                        <a:cs typeface="Arial" panose="020B0604020202020204" pitchFamily="34" charset="0"/>
                      </a:endParaRPr>
                    </a:p>
                  </a:txBody>
                  <a:tcPr marL="55072" marR="55072" marT="53158" marB="27535" horzOverflow="overflow">
                    <a:solidFill>
                      <a:schemeClr val="accent3">
                        <a:lumMod val="40000"/>
                        <a:lumOff val="60000"/>
                      </a:schemeClr>
                    </a:solidFill>
                  </a:tcPr>
                </a:tc>
                <a:tc hMerge="1">
                  <a:txBody>
                    <a:bodyPr/>
                    <a:lstStyle/>
                    <a:p>
                      <a:endParaRPr lang="en-IN"/>
                    </a:p>
                  </a:txBody>
                  <a:tcPr/>
                </a:tc>
                <a:tc gridSpan="2">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2000" u="none" strike="noStrike" cap="none" normalizeH="0" baseline="0" dirty="0">
                          <a:ln>
                            <a:noFill/>
                          </a:ln>
                          <a:effectLst/>
                        </a:rPr>
                        <a:t>Cost &amp; Penalties</a:t>
                      </a:r>
                      <a:endParaRPr kumimoji="0" lang="en-IN" altLang="en-US" sz="2000" b="1" i="0" u="none" strike="noStrike" cap="none" normalizeH="0" baseline="0" dirty="0">
                        <a:ln>
                          <a:noFill/>
                        </a:ln>
                        <a:solidFill>
                          <a:srgbClr val="8B4F45"/>
                        </a:solidFill>
                        <a:effectLst/>
                        <a:latin typeface="Calibri" panose="020F0502020204030204" pitchFamily="34" charset="0"/>
                        <a:cs typeface="Arial" panose="020B0604020202020204" pitchFamily="34" charset="0"/>
                      </a:endParaRPr>
                    </a:p>
                  </a:txBody>
                  <a:tcPr marL="55072" marR="55072" marT="53158" marB="27535" horzOverflow="overflow">
                    <a:solidFill>
                      <a:schemeClr val="accent3">
                        <a:lumMod val="40000"/>
                        <a:lumOff val="60000"/>
                      </a:schemeClr>
                    </a:solidFill>
                  </a:tcPr>
                </a:tc>
                <a:tc hMerge="1">
                  <a:txBody>
                    <a:bodyPr/>
                    <a:lstStyle/>
                    <a:p>
                      <a:endParaRPr lang="en-IN"/>
                    </a:p>
                  </a:txBody>
                  <a:tcPr/>
                </a:tc>
                <a:tc gridSpan="2">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2000" u="none" strike="noStrike" cap="none" normalizeH="0" baseline="0" dirty="0">
                          <a:ln>
                            <a:noFill/>
                          </a:ln>
                          <a:effectLst/>
                        </a:rPr>
                        <a:t>3R Profit &amp; Expenditure</a:t>
                      </a:r>
                      <a:endParaRPr kumimoji="0" lang="en-IN" altLang="en-US" sz="2000" b="1" i="0" u="none" strike="noStrike" cap="none" normalizeH="0" baseline="0" dirty="0">
                        <a:ln>
                          <a:noFill/>
                        </a:ln>
                        <a:solidFill>
                          <a:srgbClr val="77933C"/>
                        </a:solidFill>
                        <a:effectLst/>
                        <a:latin typeface="Calibri" panose="020F0502020204030204" pitchFamily="34" charset="0"/>
                        <a:cs typeface="Arial" panose="020B0604020202020204" pitchFamily="34" charset="0"/>
                      </a:endParaRPr>
                    </a:p>
                  </a:txBody>
                  <a:tcPr marL="55072" marR="55072" marT="53158" marB="27535" horzOverflow="overflow">
                    <a:solidFill>
                      <a:schemeClr val="accent3">
                        <a:lumMod val="40000"/>
                        <a:lumOff val="60000"/>
                      </a:schemeClr>
                    </a:solidFill>
                  </a:tcPr>
                </a:tc>
                <a:tc hMerge="1">
                  <a:txBody>
                    <a:bodyPr/>
                    <a:lstStyle/>
                    <a:p>
                      <a:endParaRPr lang="en-IN"/>
                    </a:p>
                  </a:txBody>
                  <a:tcPr/>
                </a:tc>
                <a:tc gridSpan="2">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2000" u="none" strike="noStrike" cap="none" normalizeH="0" baseline="0" dirty="0">
                          <a:ln>
                            <a:noFill/>
                          </a:ln>
                          <a:effectLst/>
                        </a:rPr>
                        <a:t>Capital investment</a:t>
                      </a:r>
                      <a:endParaRPr kumimoji="0" lang="en-IN" altLang="en-US" sz="2000" b="1" i="0" u="none" strike="noStrike" cap="none" normalizeH="0" baseline="0" dirty="0">
                        <a:ln>
                          <a:noFill/>
                        </a:ln>
                        <a:solidFill>
                          <a:srgbClr val="31859C"/>
                        </a:solidFill>
                        <a:effectLst/>
                        <a:latin typeface="Calibri" panose="020F0502020204030204" pitchFamily="34" charset="0"/>
                        <a:cs typeface="Arial" panose="020B0604020202020204" pitchFamily="34" charset="0"/>
                      </a:endParaRPr>
                    </a:p>
                  </a:txBody>
                  <a:tcPr marL="55072" marR="55072" marT="53158" marB="27535" horzOverflow="overflow">
                    <a:solidFill>
                      <a:schemeClr val="accent3">
                        <a:lumMod val="40000"/>
                        <a:lumOff val="60000"/>
                      </a:schemeClr>
                    </a:solidFill>
                  </a:tcPr>
                </a:tc>
                <a:tc hMerge="1">
                  <a:txBody>
                    <a:bodyPr/>
                    <a:lstStyle/>
                    <a:p>
                      <a:endParaRPr lang="en-IN"/>
                    </a:p>
                  </a:txBody>
                  <a:tcPr/>
                </a:tc>
                <a:tc gridSpan="2">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2000" u="none" strike="noStrike" cap="none" normalizeH="0" baseline="0" dirty="0">
                          <a:ln>
                            <a:noFill/>
                          </a:ln>
                          <a:effectLst/>
                        </a:rPr>
                        <a:t>T&amp;D Investment </a:t>
                      </a:r>
                      <a:endParaRPr kumimoji="0" lang="en-IN" altLang="en-US" sz="2000" b="1" i="0" u="none" strike="noStrike" cap="none" normalizeH="0" baseline="0" dirty="0">
                        <a:ln>
                          <a:noFill/>
                        </a:ln>
                        <a:solidFill>
                          <a:srgbClr val="A04E90"/>
                        </a:solidFill>
                        <a:effectLst/>
                        <a:latin typeface="Calibri" panose="020F0502020204030204" pitchFamily="34" charset="0"/>
                        <a:cs typeface="Arial" panose="020B0604020202020204" pitchFamily="34" charset="0"/>
                      </a:endParaRPr>
                    </a:p>
                  </a:txBody>
                  <a:tcPr marL="55072" marR="55072" marT="53158" marB="27535" horzOverflow="overflow">
                    <a:solidFill>
                      <a:schemeClr val="accent3">
                        <a:lumMod val="40000"/>
                        <a:lumOff val="60000"/>
                      </a:schemeClr>
                    </a:solidFill>
                  </a:tcPr>
                </a:tc>
                <a:tc hMerge="1">
                  <a:txBody>
                    <a:bodyPr/>
                    <a:lstStyle/>
                    <a:p>
                      <a:endParaRPr lang="en-IN"/>
                    </a:p>
                  </a:txBody>
                  <a:tcPr/>
                </a:tc>
                <a:tc gridSpan="2">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ctr"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2000" u="none" strike="noStrike" cap="none" normalizeH="0" baseline="0" dirty="0">
                          <a:ln>
                            <a:noFill/>
                          </a:ln>
                          <a:effectLst/>
                        </a:rPr>
                        <a:t>Community Investment </a:t>
                      </a:r>
                      <a:endParaRPr kumimoji="0" lang="en-IN" altLang="en-US" sz="2000" b="1" i="0" u="none" strike="noStrike" cap="none" normalizeH="0" baseline="0" dirty="0">
                        <a:ln>
                          <a:noFill/>
                        </a:ln>
                        <a:solidFill>
                          <a:srgbClr val="CC6600"/>
                        </a:solidFill>
                        <a:effectLst/>
                        <a:latin typeface="Calibri" panose="020F0502020204030204" pitchFamily="34" charset="0"/>
                        <a:cs typeface="Arial" panose="020B0604020202020204" pitchFamily="34" charset="0"/>
                      </a:endParaRPr>
                    </a:p>
                  </a:txBody>
                  <a:tcPr marL="55072" marR="55072" marT="53158" marB="27535" horzOverflow="overflow">
                    <a:solidFill>
                      <a:schemeClr val="accent3">
                        <a:lumMod val="40000"/>
                        <a:lumOff val="60000"/>
                      </a:schemeClr>
                    </a:solidFill>
                  </a:tcPr>
                </a:tc>
                <a:tc hMerge="1">
                  <a:txBody>
                    <a:bodyPr/>
                    <a:lstStyle/>
                    <a:p>
                      <a:endParaRPr lang="en-IN"/>
                    </a:p>
                  </a:txBody>
                  <a:tcPr/>
                </a:tc>
                <a:extLst>
                  <a:ext uri="{0D108BD9-81ED-4DB2-BD59-A6C34878D82A}">
                    <a16:rowId xmlns:a16="http://schemas.microsoft.com/office/drawing/2014/main" val="3317796446"/>
                  </a:ext>
                </a:extLst>
              </a:tr>
              <a:tr h="1153485">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8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72" marR="55072" marT="50311" marB="27535"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 pos="3657600" algn="l"/>
                        </a:tabLst>
                      </a:pPr>
                      <a:r>
                        <a:rPr kumimoji="0" lang="en-US" sz="1400" u="none" strike="noStrike" cap="none" normalizeH="0" baseline="0" dirty="0">
                          <a:ln>
                            <a:noFill/>
                          </a:ln>
                          <a:effectLst/>
                        </a:rPr>
                        <a:t>Contribution of sustainable technologies in profit &amp; sales</a:t>
                      </a:r>
                    </a:p>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1400" u="none" strike="noStrike" cap="none" normalizeH="0" baseline="0" dirty="0">
                          <a:ln>
                            <a:noFill/>
                          </a:ln>
                          <a:effectLst/>
                        </a:rPr>
                        <a:t>Change in raw material cost for same output</a:t>
                      </a: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1400" u="none" strike="noStrike" cap="none" normalizeH="0" baseline="0" dirty="0">
                          <a:ln>
                            <a:noFill/>
                          </a:ln>
                          <a:effectLst/>
                        </a:rPr>
                        <a:t>Recycling cost to profit ratio</a:t>
                      </a: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1400" u="none" strike="noStrike" cap="none" normalizeH="0" baseline="0" dirty="0">
                          <a:ln>
                            <a:noFill/>
                          </a:ln>
                          <a:effectLst/>
                        </a:rPr>
                        <a:t>Capital investment in sustainable and renewable technologies</a:t>
                      </a: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 pos="3657600" algn="l"/>
                        </a:tabLst>
                      </a:pPr>
                      <a:r>
                        <a:rPr kumimoji="0" lang="en-US" sz="1400" u="none" strike="noStrike" cap="none" normalizeH="0" baseline="0" dirty="0">
                          <a:ln>
                            <a:noFill/>
                          </a:ln>
                          <a:effectLst/>
                        </a:rPr>
                        <a:t>Investment in sustainability-based training and development programs</a:t>
                      </a:r>
                      <a:endParaRPr kumimoji="0" lang="en-US" sz="1400" b="0" i="0" u="none" strike="noStrike" cap="none" normalizeH="0" baseline="0" dirty="0">
                        <a:ln>
                          <a:noFill/>
                        </a:ln>
                        <a:solidFill>
                          <a:srgbClr val="000000"/>
                        </a:solidFill>
                        <a:effectLst/>
                        <a:latin typeface="Calibri" panose="020F0502020204030204" pitchFamily="34" charset="0"/>
                        <a:ea typeface="Noto Sans SC Regular" charset="0"/>
                        <a:cs typeface="Noto Sans SC Regular"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1400" u="none" strike="noStrike" cap="none" normalizeH="0" baseline="0" dirty="0">
                          <a:ln>
                            <a:noFill/>
                          </a:ln>
                          <a:effectLst/>
                        </a:rPr>
                        <a:t>Expenditure on community programs (</a:t>
                      </a:r>
                      <a:r>
                        <a:rPr kumimoji="0" lang="en-US" sz="1400" u="none" strike="noStrike" cap="none" normalizeH="0" baseline="0" dirty="0">
                          <a:ln>
                            <a:noFill/>
                          </a:ln>
                          <a:effectLst/>
                        </a:rPr>
                        <a:t>health, education etc.)</a:t>
                      </a: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extLst>
                  <a:ext uri="{0D108BD9-81ED-4DB2-BD59-A6C34878D82A}">
                    <a16:rowId xmlns:a16="http://schemas.microsoft.com/office/drawing/2014/main" val="715933976"/>
                  </a:ext>
                </a:extLst>
              </a:tr>
              <a:tr h="1230662">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8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72" marR="55072" marT="50311" marB="27535"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 pos="3657600" algn="l"/>
                        </a:tabLst>
                      </a:pPr>
                      <a:r>
                        <a:rPr kumimoji="0" lang="en-US" sz="1400" u="none" strike="noStrike" cap="none" normalizeH="0" baseline="0" dirty="0">
                          <a:ln>
                            <a:noFill/>
                          </a:ln>
                          <a:effectLst/>
                        </a:rPr>
                        <a:t>Re-investment of profit in sustainable technologies</a:t>
                      </a:r>
                      <a:endParaRPr kumimoji="0" lang="en-US" sz="1400" b="0" i="0" u="none" strike="noStrike" cap="none" normalizeH="0" baseline="0" dirty="0">
                        <a:ln>
                          <a:noFill/>
                        </a:ln>
                        <a:solidFill>
                          <a:srgbClr val="000000"/>
                        </a:solidFill>
                        <a:effectLst/>
                        <a:latin typeface="Calibri" panose="020F0502020204030204" pitchFamily="34" charset="0"/>
                        <a:ea typeface="Noto Sans SC Regular" charset="0"/>
                        <a:cs typeface="Noto Sans SC Regular"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IN" altLang="en-US" sz="1400" u="none" strike="noStrike" cap="none" normalizeH="0" baseline="0" dirty="0">
                          <a:ln>
                            <a:noFill/>
                          </a:ln>
                          <a:effectLst/>
                        </a:rPr>
                        <a:t>Penalty paid for environment violations</a:t>
                      </a: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69000"/>
                        </a:lnSpc>
                        <a:spcBef>
                          <a:spcPct val="0"/>
                        </a:spcBef>
                        <a:spcAft>
                          <a:spcPct val="0"/>
                        </a:spcAft>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 pos="3657600" algn="l"/>
                        </a:tabLst>
                      </a:pPr>
                      <a:r>
                        <a:rPr kumimoji="0" lang="en-US" sz="1400" u="none" strike="noStrike" cap="none" normalizeH="0" baseline="0" dirty="0">
                          <a:ln>
                            <a:noFill/>
                          </a:ln>
                          <a:effectLst/>
                        </a:rPr>
                        <a:t>Expenditure on environment and clean-up initiatives (it may include expenditure on reuse and recycle</a:t>
                      </a: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tc>
                  <a:txBody>
                    <a:bodyPr/>
                    <a:lstStyle>
                      <a:lvl1pPr>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Noto Sans SC Regular" charset="0"/>
                        </a:defRPr>
                      </a:lvl1pPr>
                      <a:lvl2pPr>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Noto Sans SC Regular" charset="0"/>
                        </a:defRPr>
                      </a:lvl2pPr>
                      <a:lvl3pPr>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Noto Sans SC Regular" charset="0"/>
                        </a:defRPr>
                      </a:lvl3pPr>
                      <a:lvl4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4pPr>
                      <a:lvl5pPr>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Noto Sans SC Regular" charset="0"/>
                        </a:defRPr>
                      </a:lvl9pPr>
                    </a:lstStyle>
                    <a:p>
                      <a:pPr marL="0" marR="0" lvl="0" indent="0" algn="l" defTabSz="457200" rtl="0" eaLnBrk="1" fontAlgn="base" latinLnBrk="0" hangingPunct="1">
                        <a:lnSpc>
                          <a:spcPct val="83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IN" altLang="en-US" sz="1400" b="0" i="0" u="none" strike="noStrike" cap="none" normalizeH="0" baseline="0" dirty="0">
                        <a:ln>
                          <a:noFill/>
                        </a:ln>
                        <a:solidFill>
                          <a:srgbClr val="000000"/>
                        </a:solidFill>
                        <a:effectLst/>
                        <a:latin typeface="Calibri" panose="020F0502020204030204" pitchFamily="34" charset="0"/>
                        <a:cs typeface="Arial" panose="020B0604020202020204" pitchFamily="34" charset="0"/>
                      </a:endParaRPr>
                    </a:p>
                  </a:txBody>
                  <a:tcPr marL="55072" marR="55072" marT="44616" marB="27535" anchor="ctr" horzOverflow="overflow"/>
                </a:tc>
                <a:extLst>
                  <a:ext uri="{0D108BD9-81ED-4DB2-BD59-A6C34878D82A}">
                    <a16:rowId xmlns:a16="http://schemas.microsoft.com/office/drawing/2014/main" val="3832234767"/>
                  </a:ext>
                </a:extLst>
              </a:tr>
            </a:tbl>
          </a:graphicData>
        </a:graphic>
      </p:graphicFrame>
      <p:pic>
        <p:nvPicPr>
          <p:cNvPr id="25" name="Picture 435">
            <a:extLst>
              <a:ext uri="{FF2B5EF4-FFF2-40B4-BE49-F238E27FC236}">
                <a16:creationId xmlns:a16="http://schemas.microsoft.com/office/drawing/2014/main" id="{1E1A0047-F899-426F-856B-B79043D16D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423" y="7156745"/>
            <a:ext cx="455971" cy="45597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 name="Picture 437">
            <a:extLst>
              <a:ext uri="{FF2B5EF4-FFF2-40B4-BE49-F238E27FC236}">
                <a16:creationId xmlns:a16="http://schemas.microsoft.com/office/drawing/2014/main" id="{302D86C6-1F80-4E06-835A-B5FEEA21E7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4677" y="5829896"/>
            <a:ext cx="498439" cy="49732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7" name="Picture 438">
            <a:extLst>
              <a:ext uri="{FF2B5EF4-FFF2-40B4-BE49-F238E27FC236}">
                <a16:creationId xmlns:a16="http://schemas.microsoft.com/office/drawing/2014/main" id="{A122157A-2B74-4BF9-A571-BF2885154E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89667" y="5909439"/>
            <a:ext cx="442381" cy="44606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8" name="Picture 457">
            <a:extLst>
              <a:ext uri="{FF2B5EF4-FFF2-40B4-BE49-F238E27FC236}">
                <a16:creationId xmlns:a16="http://schemas.microsoft.com/office/drawing/2014/main" id="{BCFFE7CB-E839-46A5-8007-0DC2171CFBF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55184" y="5878065"/>
            <a:ext cx="411839" cy="40098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9" name="Picture 458">
            <a:extLst>
              <a:ext uri="{FF2B5EF4-FFF2-40B4-BE49-F238E27FC236}">
                <a16:creationId xmlns:a16="http://schemas.microsoft.com/office/drawing/2014/main" id="{2369B369-8AE7-424B-8168-F50232A3D77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72494" y="7032812"/>
            <a:ext cx="467147" cy="46714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 name="Picture 459">
            <a:extLst>
              <a:ext uri="{FF2B5EF4-FFF2-40B4-BE49-F238E27FC236}">
                <a16:creationId xmlns:a16="http://schemas.microsoft.com/office/drawing/2014/main" id="{D20E40BD-921B-44CB-9E65-270065D5CC8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75652" y="7131948"/>
            <a:ext cx="368026" cy="36801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1" name="Picture 460">
            <a:extLst>
              <a:ext uri="{FF2B5EF4-FFF2-40B4-BE49-F238E27FC236}">
                <a16:creationId xmlns:a16="http://schemas.microsoft.com/office/drawing/2014/main" id="{0E04E246-4F72-46A6-9821-0C38CC0759A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16331" y="5909439"/>
            <a:ext cx="316105" cy="31610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3" name="Picture 462">
            <a:extLst>
              <a:ext uri="{FF2B5EF4-FFF2-40B4-BE49-F238E27FC236}">
                <a16:creationId xmlns:a16="http://schemas.microsoft.com/office/drawing/2014/main" id="{3FBBDA34-72BA-40EF-B9F6-74CF9A3842F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25135" y="5897510"/>
            <a:ext cx="365447" cy="36209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4" name="Picture 464">
            <a:extLst>
              <a:ext uri="{FF2B5EF4-FFF2-40B4-BE49-F238E27FC236}">
                <a16:creationId xmlns:a16="http://schemas.microsoft.com/office/drawing/2014/main" id="{06DCB735-8315-45DF-9C75-31A3D397E544}"/>
              </a:ext>
            </a:extLst>
          </p:cNvPr>
          <p:cNvPicPr>
            <a:picLocks noChangeAspect="1" noChangeArrowheads="1"/>
          </p:cNvPicPr>
          <p:nvPr/>
        </p:nvPicPr>
        <p:blipFill>
          <a:blip r:embed="rId11">
            <a:extLst>
              <a:ext uri="{BEBA8EAE-BF5A-486C-A8C5-ECC9F3942E4B}">
                <a14:imgProps xmlns:a14="http://schemas.microsoft.com/office/drawing/2010/main">
                  <a14:imgLayer r:embed="rId12">
                    <a14:imgEffect>
                      <a14:brightnessContrast bright="-13000"/>
                    </a14:imgEffect>
                  </a14:imgLayer>
                </a14:imgProps>
              </a:ext>
              <a:ext uri="{28A0092B-C50C-407E-A947-70E740481C1C}">
                <a14:useLocalDpi xmlns:a14="http://schemas.microsoft.com/office/drawing/2010/main" val="0"/>
              </a:ext>
            </a:extLst>
          </a:blip>
          <a:srcRect/>
          <a:stretch>
            <a:fillRect/>
          </a:stretch>
        </p:blipFill>
        <p:spPr bwMode="auto">
          <a:xfrm>
            <a:off x="10116719" y="5751778"/>
            <a:ext cx="379975" cy="38332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 name="Rectangle 18"/>
          <p:cNvSpPr/>
          <p:nvPr/>
        </p:nvSpPr>
        <p:spPr>
          <a:xfrm>
            <a:off x="4286386" y="4335524"/>
            <a:ext cx="3893566" cy="338554"/>
          </a:xfrm>
          <a:prstGeom prst="rect">
            <a:avLst/>
          </a:prstGeom>
        </p:spPr>
        <p:txBody>
          <a:bodyPr wrap="none">
            <a:spAutoFit/>
          </a:bodyPr>
          <a:lstStyle/>
          <a:p>
            <a:r>
              <a:rPr lang="en-US" sz="1600" b="1" dirty="0"/>
              <a:t>Based on </a:t>
            </a:r>
            <a:r>
              <a:rPr lang="en-IN" sz="1600" b="1" dirty="0"/>
              <a:t>Global Reporting Initiative (2013)</a:t>
            </a:r>
          </a:p>
        </p:txBody>
      </p:sp>
      <p:grpSp>
        <p:nvGrpSpPr>
          <p:cNvPr id="18" name="Group 17">
            <a:extLst>
              <a:ext uri="{FF2B5EF4-FFF2-40B4-BE49-F238E27FC236}">
                <a16:creationId xmlns:a16="http://schemas.microsoft.com/office/drawing/2014/main" id="{BE116071-E938-544E-390E-9943BADF41D5}"/>
              </a:ext>
            </a:extLst>
          </p:cNvPr>
          <p:cNvGrpSpPr/>
          <p:nvPr/>
        </p:nvGrpSpPr>
        <p:grpSpPr>
          <a:xfrm>
            <a:off x="0" y="267347"/>
            <a:ext cx="12196827" cy="1048673"/>
            <a:chOff x="0" y="267347"/>
            <a:chExt cx="12196827" cy="1048673"/>
          </a:xfrm>
        </p:grpSpPr>
        <p:sp>
          <p:nvSpPr>
            <p:cNvPr id="20" name="Rectangle 19">
              <a:extLst>
                <a:ext uri="{FF2B5EF4-FFF2-40B4-BE49-F238E27FC236}">
                  <a16:creationId xmlns:a16="http://schemas.microsoft.com/office/drawing/2014/main" id="{668E3109-77C0-7888-A72A-2CAA510A4AC8}"/>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SI -  Economic Impact Indicators</a:t>
              </a:r>
              <a:endParaRPr lang="en-US" sz="3600" b="1" dirty="0"/>
            </a:p>
          </p:txBody>
        </p:sp>
        <p:pic>
          <p:nvPicPr>
            <p:cNvPr id="21" name="Picture 20">
              <a:extLst>
                <a:ext uri="{FF2B5EF4-FFF2-40B4-BE49-F238E27FC236}">
                  <a16:creationId xmlns:a16="http://schemas.microsoft.com/office/drawing/2014/main" id="{C43B5F88-5C3B-FB61-72FA-B153E886896F}"/>
                </a:ext>
              </a:extLst>
            </p:cNvPr>
            <p:cNvPicPr>
              <a:picLocks noChangeAspect="1"/>
            </p:cNvPicPr>
            <p:nvPr/>
          </p:nvPicPr>
          <p:blipFill>
            <a:blip r:embed="rId13"/>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1749589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food&#10;&#10;Description automatically generated">
            <a:extLst>
              <a:ext uri="{FF2B5EF4-FFF2-40B4-BE49-F238E27FC236}">
                <a16:creationId xmlns:a16="http://schemas.microsoft.com/office/drawing/2014/main" id="{5BE4E607-F85E-41D2-9B6D-380D21A09B9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06436" y="907419"/>
            <a:ext cx="1691857" cy="1788163"/>
          </a:xfrm>
          <a:prstGeom prst="rect">
            <a:avLst/>
          </a:prstGeom>
        </p:spPr>
      </p:pic>
      <p:sp>
        <p:nvSpPr>
          <p:cNvPr id="4" name="Rectangle 3">
            <a:extLst>
              <a:ext uri="{FF2B5EF4-FFF2-40B4-BE49-F238E27FC236}">
                <a16:creationId xmlns:a16="http://schemas.microsoft.com/office/drawing/2014/main" id="{C7EAFFB2-122E-4043-9877-FC9BBBDDC456}"/>
              </a:ext>
            </a:extLst>
          </p:cNvPr>
          <p:cNvSpPr/>
          <p:nvPr/>
        </p:nvSpPr>
        <p:spPr>
          <a:xfrm>
            <a:off x="1836570" y="3310534"/>
            <a:ext cx="8523004" cy="2654160"/>
          </a:xfrm>
          <a:prstGeom prst="rect">
            <a:avLst/>
          </a:prstGeom>
          <a:gradFill flip="none" rotWithShape="1">
            <a:gsLst>
              <a:gs pos="0">
                <a:srgbClr val="71A131">
                  <a:tint val="66000"/>
                  <a:satMod val="160000"/>
                  <a:alpha val="67000"/>
                </a:srgbClr>
              </a:gs>
              <a:gs pos="50000">
                <a:srgbClr val="71A131">
                  <a:tint val="44500"/>
                  <a:satMod val="160000"/>
                  <a:alpha val="59000"/>
                </a:srgbClr>
              </a:gs>
              <a:gs pos="100000">
                <a:srgbClr val="71A131">
                  <a:tint val="23500"/>
                  <a:satMod val="160000"/>
                  <a:alpha val="18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4000" b="1" dirty="0">
                <a:solidFill>
                  <a:srgbClr val="71A131"/>
                </a:solidFill>
                <a:ea typeface="+mn-lt"/>
                <a:cs typeface="Arial"/>
              </a:rPr>
              <a:t>Sustainability Transition</a:t>
            </a:r>
          </a:p>
        </p:txBody>
      </p:sp>
    </p:spTree>
    <p:extLst>
      <p:ext uri="{BB962C8B-B14F-4D97-AF65-F5344CB8AC3E}">
        <p14:creationId xmlns:p14="http://schemas.microsoft.com/office/powerpoint/2010/main" val="35936525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619299" y="3230563"/>
            <a:ext cx="1313821" cy="369332"/>
          </a:xfrm>
          <a:prstGeom prst="rect">
            <a:avLst/>
          </a:prstGeom>
          <a:noFill/>
        </p:spPr>
        <p:txBody>
          <a:bodyPr wrap="none" rtlCol="0">
            <a:spAutoFit/>
          </a:bodyPr>
          <a:lstStyle/>
          <a:p>
            <a:r>
              <a:rPr lang="en-IN" b="1" i="1" dirty="0"/>
              <a:t>Kemp, 1994</a:t>
            </a:r>
          </a:p>
        </p:txBody>
      </p:sp>
      <p:sp>
        <p:nvSpPr>
          <p:cNvPr id="5" name="Rectangle 4"/>
          <p:cNvSpPr/>
          <p:nvPr/>
        </p:nvSpPr>
        <p:spPr>
          <a:xfrm>
            <a:off x="1595322" y="2395910"/>
            <a:ext cx="8229600" cy="1015663"/>
          </a:xfrm>
          <a:prstGeom prst="rect">
            <a:avLst/>
          </a:prstGeom>
        </p:spPr>
        <p:txBody>
          <a:bodyPr wrap="square">
            <a:spAutoFit/>
          </a:bodyPr>
          <a:lstStyle/>
          <a:p>
            <a:pPr algn="ctr"/>
            <a:r>
              <a:rPr lang="en-IN" sz="2000" i="1" dirty="0"/>
              <a:t>“shifts in complex technological systems;  not only a change in technology, but also quite fundamental changes in production, organization and the way in which people live their lives” </a:t>
            </a:r>
            <a:endParaRPr lang="en-IN" sz="1100" dirty="0">
              <a:solidFill>
                <a:srgbClr val="000000"/>
              </a:solidFill>
              <a:latin typeface="Myriad Pro"/>
            </a:endParaRPr>
          </a:p>
        </p:txBody>
      </p:sp>
      <p:sp>
        <p:nvSpPr>
          <p:cNvPr id="8" name="Rectangle 7"/>
          <p:cNvSpPr/>
          <p:nvPr/>
        </p:nvSpPr>
        <p:spPr>
          <a:xfrm>
            <a:off x="1550481" y="5278270"/>
            <a:ext cx="8457400" cy="1015663"/>
          </a:xfrm>
          <a:prstGeom prst="rect">
            <a:avLst/>
          </a:prstGeom>
        </p:spPr>
        <p:txBody>
          <a:bodyPr wrap="square">
            <a:spAutoFit/>
          </a:bodyPr>
          <a:lstStyle/>
          <a:p>
            <a:pPr algn="ctr"/>
            <a:r>
              <a:rPr lang="en-IN" sz="2000" i="1" dirty="0"/>
              <a:t>“changes from one sociotechnical regime (STR) to another: STR defined as existing trajectories of cognitive routines, regulations, standards, lifestyle to </a:t>
            </a:r>
            <a:r>
              <a:rPr lang="en-IN" sz="2000" i="1" dirty="0" err="1"/>
              <a:t>techical</a:t>
            </a:r>
            <a:r>
              <a:rPr lang="en-IN" sz="2000" i="1" dirty="0"/>
              <a:t> system, investments in machines, infrastructure and competencies</a:t>
            </a:r>
          </a:p>
        </p:txBody>
      </p:sp>
      <p:sp>
        <p:nvSpPr>
          <p:cNvPr id="10" name="TextBox 9"/>
          <p:cNvSpPr txBox="1"/>
          <p:nvPr/>
        </p:nvSpPr>
        <p:spPr>
          <a:xfrm>
            <a:off x="9619299" y="6368631"/>
            <a:ext cx="2081019" cy="369332"/>
          </a:xfrm>
          <a:prstGeom prst="rect">
            <a:avLst/>
          </a:prstGeom>
          <a:noFill/>
        </p:spPr>
        <p:txBody>
          <a:bodyPr wrap="none" rtlCol="0">
            <a:spAutoFit/>
          </a:bodyPr>
          <a:lstStyle>
            <a:defPPr>
              <a:defRPr lang="en-US"/>
            </a:defPPr>
            <a:lvl1pPr>
              <a:defRPr b="1" i="1">
                <a:solidFill>
                  <a:schemeClr val="bg1">
                    <a:lumMod val="75000"/>
                  </a:schemeClr>
                </a:solidFill>
              </a:defRPr>
            </a:lvl1pPr>
          </a:lstStyle>
          <a:p>
            <a:r>
              <a:rPr lang="en-IN" dirty="0" err="1">
                <a:solidFill>
                  <a:schemeClr val="tx1"/>
                </a:solidFill>
              </a:rPr>
              <a:t>Geels</a:t>
            </a:r>
            <a:r>
              <a:rPr lang="en-IN" dirty="0">
                <a:solidFill>
                  <a:schemeClr val="tx1"/>
                </a:solidFill>
              </a:rPr>
              <a:t> &amp; </a:t>
            </a:r>
            <a:r>
              <a:rPr lang="en-IN" dirty="0" err="1">
                <a:solidFill>
                  <a:schemeClr val="tx1"/>
                </a:solidFill>
              </a:rPr>
              <a:t>Schot</a:t>
            </a:r>
            <a:r>
              <a:rPr lang="en-IN" dirty="0">
                <a:solidFill>
                  <a:schemeClr val="tx1"/>
                </a:solidFill>
              </a:rPr>
              <a:t>, 2007</a:t>
            </a:r>
          </a:p>
        </p:txBody>
      </p:sp>
      <p:sp>
        <p:nvSpPr>
          <p:cNvPr id="11" name="Rectangle 10"/>
          <p:cNvSpPr/>
          <p:nvPr/>
        </p:nvSpPr>
        <p:spPr>
          <a:xfrm>
            <a:off x="1595322" y="4085140"/>
            <a:ext cx="8229600" cy="707886"/>
          </a:xfrm>
          <a:prstGeom prst="rect">
            <a:avLst/>
          </a:prstGeom>
        </p:spPr>
        <p:txBody>
          <a:bodyPr wrap="square">
            <a:spAutoFit/>
          </a:bodyPr>
          <a:lstStyle/>
          <a:p>
            <a:pPr algn="ctr"/>
            <a:r>
              <a:rPr lang="en-IN" sz="2000" i="1" dirty="0"/>
              <a:t>“major changes in technological, organizational and institutional terms for both production and consumption” </a:t>
            </a:r>
          </a:p>
        </p:txBody>
      </p:sp>
      <p:sp>
        <p:nvSpPr>
          <p:cNvPr id="12" name="TextBox 11"/>
          <p:cNvSpPr txBox="1"/>
          <p:nvPr/>
        </p:nvSpPr>
        <p:spPr>
          <a:xfrm>
            <a:off x="9619299" y="4603687"/>
            <a:ext cx="1786451" cy="369332"/>
          </a:xfrm>
          <a:prstGeom prst="rect">
            <a:avLst/>
          </a:prstGeom>
          <a:noFill/>
        </p:spPr>
        <p:txBody>
          <a:bodyPr wrap="none" rtlCol="0">
            <a:spAutoFit/>
          </a:bodyPr>
          <a:lstStyle>
            <a:defPPr>
              <a:defRPr lang="en-US"/>
            </a:defPPr>
            <a:lvl1pPr>
              <a:defRPr b="1" i="1">
                <a:solidFill>
                  <a:schemeClr val="bg1">
                    <a:lumMod val="75000"/>
                  </a:schemeClr>
                </a:solidFill>
              </a:defRPr>
            </a:lvl1pPr>
          </a:lstStyle>
          <a:p>
            <a:r>
              <a:rPr lang="en-IN" dirty="0" err="1">
                <a:solidFill>
                  <a:schemeClr val="tx1"/>
                </a:solidFill>
              </a:rPr>
              <a:t>Farla</a:t>
            </a:r>
            <a:r>
              <a:rPr lang="en-IN" dirty="0">
                <a:solidFill>
                  <a:schemeClr val="tx1"/>
                </a:solidFill>
              </a:rPr>
              <a:t> et al., 2012</a:t>
            </a:r>
          </a:p>
        </p:txBody>
      </p:sp>
      <p:grpSp>
        <p:nvGrpSpPr>
          <p:cNvPr id="13" name="Group 12">
            <a:extLst>
              <a:ext uri="{FF2B5EF4-FFF2-40B4-BE49-F238E27FC236}">
                <a16:creationId xmlns:a16="http://schemas.microsoft.com/office/drawing/2014/main" id="{6CA63149-ACB4-7DB3-178F-303034692FD3}"/>
              </a:ext>
            </a:extLst>
          </p:cNvPr>
          <p:cNvGrpSpPr/>
          <p:nvPr/>
        </p:nvGrpSpPr>
        <p:grpSpPr>
          <a:xfrm>
            <a:off x="0" y="267347"/>
            <a:ext cx="12196827" cy="1048673"/>
            <a:chOff x="0" y="267347"/>
            <a:chExt cx="12196827" cy="1048673"/>
          </a:xfrm>
        </p:grpSpPr>
        <p:sp>
          <p:nvSpPr>
            <p:cNvPr id="14" name="Rectangle 13">
              <a:extLst>
                <a:ext uri="{FF2B5EF4-FFF2-40B4-BE49-F238E27FC236}">
                  <a16:creationId xmlns:a16="http://schemas.microsoft.com/office/drawing/2014/main" id="{70924FFB-E35E-821F-AA98-FCDC1BCFE314}"/>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Transition definitions</a:t>
              </a:r>
              <a:endParaRPr lang="en-US" sz="3600" b="1" dirty="0"/>
            </a:p>
          </p:txBody>
        </p:sp>
        <p:pic>
          <p:nvPicPr>
            <p:cNvPr id="15" name="Picture 14">
              <a:extLst>
                <a:ext uri="{FF2B5EF4-FFF2-40B4-BE49-F238E27FC236}">
                  <a16:creationId xmlns:a16="http://schemas.microsoft.com/office/drawing/2014/main" id="{FAD0A0A9-A74D-558F-B64B-57AA42BA641A}"/>
                </a:ext>
              </a:extLst>
            </p:cNvPr>
            <p:cNvPicPr>
              <a:picLocks noChangeAspect="1"/>
            </p:cNvPicPr>
            <p:nvPr/>
          </p:nvPicPr>
          <p:blipFill>
            <a:blip r:embed="rId3"/>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990715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5350" y="1650285"/>
            <a:ext cx="10910659" cy="523220"/>
          </a:xfrm>
          <a:prstGeom prst="rect">
            <a:avLst/>
          </a:prstGeom>
        </p:spPr>
        <p:txBody>
          <a:bodyPr wrap="square">
            <a:spAutoFit/>
          </a:bodyPr>
          <a:lstStyle/>
          <a:p>
            <a:r>
              <a:rPr lang="en-US" sz="2800" b="1" dirty="0"/>
              <a:t>Definition</a:t>
            </a:r>
            <a:endParaRPr lang="en-IN" sz="1400" dirty="0">
              <a:solidFill>
                <a:srgbClr val="000000"/>
              </a:solidFill>
              <a:latin typeface="Myriad Pro"/>
            </a:endParaRPr>
          </a:p>
        </p:txBody>
      </p:sp>
      <p:sp>
        <p:nvSpPr>
          <p:cNvPr id="4" name="TextBox 3"/>
          <p:cNvSpPr txBox="1"/>
          <p:nvPr/>
        </p:nvSpPr>
        <p:spPr>
          <a:xfrm>
            <a:off x="9054892" y="2903049"/>
            <a:ext cx="2137573" cy="369332"/>
          </a:xfrm>
          <a:prstGeom prst="rect">
            <a:avLst/>
          </a:prstGeom>
          <a:noFill/>
        </p:spPr>
        <p:txBody>
          <a:bodyPr wrap="none" rtlCol="0">
            <a:spAutoFit/>
          </a:bodyPr>
          <a:lstStyle>
            <a:defPPr>
              <a:defRPr lang="en-US"/>
            </a:defPPr>
            <a:lvl1pPr>
              <a:defRPr b="1" i="1">
                <a:solidFill>
                  <a:schemeClr val="bg1">
                    <a:lumMod val="75000"/>
                  </a:schemeClr>
                </a:solidFill>
              </a:defRPr>
            </a:lvl1pPr>
          </a:lstStyle>
          <a:p>
            <a:r>
              <a:rPr lang="en-IN" dirty="0" err="1">
                <a:solidFill>
                  <a:schemeClr val="tx1"/>
                </a:solidFill>
              </a:rPr>
              <a:t>Markard</a:t>
            </a:r>
            <a:r>
              <a:rPr lang="en-IN" dirty="0">
                <a:solidFill>
                  <a:schemeClr val="tx1"/>
                </a:solidFill>
              </a:rPr>
              <a:t> et al., 2012</a:t>
            </a:r>
          </a:p>
        </p:txBody>
      </p:sp>
      <p:sp>
        <p:nvSpPr>
          <p:cNvPr id="5" name="Rectangle 4"/>
          <p:cNvSpPr/>
          <p:nvPr/>
        </p:nvSpPr>
        <p:spPr>
          <a:xfrm>
            <a:off x="1622335" y="2173505"/>
            <a:ext cx="8229600" cy="1015663"/>
          </a:xfrm>
          <a:prstGeom prst="rect">
            <a:avLst/>
          </a:prstGeom>
        </p:spPr>
        <p:txBody>
          <a:bodyPr wrap="square">
            <a:spAutoFit/>
          </a:bodyPr>
          <a:lstStyle/>
          <a:p>
            <a:r>
              <a:rPr lang="en-IN" sz="2000" i="1" dirty="0"/>
              <a:t>“long-term, multi-dimensional, and fundamental transformation processes through which established </a:t>
            </a:r>
            <a:r>
              <a:rPr lang="en-IN" sz="2000" b="1" i="1" dirty="0"/>
              <a:t>socio-technical systems </a:t>
            </a:r>
            <a:r>
              <a:rPr lang="en-IN" sz="2000" i="1" dirty="0"/>
              <a:t>shift to more sustainable modes of production and consumption.”</a:t>
            </a:r>
          </a:p>
        </p:txBody>
      </p:sp>
      <p:sp>
        <p:nvSpPr>
          <p:cNvPr id="2" name="Rectangle 1"/>
          <p:cNvSpPr/>
          <p:nvPr/>
        </p:nvSpPr>
        <p:spPr>
          <a:xfrm>
            <a:off x="723054" y="3580692"/>
            <a:ext cx="10615250" cy="1323439"/>
          </a:xfrm>
          <a:prstGeom prst="rect">
            <a:avLst/>
          </a:prstGeom>
        </p:spPr>
        <p:txBody>
          <a:bodyPr wrap="square">
            <a:spAutoFit/>
          </a:bodyPr>
          <a:lstStyle/>
          <a:p>
            <a:r>
              <a:rPr lang="en-IN" sz="2000" b="1" dirty="0"/>
              <a:t>Socio-technical systems </a:t>
            </a:r>
            <a:r>
              <a:rPr lang="en-IN" sz="2000" dirty="0"/>
              <a:t>are networks of actors (firms, individuals, other organisations), institutions (norms, regulations, standards, practices), technology, material artefacts and knowledge. Some examples of socio-technical systems are transportation system, energy system, water system, among others</a:t>
            </a:r>
          </a:p>
        </p:txBody>
      </p:sp>
      <p:sp>
        <p:nvSpPr>
          <p:cNvPr id="14" name="Rectangle 13"/>
          <p:cNvSpPr/>
          <p:nvPr/>
        </p:nvSpPr>
        <p:spPr>
          <a:xfrm>
            <a:off x="575350" y="5250712"/>
            <a:ext cx="10910659" cy="523220"/>
          </a:xfrm>
          <a:prstGeom prst="rect">
            <a:avLst/>
          </a:prstGeom>
        </p:spPr>
        <p:txBody>
          <a:bodyPr wrap="square">
            <a:spAutoFit/>
          </a:bodyPr>
          <a:lstStyle/>
          <a:p>
            <a:r>
              <a:rPr lang="en-US" sz="2800" b="1" dirty="0"/>
              <a:t>Key features or characteristics of ST</a:t>
            </a:r>
            <a:endParaRPr lang="en-IN" sz="1400" dirty="0">
              <a:solidFill>
                <a:srgbClr val="000000"/>
              </a:solidFill>
              <a:latin typeface="Myriad Pro"/>
            </a:endParaRPr>
          </a:p>
        </p:txBody>
      </p:sp>
      <p:sp>
        <p:nvSpPr>
          <p:cNvPr id="9" name="Rectangle 8"/>
          <p:cNvSpPr/>
          <p:nvPr/>
        </p:nvSpPr>
        <p:spPr>
          <a:xfrm>
            <a:off x="1622335" y="5897043"/>
            <a:ext cx="1159998" cy="369332"/>
          </a:xfrm>
          <a:prstGeom prst="rect">
            <a:avLst/>
          </a:prstGeom>
        </p:spPr>
        <p:txBody>
          <a:bodyPr wrap="none">
            <a:spAutoFit/>
          </a:bodyPr>
          <a:lstStyle/>
          <a:p>
            <a:r>
              <a:rPr lang="en-US" dirty="0">
                <a:ea typeface="Times New Roman" panose="02020603050405020304" pitchFamily="18" charset="0"/>
              </a:rPr>
              <a:t>Long-term</a:t>
            </a:r>
            <a:endParaRPr lang="en-IN" dirty="0"/>
          </a:p>
        </p:txBody>
      </p:sp>
      <p:sp>
        <p:nvSpPr>
          <p:cNvPr id="15" name="Rectangle 14"/>
          <p:cNvSpPr/>
          <p:nvPr/>
        </p:nvSpPr>
        <p:spPr>
          <a:xfrm>
            <a:off x="1622335" y="6354646"/>
            <a:ext cx="10120769" cy="369332"/>
          </a:xfrm>
          <a:prstGeom prst="rect">
            <a:avLst/>
          </a:prstGeom>
        </p:spPr>
        <p:txBody>
          <a:bodyPr wrap="square">
            <a:spAutoFit/>
          </a:bodyPr>
          <a:lstStyle/>
          <a:p>
            <a:r>
              <a:rPr lang="en-US" dirty="0">
                <a:ea typeface="Times New Roman" panose="02020603050405020304" pitchFamily="18" charset="0"/>
              </a:rPr>
              <a:t>Multi-actor</a:t>
            </a:r>
            <a:endParaRPr lang="en-IN" dirty="0"/>
          </a:p>
        </p:txBody>
      </p:sp>
      <p:sp>
        <p:nvSpPr>
          <p:cNvPr id="16" name="Rectangle 15"/>
          <p:cNvSpPr/>
          <p:nvPr/>
        </p:nvSpPr>
        <p:spPr>
          <a:xfrm>
            <a:off x="1622335" y="6807434"/>
            <a:ext cx="10992998" cy="369332"/>
          </a:xfrm>
          <a:prstGeom prst="rect">
            <a:avLst/>
          </a:prstGeom>
        </p:spPr>
        <p:txBody>
          <a:bodyPr wrap="square">
            <a:spAutoFit/>
          </a:bodyPr>
          <a:lstStyle/>
          <a:p>
            <a:r>
              <a:rPr lang="en-US" dirty="0">
                <a:ea typeface="Times New Roman" panose="02020603050405020304" pitchFamily="18" charset="0"/>
              </a:rPr>
              <a:t>Multi-dimensional</a:t>
            </a:r>
            <a:endParaRPr lang="en-IN" dirty="0">
              <a:ea typeface="Times New Roman" panose="02020603050405020304" pitchFamily="18" charset="0"/>
            </a:endParaRPr>
          </a:p>
        </p:txBody>
      </p:sp>
      <p:sp>
        <p:nvSpPr>
          <p:cNvPr id="17" name="Rectangle 16"/>
          <p:cNvSpPr/>
          <p:nvPr/>
        </p:nvSpPr>
        <p:spPr>
          <a:xfrm>
            <a:off x="1622335" y="7268856"/>
            <a:ext cx="9863674" cy="369332"/>
          </a:xfrm>
          <a:prstGeom prst="rect">
            <a:avLst/>
          </a:prstGeom>
        </p:spPr>
        <p:txBody>
          <a:bodyPr wrap="square">
            <a:spAutoFit/>
          </a:bodyPr>
          <a:lstStyle/>
          <a:p>
            <a:r>
              <a:rPr lang="en-US" dirty="0">
                <a:ea typeface="Times New Roman" panose="02020603050405020304" pitchFamily="18" charset="0"/>
              </a:rPr>
              <a:t>Co-evolutionary</a:t>
            </a:r>
            <a:endParaRPr lang="en-IN" dirty="0">
              <a:ea typeface="Times New Roman" panose="02020603050405020304" pitchFamily="18" charset="0"/>
            </a:endParaRPr>
          </a:p>
        </p:txBody>
      </p:sp>
      <p:sp>
        <p:nvSpPr>
          <p:cNvPr id="18" name="Rectangle 17"/>
          <p:cNvSpPr/>
          <p:nvPr/>
        </p:nvSpPr>
        <p:spPr>
          <a:xfrm>
            <a:off x="1622335" y="7730278"/>
            <a:ext cx="10685749" cy="369332"/>
          </a:xfrm>
          <a:prstGeom prst="rect">
            <a:avLst/>
          </a:prstGeom>
        </p:spPr>
        <p:txBody>
          <a:bodyPr wrap="square">
            <a:spAutoFit/>
          </a:bodyPr>
          <a:lstStyle/>
          <a:p>
            <a:r>
              <a:rPr lang="en-US" dirty="0">
                <a:ea typeface="Times New Roman" panose="02020603050405020304" pitchFamily="18" charset="0"/>
              </a:rPr>
              <a:t>Uncertain and open-ended</a:t>
            </a:r>
            <a:endParaRPr lang="en-IN" dirty="0">
              <a:ea typeface="Times New Roman" panose="02020603050405020304" pitchFamily="18" charset="0"/>
            </a:endParaRPr>
          </a:p>
        </p:txBody>
      </p:sp>
      <p:grpSp>
        <p:nvGrpSpPr>
          <p:cNvPr id="19" name="Group 18">
            <a:extLst>
              <a:ext uri="{FF2B5EF4-FFF2-40B4-BE49-F238E27FC236}">
                <a16:creationId xmlns:a16="http://schemas.microsoft.com/office/drawing/2014/main" id="{0F072CD5-0843-EC5A-04F4-6A333A91B906}"/>
              </a:ext>
            </a:extLst>
          </p:cNvPr>
          <p:cNvGrpSpPr/>
          <p:nvPr/>
        </p:nvGrpSpPr>
        <p:grpSpPr>
          <a:xfrm>
            <a:off x="0" y="267347"/>
            <a:ext cx="12196827" cy="1048673"/>
            <a:chOff x="0" y="267347"/>
            <a:chExt cx="12196827" cy="1048673"/>
          </a:xfrm>
        </p:grpSpPr>
        <p:sp>
          <p:nvSpPr>
            <p:cNvPr id="20" name="Rectangle 19">
              <a:extLst>
                <a:ext uri="{FF2B5EF4-FFF2-40B4-BE49-F238E27FC236}">
                  <a16:creationId xmlns:a16="http://schemas.microsoft.com/office/drawing/2014/main" id="{15B15236-E9DB-93AD-6908-7CFBB23EE53B}"/>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Sustainability transition (ST)</a:t>
              </a:r>
              <a:endParaRPr lang="en-US" sz="3600" b="1" dirty="0"/>
            </a:p>
          </p:txBody>
        </p:sp>
        <p:pic>
          <p:nvPicPr>
            <p:cNvPr id="21" name="Picture 20">
              <a:extLst>
                <a:ext uri="{FF2B5EF4-FFF2-40B4-BE49-F238E27FC236}">
                  <a16:creationId xmlns:a16="http://schemas.microsoft.com/office/drawing/2014/main" id="{959DD2A1-E276-64A0-061B-0E2CC476D87D}"/>
                </a:ext>
              </a:extLst>
            </p:cNvPr>
            <p:cNvPicPr>
              <a:picLocks noChangeAspect="1"/>
            </p:cNvPicPr>
            <p:nvPr/>
          </p:nvPicPr>
          <p:blipFill>
            <a:blip r:embed="rId3"/>
            <a:stretch>
              <a:fillRect/>
            </a:stretch>
          </p:blipFill>
          <p:spPr>
            <a:xfrm>
              <a:off x="9174924" y="267347"/>
              <a:ext cx="2816609" cy="1048673"/>
            </a:xfrm>
            <a:prstGeom prst="rect">
              <a:avLst/>
            </a:prstGeom>
          </p:spPr>
        </p:pic>
      </p:grpSp>
    </p:spTree>
    <p:extLst>
      <p:ext uri="{BB962C8B-B14F-4D97-AF65-F5344CB8AC3E}">
        <p14:creationId xmlns:p14="http://schemas.microsoft.com/office/powerpoint/2010/main" val="3985157856"/>
      </p:ext>
    </p:extLst>
  </p:cSld>
  <p:clrMapOvr>
    <a:masterClrMapping/>
  </p:clrMapOvr>
</p:sld>
</file>

<file path=ppt/theme/theme1.xml><?xml version="1.0" encoding="utf-8"?>
<a:theme xmlns:a="http://schemas.openxmlformats.org/drawingml/2006/main" name="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91FBA20A2CAC34292F6F87B8CC8191E" ma:contentTypeVersion="10" ma:contentTypeDescription="Create a new document." ma:contentTypeScope="" ma:versionID="da0ed27bfe3e2c2cc72d59b3b914bc27">
  <xsd:schema xmlns:xsd="http://www.w3.org/2001/XMLSchema" xmlns:xs="http://www.w3.org/2001/XMLSchema" xmlns:p="http://schemas.microsoft.com/office/2006/metadata/properties" xmlns:ns2="95cf8923-128f-429c-b9dc-7b2a81b46226" xmlns:ns3="556a2324-33c5-4771-baf5-b3ef8974317c" targetNamespace="http://schemas.microsoft.com/office/2006/metadata/properties" ma:root="true" ma:fieldsID="b0e967e85e3904662c146f948f1afc35" ns2:_="" ns3:_="">
    <xsd:import namespace="95cf8923-128f-429c-b9dc-7b2a81b46226"/>
    <xsd:import namespace="556a2324-33c5-4771-baf5-b3ef8974317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cf8923-128f-429c-b9dc-7b2a81b462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56a2324-33c5-4771-baf5-b3ef8974317c"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31F6DB7-D70E-4D68-AC9D-F5C1C6EC3E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cf8923-128f-429c-b9dc-7b2a81b46226"/>
    <ds:schemaRef ds:uri="556a2324-33c5-4771-baf5-b3ef8974317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C977C59-166C-4C8D-A1BC-BEB6C3D66F51}">
  <ds:schemaRefs>
    <ds:schemaRef ds:uri="http://schemas.microsoft.com/sharepoint/v3/contenttype/forms"/>
  </ds:schemaRefs>
</ds:datastoreItem>
</file>

<file path=customXml/itemProps3.xml><?xml version="1.0" encoding="utf-8"?>
<ds:datastoreItem xmlns:ds="http://schemas.openxmlformats.org/officeDocument/2006/customXml" ds:itemID="{D8789B30-6191-4273-A5F7-334678604008}">
  <ds:schemaRefs>
    <ds:schemaRef ds:uri="http://purl.org/dc/elements/1.1/"/>
    <ds:schemaRef ds:uri="http://schemas.openxmlformats.org/package/2006/metadata/core-properties"/>
    <ds:schemaRef ds:uri="http://schemas.microsoft.com/office/2006/documentManagement/types"/>
    <ds:schemaRef ds:uri="http://purl.org/dc/terms/"/>
    <ds:schemaRef ds:uri="http://schemas.microsoft.com/office/2006/metadata/properties"/>
    <ds:schemaRef ds:uri="http://purl.org/dc/dcmitype/"/>
    <ds:schemaRef ds:uri="http://schemas.microsoft.com/office/infopath/2007/PartnerControls"/>
    <ds:schemaRef ds:uri="556a2324-33c5-4771-baf5-b3ef8974317c"/>
    <ds:schemaRef ds:uri="95cf8923-128f-429c-b9dc-7b2a81b46226"/>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2014</TotalTime>
  <Words>2984</Words>
  <Application>Microsoft Macintosh PowerPoint</Application>
  <PresentationFormat>Custom</PresentationFormat>
  <Paragraphs>288</Paragraphs>
  <Slides>17</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Myriad Pro</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Tianyi Wang</dc:creator>
  <cp:lastModifiedBy>Maximilian Elsen</cp:lastModifiedBy>
  <cp:revision>73</cp:revision>
  <cp:lastPrinted>2020-03-03T18:30:28Z</cp:lastPrinted>
  <dcterms:created xsi:type="dcterms:W3CDTF">2018-06-03T20:00:44Z</dcterms:created>
  <dcterms:modified xsi:type="dcterms:W3CDTF">2022-05-20T08:04:13Z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0x010100091FBA20A2CAC34292F6F87B8CC8191E</vt:lpwstr>
  </property>
</Properties>
</file>