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4"/>
  </p:notesMasterIdLst>
  <p:sldIdLst>
    <p:sldId id="359" r:id="rId5"/>
    <p:sldId id="409" r:id="rId6"/>
    <p:sldId id="436" r:id="rId7"/>
    <p:sldId id="442" r:id="rId8"/>
    <p:sldId id="441" r:id="rId9"/>
    <p:sldId id="435" r:id="rId10"/>
    <p:sldId id="443" r:id="rId11"/>
    <p:sldId id="444" r:id="rId12"/>
    <p:sldId id="445" r:id="rId13"/>
    <p:sldId id="446" r:id="rId14"/>
    <p:sldId id="447" r:id="rId15"/>
    <p:sldId id="448" r:id="rId16"/>
    <p:sldId id="449" r:id="rId17"/>
    <p:sldId id="450" r:id="rId18"/>
    <p:sldId id="452" r:id="rId19"/>
    <p:sldId id="453" r:id="rId20"/>
    <p:sldId id="454" r:id="rId21"/>
    <p:sldId id="451" r:id="rId22"/>
    <p:sldId id="455" r:id="rId23"/>
  </p:sldIdLst>
  <p:sldSz cx="12192000" cy="8624888"/>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16">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k Tietze" initials="FT" lastIdx="8" clrIdx="0"/>
  <p:cmAuthor id="2" name="Pratheeba Vimalnath" initials="PV" lastIdx="21" clrIdx="1"/>
  <p:cmAuthor id="3" name="Akriti" initials="Akriti" lastIdx="6" clrIdx="2"/>
  <p:cmAuthor id="4" name="Viola.Prifti" initials="Vi" lastIdx="12" clrIdx="3"/>
  <p:cmAuthor id="5" name="Ashley Pennington" initials="AP" lastIdx="8"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933C"/>
    <a:srgbClr val="71A131"/>
    <a:srgbClr val="34937B"/>
    <a:srgbClr val="F3F6F5"/>
    <a:srgbClr val="19A1B9"/>
    <a:srgbClr val="993366"/>
    <a:srgbClr val="8064A2"/>
    <a:srgbClr val="DDDDDD"/>
    <a:srgbClr val="000000"/>
    <a:srgbClr val="C2FF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FC979C-E6BC-1945-A378-B5D05235CAA5}" v="49" dt="2022-05-04T17:28:02.2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77324"/>
  </p:normalViewPr>
  <p:slideViewPr>
    <p:cSldViewPr snapToGrid="0">
      <p:cViewPr varScale="1">
        <p:scale>
          <a:sx n="54" d="100"/>
          <a:sy n="54" d="100"/>
        </p:scale>
        <p:origin x="240" y="760"/>
      </p:cViewPr>
      <p:guideLst>
        <p:guide orient="horz" pos="271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ximilian Elsen" userId="54add240-814d-4e11-a531-104d01eb759e" providerId="ADAL" clId="{D5FC979C-E6BC-1945-A378-B5D05235CAA5}"/>
    <pc:docChg chg="undo redo custSel addSld delSld modSld">
      <pc:chgData name="Maximilian Elsen" userId="54add240-814d-4e11-a531-104d01eb759e" providerId="ADAL" clId="{D5FC979C-E6BC-1945-A378-B5D05235CAA5}" dt="2022-05-04T17:42:41.009" v="352" actId="20577"/>
      <pc:docMkLst>
        <pc:docMk/>
      </pc:docMkLst>
      <pc:sldChg chg="modSp add mod">
        <pc:chgData name="Maximilian Elsen" userId="54add240-814d-4e11-a531-104d01eb759e" providerId="ADAL" clId="{D5FC979C-E6BC-1945-A378-B5D05235CAA5}" dt="2022-05-04T17:28:02.205" v="349"/>
        <pc:sldMkLst>
          <pc:docMk/>
          <pc:sldMk cId="437260407" sldId="359"/>
        </pc:sldMkLst>
        <pc:spChg chg="mod">
          <ac:chgData name="Maximilian Elsen" userId="54add240-814d-4e11-a531-104d01eb759e" providerId="ADAL" clId="{D5FC979C-E6BC-1945-A378-B5D05235CAA5}" dt="2022-05-04T17:28:02.205" v="349"/>
          <ac:spMkLst>
            <pc:docMk/>
            <pc:sldMk cId="437260407" sldId="359"/>
            <ac:spMk id="3" creationId="{47E239C2-E036-4976-80A6-487808193AEE}"/>
          </ac:spMkLst>
        </pc:spChg>
        <pc:spChg chg="mod">
          <ac:chgData name="Maximilian Elsen" userId="54add240-814d-4e11-a531-104d01eb759e" providerId="ADAL" clId="{D5FC979C-E6BC-1945-A378-B5D05235CAA5}" dt="2022-05-04T16:57:43.132" v="178" actId="20577"/>
          <ac:spMkLst>
            <pc:docMk/>
            <pc:sldMk cId="437260407" sldId="359"/>
            <ac:spMk id="4" creationId="{79D5C5D1-D7B5-46BC-8575-1EE3E43F1A11}"/>
          </ac:spMkLst>
        </pc:spChg>
        <pc:spChg chg="mod">
          <ac:chgData name="Maximilian Elsen" userId="54add240-814d-4e11-a531-104d01eb759e" providerId="ADAL" clId="{D5FC979C-E6BC-1945-A378-B5D05235CAA5}" dt="2022-05-04T17:03:31.181" v="187" actId="20577"/>
          <ac:spMkLst>
            <pc:docMk/>
            <pc:sldMk cId="437260407" sldId="359"/>
            <ac:spMk id="8" creationId="{AF4A2F39-F916-4E87-82BE-79C917872157}"/>
          </ac:spMkLst>
        </pc:spChg>
        <pc:spChg chg="mod">
          <ac:chgData name="Maximilian Elsen" userId="54add240-814d-4e11-a531-104d01eb759e" providerId="ADAL" clId="{D5FC979C-E6BC-1945-A378-B5D05235CAA5}" dt="2022-05-04T17:16:58.733" v="347" actId="20577"/>
          <ac:spMkLst>
            <pc:docMk/>
            <pc:sldMk cId="437260407" sldId="359"/>
            <ac:spMk id="18" creationId="{D41648B6-75B0-43B4-8DDE-FC69620628BF}"/>
          </ac:spMkLst>
        </pc:spChg>
      </pc:sldChg>
      <pc:sldChg chg="addSp delSp modSp mod delCm">
        <pc:chgData name="Maximilian Elsen" userId="54add240-814d-4e11-a531-104d01eb759e" providerId="ADAL" clId="{D5FC979C-E6BC-1945-A378-B5D05235CAA5}" dt="2022-05-04T17:13:10.084" v="316" actId="404"/>
        <pc:sldMkLst>
          <pc:docMk/>
          <pc:sldMk cId="161133495" sldId="409"/>
        </pc:sldMkLst>
        <pc:spChg chg="mod">
          <ac:chgData name="Maximilian Elsen" userId="54add240-814d-4e11-a531-104d01eb759e" providerId="ADAL" clId="{D5FC979C-E6BC-1945-A378-B5D05235CAA5}" dt="2022-05-04T17:01:00.552" v="180" actId="20577"/>
          <ac:spMkLst>
            <pc:docMk/>
            <pc:sldMk cId="161133495" sldId="409"/>
            <ac:spMk id="2" creationId="{D6FC2DB3-4917-43F9-B5BB-D8BE7C63958F}"/>
          </ac:spMkLst>
        </pc:spChg>
        <pc:spChg chg="add mod">
          <ac:chgData name="Maximilian Elsen" userId="54add240-814d-4e11-a531-104d01eb759e" providerId="ADAL" clId="{D5FC979C-E6BC-1945-A378-B5D05235CAA5}" dt="2022-05-04T17:13:10.084" v="316" actId="404"/>
          <ac:spMkLst>
            <pc:docMk/>
            <pc:sldMk cId="161133495" sldId="409"/>
            <ac:spMk id="5" creationId="{A1194CBA-5B78-5EC8-B3EA-2FF6C5237121}"/>
          </ac:spMkLst>
        </pc:spChg>
        <pc:spChg chg="del mod">
          <ac:chgData name="Maximilian Elsen" userId="54add240-814d-4e11-a531-104d01eb759e" providerId="ADAL" clId="{D5FC979C-E6BC-1945-A378-B5D05235CAA5}" dt="2022-05-04T17:07:10.230" v="192" actId="478"/>
          <ac:spMkLst>
            <pc:docMk/>
            <pc:sldMk cId="161133495" sldId="409"/>
            <ac:spMk id="6" creationId="{19EAF92F-B6B4-4EE3-A941-A2E971F65DBE}"/>
          </ac:spMkLst>
        </pc:spChg>
        <pc:grpChg chg="add">
          <ac:chgData name="Maximilian Elsen" userId="54add240-814d-4e11-a531-104d01eb759e" providerId="ADAL" clId="{D5FC979C-E6BC-1945-A378-B5D05235CAA5}" dt="2022-05-04T17:07:21.434" v="193" actId="164"/>
          <ac:grpSpMkLst>
            <pc:docMk/>
            <pc:sldMk cId="161133495" sldId="409"/>
            <ac:grpSpMk id="3" creationId="{4182CED2-29EE-3B44-43B5-64FFE3042F10}"/>
          </ac:grpSpMkLst>
        </pc:grpChg>
        <pc:picChg chg="del mod">
          <ac:chgData name="Maximilian Elsen" userId="54add240-814d-4e11-a531-104d01eb759e" providerId="ADAL" clId="{D5FC979C-E6BC-1945-A378-B5D05235CAA5}" dt="2022-05-04T17:07:10.230" v="192" actId="478"/>
          <ac:picMkLst>
            <pc:docMk/>
            <pc:sldMk cId="161133495" sldId="409"/>
            <ac:picMk id="7" creationId="{A10983F7-3FB2-4C92-8ED8-8362E9B3F1EC}"/>
          </ac:picMkLst>
        </pc:picChg>
        <pc:picChg chg="add mod">
          <ac:chgData name="Maximilian Elsen" userId="54add240-814d-4e11-a531-104d01eb759e" providerId="ADAL" clId="{D5FC979C-E6BC-1945-A378-B5D05235CAA5}" dt="2022-05-04T17:07:02.063" v="190"/>
          <ac:picMkLst>
            <pc:docMk/>
            <pc:sldMk cId="161133495" sldId="409"/>
            <ac:picMk id="8" creationId="{B74C7D13-1BD2-2F3A-52BF-6BCE0EC0687B}"/>
          </ac:picMkLst>
        </pc:picChg>
      </pc:sldChg>
      <pc:sldChg chg="del">
        <pc:chgData name="Maximilian Elsen" userId="54add240-814d-4e11-a531-104d01eb759e" providerId="ADAL" clId="{D5FC979C-E6BC-1945-A378-B5D05235CAA5}" dt="2022-05-04T17:01:20.800" v="181" actId="2696"/>
        <pc:sldMkLst>
          <pc:docMk/>
          <pc:sldMk cId="803207085" sldId="427"/>
        </pc:sldMkLst>
      </pc:sldChg>
      <pc:sldChg chg="add del">
        <pc:chgData name="Maximilian Elsen" userId="54add240-814d-4e11-a531-104d01eb759e" providerId="ADAL" clId="{D5FC979C-E6BC-1945-A378-B5D05235CAA5}" dt="2022-05-04T16:57:07.059" v="76" actId="2696"/>
        <pc:sldMkLst>
          <pc:docMk/>
          <pc:sldMk cId="2479659960" sldId="434"/>
        </pc:sldMkLst>
      </pc:sldChg>
      <pc:sldChg chg="addSp delSp modSp mod">
        <pc:chgData name="Maximilian Elsen" userId="54add240-814d-4e11-a531-104d01eb759e" providerId="ADAL" clId="{D5FC979C-E6BC-1945-A378-B5D05235CAA5}" dt="2022-05-04T17:12:43.842" v="306" actId="478"/>
        <pc:sldMkLst>
          <pc:docMk/>
          <pc:sldMk cId="874224208" sldId="435"/>
        </pc:sldMkLst>
        <pc:spChg chg="del mod">
          <ac:chgData name="Maximilian Elsen" userId="54add240-814d-4e11-a531-104d01eb759e" providerId="ADAL" clId="{D5FC979C-E6BC-1945-A378-B5D05235CAA5}" dt="2022-05-04T17:08:44.560" v="227" actId="478"/>
          <ac:spMkLst>
            <pc:docMk/>
            <pc:sldMk cId="874224208" sldId="435"/>
            <ac:spMk id="6" creationId="{19EAF92F-B6B4-4EE3-A941-A2E971F65DBE}"/>
          </ac:spMkLst>
        </pc:spChg>
        <pc:spChg chg="mod">
          <ac:chgData name="Maximilian Elsen" userId="54add240-814d-4e11-a531-104d01eb759e" providerId="ADAL" clId="{D5FC979C-E6BC-1945-A378-B5D05235CAA5}" dt="2022-05-04T17:12:31.333" v="302" actId="20577"/>
          <ac:spMkLst>
            <pc:docMk/>
            <pc:sldMk cId="874224208" sldId="435"/>
            <ac:spMk id="13" creationId="{DA0FFA9B-DC2F-6726-A3DD-E059FB55158D}"/>
          </ac:spMkLst>
        </pc:spChg>
        <pc:spChg chg="mod">
          <ac:chgData name="Maximilian Elsen" userId="54add240-814d-4e11-a531-104d01eb759e" providerId="ADAL" clId="{D5FC979C-E6BC-1945-A378-B5D05235CAA5}" dt="2022-05-04T17:12:41.968" v="305"/>
          <ac:spMkLst>
            <pc:docMk/>
            <pc:sldMk cId="874224208" sldId="435"/>
            <ac:spMk id="16" creationId="{FA48D3FF-BCFC-8379-774B-D8597446D550}"/>
          </ac:spMkLst>
        </pc:spChg>
        <pc:grpChg chg="add del mod">
          <ac:chgData name="Maximilian Elsen" userId="54add240-814d-4e11-a531-104d01eb759e" providerId="ADAL" clId="{D5FC979C-E6BC-1945-A378-B5D05235CAA5}" dt="2022-05-04T17:12:43.842" v="306" actId="478"/>
          <ac:grpSpMkLst>
            <pc:docMk/>
            <pc:sldMk cId="874224208" sldId="435"/>
            <ac:grpSpMk id="12" creationId="{64E0F30F-2DB5-57D5-0BA3-596D5D9C6589}"/>
          </ac:grpSpMkLst>
        </pc:grpChg>
        <pc:grpChg chg="add mod">
          <ac:chgData name="Maximilian Elsen" userId="54add240-814d-4e11-a531-104d01eb759e" providerId="ADAL" clId="{D5FC979C-E6BC-1945-A378-B5D05235CAA5}" dt="2022-05-04T17:12:38.809" v="304"/>
          <ac:grpSpMkLst>
            <pc:docMk/>
            <pc:sldMk cId="874224208" sldId="435"/>
            <ac:grpSpMk id="15" creationId="{239EDFC4-431A-5491-C70D-90C80E934E3D}"/>
          </ac:grpSpMkLst>
        </pc:grpChg>
        <pc:picChg chg="del mod">
          <ac:chgData name="Maximilian Elsen" userId="54add240-814d-4e11-a531-104d01eb759e" providerId="ADAL" clId="{D5FC979C-E6BC-1945-A378-B5D05235CAA5}" dt="2022-05-04T17:08:44.560" v="227" actId="478"/>
          <ac:picMkLst>
            <pc:docMk/>
            <pc:sldMk cId="874224208" sldId="435"/>
            <ac:picMk id="7" creationId="{A10983F7-3FB2-4C92-8ED8-8362E9B3F1EC}"/>
          </ac:picMkLst>
        </pc:picChg>
        <pc:picChg chg="mod">
          <ac:chgData name="Maximilian Elsen" userId="54add240-814d-4e11-a531-104d01eb759e" providerId="ADAL" clId="{D5FC979C-E6BC-1945-A378-B5D05235CAA5}" dt="2022-05-04T17:08:41.331" v="226" actId="1076"/>
          <ac:picMkLst>
            <pc:docMk/>
            <pc:sldMk cId="874224208" sldId="435"/>
            <ac:picMk id="14" creationId="{ED3259C1-8148-FFFD-61C4-509129C9EF1D}"/>
          </ac:picMkLst>
        </pc:picChg>
        <pc:picChg chg="mod">
          <ac:chgData name="Maximilian Elsen" userId="54add240-814d-4e11-a531-104d01eb759e" providerId="ADAL" clId="{D5FC979C-E6BC-1945-A378-B5D05235CAA5}" dt="2022-05-04T17:12:38.809" v="304"/>
          <ac:picMkLst>
            <pc:docMk/>
            <pc:sldMk cId="874224208" sldId="435"/>
            <ac:picMk id="17" creationId="{68B4DCEF-AA99-DB85-A8A6-2E66AF956514}"/>
          </ac:picMkLst>
        </pc:picChg>
      </pc:sldChg>
      <pc:sldChg chg="addSp delSp modSp mod">
        <pc:chgData name="Maximilian Elsen" userId="54add240-814d-4e11-a531-104d01eb759e" providerId="ADAL" clId="{D5FC979C-E6BC-1945-A378-B5D05235CAA5}" dt="2022-05-04T17:13:04.990" v="314" actId="404"/>
        <pc:sldMkLst>
          <pc:docMk/>
          <pc:sldMk cId="709801785" sldId="436"/>
        </pc:sldMkLst>
        <pc:spChg chg="del mod">
          <ac:chgData name="Maximilian Elsen" userId="54add240-814d-4e11-a531-104d01eb759e" providerId="ADAL" clId="{D5FC979C-E6BC-1945-A378-B5D05235CAA5}" dt="2022-05-04T17:07:30.980" v="197" actId="478"/>
          <ac:spMkLst>
            <pc:docMk/>
            <pc:sldMk cId="709801785" sldId="436"/>
            <ac:spMk id="6" creationId="{19EAF92F-B6B4-4EE3-A941-A2E971F65DBE}"/>
          </ac:spMkLst>
        </pc:spChg>
        <pc:spChg chg="mod">
          <ac:chgData name="Maximilian Elsen" userId="54add240-814d-4e11-a531-104d01eb759e" providerId="ADAL" clId="{D5FC979C-E6BC-1945-A378-B5D05235CAA5}" dt="2022-05-04T17:13:04.990" v="314" actId="404"/>
          <ac:spMkLst>
            <pc:docMk/>
            <pc:sldMk cId="709801785" sldId="436"/>
            <ac:spMk id="10" creationId="{982A1F86-F209-014A-C71F-E28E9A59227B}"/>
          </ac:spMkLst>
        </pc:spChg>
        <pc:grpChg chg="add mod">
          <ac:chgData name="Maximilian Elsen" userId="54add240-814d-4e11-a531-104d01eb759e" providerId="ADAL" clId="{D5FC979C-E6BC-1945-A378-B5D05235CAA5}" dt="2022-05-04T17:07:26.169" v="195"/>
          <ac:grpSpMkLst>
            <pc:docMk/>
            <pc:sldMk cId="709801785" sldId="436"/>
            <ac:grpSpMk id="9" creationId="{B0725251-1DC6-72E8-BD16-E2E4841CD232}"/>
          </ac:grpSpMkLst>
        </pc:grpChg>
        <pc:picChg chg="del mod">
          <ac:chgData name="Maximilian Elsen" userId="54add240-814d-4e11-a531-104d01eb759e" providerId="ADAL" clId="{D5FC979C-E6BC-1945-A378-B5D05235CAA5}" dt="2022-05-04T17:07:30.980" v="197" actId="478"/>
          <ac:picMkLst>
            <pc:docMk/>
            <pc:sldMk cId="709801785" sldId="436"/>
            <ac:picMk id="7" creationId="{A10983F7-3FB2-4C92-8ED8-8362E9B3F1EC}"/>
          </ac:picMkLst>
        </pc:picChg>
        <pc:picChg chg="mod">
          <ac:chgData name="Maximilian Elsen" userId="54add240-814d-4e11-a531-104d01eb759e" providerId="ADAL" clId="{D5FC979C-E6BC-1945-A378-B5D05235CAA5}" dt="2022-05-04T17:07:26.169" v="195"/>
          <ac:picMkLst>
            <pc:docMk/>
            <pc:sldMk cId="709801785" sldId="436"/>
            <ac:picMk id="11" creationId="{06D748D6-FF7D-6865-00F8-CC71BC65BB31}"/>
          </ac:picMkLst>
        </pc:picChg>
      </pc:sldChg>
      <pc:sldChg chg="addSp delSp modSp mod">
        <pc:chgData name="Maximilian Elsen" userId="54add240-814d-4e11-a531-104d01eb759e" providerId="ADAL" clId="{D5FC979C-E6BC-1945-A378-B5D05235CAA5}" dt="2022-05-04T17:12:53.378" v="308" actId="404"/>
        <pc:sldMkLst>
          <pc:docMk/>
          <pc:sldMk cId="1388897778" sldId="441"/>
        </pc:sldMkLst>
        <pc:spChg chg="del mod">
          <ac:chgData name="Maximilian Elsen" userId="54add240-814d-4e11-a531-104d01eb759e" providerId="ADAL" clId="{D5FC979C-E6BC-1945-A378-B5D05235CAA5}" dt="2022-05-04T17:08:23.285" v="220" actId="478"/>
          <ac:spMkLst>
            <pc:docMk/>
            <pc:sldMk cId="1388897778" sldId="441"/>
            <ac:spMk id="6" creationId="{19EAF92F-B6B4-4EE3-A941-A2E971F65DBE}"/>
          </ac:spMkLst>
        </pc:spChg>
        <pc:spChg chg="mod">
          <ac:chgData name="Maximilian Elsen" userId="54add240-814d-4e11-a531-104d01eb759e" providerId="ADAL" clId="{D5FC979C-E6BC-1945-A378-B5D05235CAA5}" dt="2022-05-04T17:12:53.378" v="308" actId="404"/>
          <ac:spMkLst>
            <pc:docMk/>
            <pc:sldMk cId="1388897778" sldId="441"/>
            <ac:spMk id="36" creationId="{9F235AFC-1C05-3F7D-41D3-D890620282AC}"/>
          </ac:spMkLst>
        </pc:spChg>
        <pc:grpChg chg="add mod">
          <ac:chgData name="Maximilian Elsen" userId="54add240-814d-4e11-a531-104d01eb759e" providerId="ADAL" clId="{D5FC979C-E6BC-1945-A378-B5D05235CAA5}" dt="2022-05-04T17:08:18.334" v="218"/>
          <ac:grpSpMkLst>
            <pc:docMk/>
            <pc:sldMk cId="1388897778" sldId="441"/>
            <ac:grpSpMk id="32" creationId="{A24D24AF-F533-9A83-A6BA-248401BE279E}"/>
          </ac:grpSpMkLst>
        </pc:grpChg>
        <pc:picChg chg="del mod">
          <ac:chgData name="Maximilian Elsen" userId="54add240-814d-4e11-a531-104d01eb759e" providerId="ADAL" clId="{D5FC979C-E6BC-1945-A378-B5D05235CAA5}" dt="2022-05-04T17:08:23.285" v="220" actId="478"/>
          <ac:picMkLst>
            <pc:docMk/>
            <pc:sldMk cId="1388897778" sldId="441"/>
            <ac:picMk id="7" creationId="{A10983F7-3FB2-4C92-8ED8-8362E9B3F1EC}"/>
          </ac:picMkLst>
        </pc:picChg>
        <pc:picChg chg="mod">
          <ac:chgData name="Maximilian Elsen" userId="54add240-814d-4e11-a531-104d01eb759e" providerId="ADAL" clId="{D5FC979C-E6BC-1945-A378-B5D05235CAA5}" dt="2022-05-04T17:08:18.334" v="218"/>
          <ac:picMkLst>
            <pc:docMk/>
            <pc:sldMk cId="1388897778" sldId="441"/>
            <ac:picMk id="37" creationId="{2B5544A0-63F2-770C-71BF-68810E1CB24F}"/>
          </ac:picMkLst>
        </pc:picChg>
      </pc:sldChg>
      <pc:sldChg chg="addSp delSp modSp mod delCm modNotesTx">
        <pc:chgData name="Maximilian Elsen" userId="54add240-814d-4e11-a531-104d01eb759e" providerId="ADAL" clId="{D5FC979C-E6BC-1945-A378-B5D05235CAA5}" dt="2022-05-04T17:13:01.560" v="312" actId="478"/>
        <pc:sldMkLst>
          <pc:docMk/>
          <pc:sldMk cId="1831410842" sldId="442"/>
        </pc:sldMkLst>
        <pc:spChg chg="del mod">
          <ac:chgData name="Maximilian Elsen" userId="54add240-814d-4e11-a531-104d01eb759e" providerId="ADAL" clId="{D5FC979C-E6BC-1945-A378-B5D05235CAA5}" dt="2022-05-04T17:13:00.150" v="311" actId="478"/>
          <ac:spMkLst>
            <pc:docMk/>
            <pc:sldMk cId="1831410842" sldId="442"/>
            <ac:spMk id="6" creationId="{19EAF92F-B6B4-4EE3-A941-A2E971F65DBE}"/>
          </ac:spMkLst>
        </pc:spChg>
        <pc:spChg chg="mod">
          <ac:chgData name="Maximilian Elsen" userId="54add240-814d-4e11-a531-104d01eb759e" providerId="ADAL" clId="{D5FC979C-E6BC-1945-A378-B5D05235CAA5}" dt="2022-05-04T17:12:58.654" v="310" actId="404"/>
          <ac:spMkLst>
            <pc:docMk/>
            <pc:sldMk cId="1831410842" sldId="442"/>
            <ac:spMk id="9" creationId="{F5ED326E-54D2-8CEC-09E4-229910DEB069}"/>
          </ac:spMkLst>
        </pc:spChg>
        <pc:grpChg chg="add mod">
          <ac:chgData name="Maximilian Elsen" userId="54add240-814d-4e11-a531-104d01eb759e" providerId="ADAL" clId="{D5FC979C-E6BC-1945-A378-B5D05235CAA5}" dt="2022-05-04T17:07:36.990" v="199"/>
          <ac:grpSpMkLst>
            <pc:docMk/>
            <pc:sldMk cId="1831410842" sldId="442"/>
            <ac:grpSpMk id="8" creationId="{8A592291-B37B-7091-5539-779289CA94D4}"/>
          </ac:grpSpMkLst>
        </pc:grpChg>
        <pc:picChg chg="del mod">
          <ac:chgData name="Maximilian Elsen" userId="54add240-814d-4e11-a531-104d01eb759e" providerId="ADAL" clId="{D5FC979C-E6BC-1945-A378-B5D05235CAA5}" dt="2022-05-04T17:13:01.560" v="312" actId="478"/>
          <ac:picMkLst>
            <pc:docMk/>
            <pc:sldMk cId="1831410842" sldId="442"/>
            <ac:picMk id="7" creationId="{A10983F7-3FB2-4C92-8ED8-8362E9B3F1EC}"/>
          </ac:picMkLst>
        </pc:picChg>
        <pc:picChg chg="mod">
          <ac:chgData name="Maximilian Elsen" userId="54add240-814d-4e11-a531-104d01eb759e" providerId="ADAL" clId="{D5FC979C-E6BC-1945-A378-B5D05235CAA5}" dt="2022-05-04T17:07:36.990" v="199"/>
          <ac:picMkLst>
            <pc:docMk/>
            <pc:sldMk cId="1831410842" sldId="442"/>
            <ac:picMk id="10" creationId="{BE8057FA-1936-F711-CDE6-C6CF2742FF8A}"/>
          </ac:picMkLst>
        </pc:picChg>
      </pc:sldChg>
      <pc:sldChg chg="addSp delSp modSp mod">
        <pc:chgData name="Maximilian Elsen" userId="54add240-814d-4e11-a531-104d01eb759e" providerId="ADAL" clId="{D5FC979C-E6BC-1945-A378-B5D05235CAA5}" dt="2022-05-04T17:12:24.757" v="299" actId="404"/>
        <pc:sldMkLst>
          <pc:docMk/>
          <pc:sldMk cId="1685856477" sldId="443"/>
        </pc:sldMkLst>
        <pc:spChg chg="del mod">
          <ac:chgData name="Maximilian Elsen" userId="54add240-814d-4e11-a531-104d01eb759e" providerId="ADAL" clId="{D5FC979C-E6BC-1945-A378-B5D05235CAA5}" dt="2022-05-04T17:08:57.690" v="231" actId="478"/>
          <ac:spMkLst>
            <pc:docMk/>
            <pc:sldMk cId="1685856477" sldId="443"/>
            <ac:spMk id="6" creationId="{19EAF92F-B6B4-4EE3-A941-A2E971F65DBE}"/>
          </ac:spMkLst>
        </pc:spChg>
        <pc:spChg chg="mod">
          <ac:chgData name="Maximilian Elsen" userId="54add240-814d-4e11-a531-104d01eb759e" providerId="ADAL" clId="{D5FC979C-E6BC-1945-A378-B5D05235CAA5}" dt="2022-05-04T17:12:24.757" v="299" actId="404"/>
          <ac:spMkLst>
            <pc:docMk/>
            <pc:sldMk cId="1685856477" sldId="443"/>
            <ac:spMk id="13" creationId="{BE94F7B2-C7A1-D0A0-05BC-75368B3C30DF}"/>
          </ac:spMkLst>
        </pc:spChg>
        <pc:grpChg chg="add mod">
          <ac:chgData name="Maximilian Elsen" userId="54add240-814d-4e11-a531-104d01eb759e" providerId="ADAL" clId="{D5FC979C-E6BC-1945-A378-B5D05235CAA5}" dt="2022-05-04T17:08:53.231" v="229"/>
          <ac:grpSpMkLst>
            <pc:docMk/>
            <pc:sldMk cId="1685856477" sldId="443"/>
            <ac:grpSpMk id="12" creationId="{CCF862F2-54F9-5A55-4DE6-517827633372}"/>
          </ac:grpSpMkLst>
        </pc:grpChg>
        <pc:picChg chg="del mod">
          <ac:chgData name="Maximilian Elsen" userId="54add240-814d-4e11-a531-104d01eb759e" providerId="ADAL" clId="{D5FC979C-E6BC-1945-A378-B5D05235CAA5}" dt="2022-05-04T17:08:57.690" v="231" actId="478"/>
          <ac:picMkLst>
            <pc:docMk/>
            <pc:sldMk cId="1685856477" sldId="443"/>
            <ac:picMk id="7" creationId="{A10983F7-3FB2-4C92-8ED8-8362E9B3F1EC}"/>
          </ac:picMkLst>
        </pc:picChg>
        <pc:picChg chg="mod">
          <ac:chgData name="Maximilian Elsen" userId="54add240-814d-4e11-a531-104d01eb759e" providerId="ADAL" clId="{D5FC979C-E6BC-1945-A378-B5D05235CAA5}" dt="2022-05-04T17:08:53.231" v="229"/>
          <ac:picMkLst>
            <pc:docMk/>
            <pc:sldMk cId="1685856477" sldId="443"/>
            <ac:picMk id="14" creationId="{F99E97BE-B362-BD7D-05B7-0CB8985BAD13}"/>
          </ac:picMkLst>
        </pc:picChg>
      </pc:sldChg>
      <pc:sldChg chg="addSp delSp modSp mod">
        <pc:chgData name="Maximilian Elsen" userId="54add240-814d-4e11-a531-104d01eb759e" providerId="ADAL" clId="{D5FC979C-E6BC-1945-A378-B5D05235CAA5}" dt="2022-05-04T17:12:20.892" v="297" actId="20577"/>
        <pc:sldMkLst>
          <pc:docMk/>
          <pc:sldMk cId="1571904144" sldId="444"/>
        </pc:sldMkLst>
        <pc:spChg chg="del mod">
          <ac:chgData name="Maximilian Elsen" userId="54add240-814d-4e11-a531-104d01eb759e" providerId="ADAL" clId="{D5FC979C-E6BC-1945-A378-B5D05235CAA5}" dt="2022-05-04T17:09:15.780" v="235" actId="478"/>
          <ac:spMkLst>
            <pc:docMk/>
            <pc:sldMk cId="1571904144" sldId="444"/>
            <ac:spMk id="6" creationId="{19EAF92F-B6B4-4EE3-A941-A2E971F65DBE}"/>
          </ac:spMkLst>
        </pc:spChg>
        <pc:spChg chg="mod">
          <ac:chgData name="Maximilian Elsen" userId="54add240-814d-4e11-a531-104d01eb759e" providerId="ADAL" clId="{D5FC979C-E6BC-1945-A378-B5D05235CAA5}" dt="2022-05-04T17:12:20.892" v="297" actId="20577"/>
          <ac:spMkLst>
            <pc:docMk/>
            <pc:sldMk cId="1571904144" sldId="444"/>
            <ac:spMk id="13" creationId="{12113DD5-7F0F-8F58-0012-C6E6A81D274A}"/>
          </ac:spMkLst>
        </pc:spChg>
        <pc:grpChg chg="add mod">
          <ac:chgData name="Maximilian Elsen" userId="54add240-814d-4e11-a531-104d01eb759e" providerId="ADAL" clId="{D5FC979C-E6BC-1945-A378-B5D05235CAA5}" dt="2022-05-04T17:09:09.521" v="233"/>
          <ac:grpSpMkLst>
            <pc:docMk/>
            <pc:sldMk cId="1571904144" sldId="444"/>
            <ac:grpSpMk id="12" creationId="{8DF99171-F754-5522-3A96-8171C13194CA}"/>
          </ac:grpSpMkLst>
        </pc:grpChg>
        <pc:picChg chg="del mod">
          <ac:chgData name="Maximilian Elsen" userId="54add240-814d-4e11-a531-104d01eb759e" providerId="ADAL" clId="{D5FC979C-E6BC-1945-A378-B5D05235CAA5}" dt="2022-05-04T17:09:15.780" v="235" actId="478"/>
          <ac:picMkLst>
            <pc:docMk/>
            <pc:sldMk cId="1571904144" sldId="444"/>
            <ac:picMk id="7" creationId="{A10983F7-3FB2-4C92-8ED8-8362E9B3F1EC}"/>
          </ac:picMkLst>
        </pc:picChg>
        <pc:picChg chg="mod">
          <ac:chgData name="Maximilian Elsen" userId="54add240-814d-4e11-a531-104d01eb759e" providerId="ADAL" clId="{D5FC979C-E6BC-1945-A378-B5D05235CAA5}" dt="2022-05-04T17:09:09.521" v="233"/>
          <ac:picMkLst>
            <pc:docMk/>
            <pc:sldMk cId="1571904144" sldId="444"/>
            <ac:picMk id="14" creationId="{D6A4E11B-7C72-1B64-DC51-315949EFD35D}"/>
          </ac:picMkLst>
        </pc:picChg>
      </pc:sldChg>
      <pc:sldChg chg="addSp delSp modSp mod">
        <pc:chgData name="Maximilian Elsen" userId="54add240-814d-4e11-a531-104d01eb759e" providerId="ADAL" clId="{D5FC979C-E6BC-1945-A378-B5D05235CAA5}" dt="2022-05-04T17:12:12.384" v="294" actId="20577"/>
        <pc:sldMkLst>
          <pc:docMk/>
          <pc:sldMk cId="4159564527" sldId="445"/>
        </pc:sldMkLst>
        <pc:spChg chg="add del mod">
          <ac:chgData name="Maximilian Elsen" userId="54add240-814d-4e11-a531-104d01eb759e" providerId="ADAL" clId="{D5FC979C-E6BC-1945-A378-B5D05235CAA5}" dt="2022-05-04T17:09:33.362" v="243" actId="478"/>
          <ac:spMkLst>
            <pc:docMk/>
            <pc:sldMk cId="4159564527" sldId="445"/>
            <ac:spMk id="6" creationId="{19EAF92F-B6B4-4EE3-A941-A2E971F65DBE}"/>
          </ac:spMkLst>
        </pc:spChg>
        <pc:spChg chg="mod">
          <ac:chgData name="Maximilian Elsen" userId="54add240-814d-4e11-a531-104d01eb759e" providerId="ADAL" clId="{D5FC979C-E6BC-1945-A378-B5D05235CAA5}" dt="2022-05-04T17:09:24.422" v="237"/>
          <ac:spMkLst>
            <pc:docMk/>
            <pc:sldMk cId="4159564527" sldId="445"/>
            <ac:spMk id="13" creationId="{1516D914-8C55-6403-C915-FECDEC2AAAB6}"/>
          </ac:spMkLst>
        </pc:spChg>
        <pc:spChg chg="mod">
          <ac:chgData name="Maximilian Elsen" userId="54add240-814d-4e11-a531-104d01eb759e" providerId="ADAL" clId="{D5FC979C-E6BC-1945-A378-B5D05235CAA5}" dt="2022-05-04T17:12:12.384" v="294" actId="20577"/>
          <ac:spMkLst>
            <pc:docMk/>
            <pc:sldMk cId="4159564527" sldId="445"/>
            <ac:spMk id="17" creationId="{543F801E-557A-35C9-1828-10505FEEC776}"/>
          </ac:spMkLst>
        </pc:spChg>
        <pc:grpChg chg="add del mod">
          <ac:chgData name="Maximilian Elsen" userId="54add240-814d-4e11-a531-104d01eb759e" providerId="ADAL" clId="{D5FC979C-E6BC-1945-A378-B5D05235CAA5}" dt="2022-05-04T17:09:26.039" v="238"/>
          <ac:grpSpMkLst>
            <pc:docMk/>
            <pc:sldMk cId="4159564527" sldId="445"/>
            <ac:grpSpMk id="12" creationId="{CAB7A1ED-C7AC-8C83-54B4-1FAB9551AAC7}"/>
          </ac:grpSpMkLst>
        </pc:grpChg>
        <pc:grpChg chg="add mod">
          <ac:chgData name="Maximilian Elsen" userId="54add240-814d-4e11-a531-104d01eb759e" providerId="ADAL" clId="{D5FC979C-E6BC-1945-A378-B5D05235CAA5}" dt="2022-05-04T17:09:28.779" v="241"/>
          <ac:grpSpMkLst>
            <pc:docMk/>
            <pc:sldMk cId="4159564527" sldId="445"/>
            <ac:grpSpMk id="16" creationId="{91F28880-5FEB-4B67-4E1D-7CD46455E776}"/>
          </ac:grpSpMkLst>
        </pc:grpChg>
        <pc:picChg chg="add del mod">
          <ac:chgData name="Maximilian Elsen" userId="54add240-814d-4e11-a531-104d01eb759e" providerId="ADAL" clId="{D5FC979C-E6BC-1945-A378-B5D05235CAA5}" dt="2022-05-04T17:09:33.362" v="243" actId="478"/>
          <ac:picMkLst>
            <pc:docMk/>
            <pc:sldMk cId="4159564527" sldId="445"/>
            <ac:picMk id="7" creationId="{A10983F7-3FB2-4C92-8ED8-8362E9B3F1EC}"/>
          </ac:picMkLst>
        </pc:picChg>
        <pc:picChg chg="mod">
          <ac:chgData name="Maximilian Elsen" userId="54add240-814d-4e11-a531-104d01eb759e" providerId="ADAL" clId="{D5FC979C-E6BC-1945-A378-B5D05235CAA5}" dt="2022-05-04T17:09:24.422" v="237"/>
          <ac:picMkLst>
            <pc:docMk/>
            <pc:sldMk cId="4159564527" sldId="445"/>
            <ac:picMk id="14" creationId="{00BF3ED6-5597-8D75-2C2C-FBB6F6012626}"/>
          </ac:picMkLst>
        </pc:picChg>
        <pc:picChg chg="mod">
          <ac:chgData name="Maximilian Elsen" userId="54add240-814d-4e11-a531-104d01eb759e" providerId="ADAL" clId="{D5FC979C-E6BC-1945-A378-B5D05235CAA5}" dt="2022-05-04T17:09:28.779" v="241"/>
          <ac:picMkLst>
            <pc:docMk/>
            <pc:sldMk cId="4159564527" sldId="445"/>
            <ac:picMk id="18" creationId="{DC794892-D880-CCAE-3293-CA22F3B3A9A9}"/>
          </ac:picMkLst>
        </pc:picChg>
      </pc:sldChg>
      <pc:sldChg chg="addSp delSp modSp mod">
        <pc:chgData name="Maximilian Elsen" userId="54add240-814d-4e11-a531-104d01eb759e" providerId="ADAL" clId="{D5FC979C-E6BC-1945-A378-B5D05235CAA5}" dt="2022-05-04T17:11:59.813" v="289" actId="255"/>
        <pc:sldMkLst>
          <pc:docMk/>
          <pc:sldMk cId="4089375519" sldId="446"/>
        </pc:sldMkLst>
        <pc:spChg chg="del mod">
          <ac:chgData name="Maximilian Elsen" userId="54add240-814d-4e11-a531-104d01eb759e" providerId="ADAL" clId="{D5FC979C-E6BC-1945-A378-B5D05235CAA5}" dt="2022-05-04T17:09:57.134" v="247" actId="478"/>
          <ac:spMkLst>
            <pc:docMk/>
            <pc:sldMk cId="4089375519" sldId="446"/>
            <ac:spMk id="6" creationId="{19EAF92F-B6B4-4EE3-A941-A2E971F65DBE}"/>
          </ac:spMkLst>
        </pc:spChg>
        <pc:spChg chg="mod">
          <ac:chgData name="Maximilian Elsen" userId="54add240-814d-4e11-a531-104d01eb759e" providerId="ADAL" clId="{D5FC979C-E6BC-1945-A378-B5D05235CAA5}" dt="2022-05-04T17:11:59.813" v="289" actId="255"/>
          <ac:spMkLst>
            <pc:docMk/>
            <pc:sldMk cId="4089375519" sldId="446"/>
            <ac:spMk id="13" creationId="{2FFCDEFD-8C57-EDA2-210A-F82831DF39B1}"/>
          </ac:spMkLst>
        </pc:spChg>
        <pc:grpChg chg="add mod">
          <ac:chgData name="Maximilian Elsen" userId="54add240-814d-4e11-a531-104d01eb759e" providerId="ADAL" clId="{D5FC979C-E6BC-1945-A378-B5D05235CAA5}" dt="2022-05-04T17:09:51.326" v="245"/>
          <ac:grpSpMkLst>
            <pc:docMk/>
            <pc:sldMk cId="4089375519" sldId="446"/>
            <ac:grpSpMk id="12" creationId="{800DC92A-84CA-FB3B-7C5F-BD1BEDA01151}"/>
          </ac:grpSpMkLst>
        </pc:grpChg>
        <pc:picChg chg="del mod">
          <ac:chgData name="Maximilian Elsen" userId="54add240-814d-4e11-a531-104d01eb759e" providerId="ADAL" clId="{D5FC979C-E6BC-1945-A378-B5D05235CAA5}" dt="2022-05-04T17:09:57.134" v="247" actId="478"/>
          <ac:picMkLst>
            <pc:docMk/>
            <pc:sldMk cId="4089375519" sldId="446"/>
            <ac:picMk id="7" creationId="{A10983F7-3FB2-4C92-8ED8-8362E9B3F1EC}"/>
          </ac:picMkLst>
        </pc:picChg>
        <pc:picChg chg="mod">
          <ac:chgData name="Maximilian Elsen" userId="54add240-814d-4e11-a531-104d01eb759e" providerId="ADAL" clId="{D5FC979C-E6BC-1945-A378-B5D05235CAA5}" dt="2022-05-04T17:09:51.326" v="245"/>
          <ac:picMkLst>
            <pc:docMk/>
            <pc:sldMk cId="4089375519" sldId="446"/>
            <ac:picMk id="14" creationId="{4B5DC413-47E1-911C-1678-6B2BD24A3AA3}"/>
          </ac:picMkLst>
        </pc:picChg>
      </pc:sldChg>
      <pc:sldChg chg="addSp delSp modSp mod">
        <pc:chgData name="Maximilian Elsen" userId="54add240-814d-4e11-a531-104d01eb759e" providerId="ADAL" clId="{D5FC979C-E6BC-1945-A378-B5D05235CAA5}" dt="2022-05-04T17:11:55.315" v="288" actId="255"/>
        <pc:sldMkLst>
          <pc:docMk/>
          <pc:sldMk cId="4201297976" sldId="447"/>
        </pc:sldMkLst>
        <pc:spChg chg="add del mod">
          <ac:chgData name="Maximilian Elsen" userId="54add240-814d-4e11-a531-104d01eb759e" providerId="ADAL" clId="{D5FC979C-E6BC-1945-A378-B5D05235CAA5}" dt="2022-05-04T17:10:14.245" v="255" actId="478"/>
          <ac:spMkLst>
            <pc:docMk/>
            <pc:sldMk cId="4201297976" sldId="447"/>
            <ac:spMk id="6" creationId="{19EAF92F-B6B4-4EE3-A941-A2E971F65DBE}"/>
          </ac:spMkLst>
        </pc:spChg>
        <pc:spChg chg="mod">
          <ac:chgData name="Maximilian Elsen" userId="54add240-814d-4e11-a531-104d01eb759e" providerId="ADAL" clId="{D5FC979C-E6BC-1945-A378-B5D05235CAA5}" dt="2022-05-04T17:10:07.005" v="249"/>
          <ac:spMkLst>
            <pc:docMk/>
            <pc:sldMk cId="4201297976" sldId="447"/>
            <ac:spMk id="13" creationId="{D196CBCB-DF96-D6C6-9639-50C42222ED2B}"/>
          </ac:spMkLst>
        </pc:spChg>
        <pc:spChg chg="mod">
          <ac:chgData name="Maximilian Elsen" userId="54add240-814d-4e11-a531-104d01eb759e" providerId="ADAL" clId="{D5FC979C-E6BC-1945-A378-B5D05235CAA5}" dt="2022-05-04T17:11:55.315" v="288" actId="255"/>
          <ac:spMkLst>
            <pc:docMk/>
            <pc:sldMk cId="4201297976" sldId="447"/>
            <ac:spMk id="16" creationId="{C38AA582-EE53-AF46-2688-41B584D5CABA}"/>
          </ac:spMkLst>
        </pc:spChg>
        <pc:grpChg chg="add del mod">
          <ac:chgData name="Maximilian Elsen" userId="54add240-814d-4e11-a531-104d01eb759e" providerId="ADAL" clId="{D5FC979C-E6BC-1945-A378-B5D05235CAA5}" dt="2022-05-04T17:10:08.024" v="250"/>
          <ac:grpSpMkLst>
            <pc:docMk/>
            <pc:sldMk cId="4201297976" sldId="447"/>
            <ac:grpSpMk id="12" creationId="{7317285F-7D93-A41B-ED13-8F9B7B5E4435}"/>
          </ac:grpSpMkLst>
        </pc:grpChg>
        <pc:grpChg chg="add mod">
          <ac:chgData name="Maximilian Elsen" userId="54add240-814d-4e11-a531-104d01eb759e" providerId="ADAL" clId="{D5FC979C-E6BC-1945-A378-B5D05235CAA5}" dt="2022-05-04T17:10:10.473" v="253"/>
          <ac:grpSpMkLst>
            <pc:docMk/>
            <pc:sldMk cId="4201297976" sldId="447"/>
            <ac:grpSpMk id="15" creationId="{9BB6757E-570B-44EF-90F3-6FDD7549128A}"/>
          </ac:grpSpMkLst>
        </pc:grpChg>
        <pc:picChg chg="add del mod">
          <ac:chgData name="Maximilian Elsen" userId="54add240-814d-4e11-a531-104d01eb759e" providerId="ADAL" clId="{D5FC979C-E6BC-1945-A378-B5D05235CAA5}" dt="2022-05-04T17:10:14.245" v="255" actId="478"/>
          <ac:picMkLst>
            <pc:docMk/>
            <pc:sldMk cId="4201297976" sldId="447"/>
            <ac:picMk id="7" creationId="{A10983F7-3FB2-4C92-8ED8-8362E9B3F1EC}"/>
          </ac:picMkLst>
        </pc:picChg>
        <pc:picChg chg="mod">
          <ac:chgData name="Maximilian Elsen" userId="54add240-814d-4e11-a531-104d01eb759e" providerId="ADAL" clId="{D5FC979C-E6BC-1945-A378-B5D05235CAA5}" dt="2022-05-04T17:10:07.005" v="249"/>
          <ac:picMkLst>
            <pc:docMk/>
            <pc:sldMk cId="4201297976" sldId="447"/>
            <ac:picMk id="14" creationId="{0189F878-AE5E-BDCD-80C8-15ACA2C110D1}"/>
          </ac:picMkLst>
        </pc:picChg>
        <pc:picChg chg="mod">
          <ac:chgData name="Maximilian Elsen" userId="54add240-814d-4e11-a531-104d01eb759e" providerId="ADAL" clId="{D5FC979C-E6BC-1945-A378-B5D05235CAA5}" dt="2022-05-04T17:10:10.473" v="253"/>
          <ac:picMkLst>
            <pc:docMk/>
            <pc:sldMk cId="4201297976" sldId="447"/>
            <ac:picMk id="19" creationId="{B0DD5DEC-F069-3BB4-C4E3-1A2D07420415}"/>
          </ac:picMkLst>
        </pc:picChg>
      </pc:sldChg>
      <pc:sldChg chg="addSp delSp modSp mod">
        <pc:chgData name="Maximilian Elsen" userId="54add240-814d-4e11-a531-104d01eb759e" providerId="ADAL" clId="{D5FC979C-E6BC-1945-A378-B5D05235CAA5}" dt="2022-05-04T17:11:48.981" v="287" actId="20577"/>
        <pc:sldMkLst>
          <pc:docMk/>
          <pc:sldMk cId="4034713672" sldId="448"/>
        </pc:sldMkLst>
        <pc:spChg chg="del mod">
          <ac:chgData name="Maximilian Elsen" userId="54add240-814d-4e11-a531-104d01eb759e" providerId="ADAL" clId="{D5FC979C-E6BC-1945-A378-B5D05235CAA5}" dt="2022-05-04T17:10:48.268" v="264" actId="478"/>
          <ac:spMkLst>
            <pc:docMk/>
            <pc:sldMk cId="4034713672" sldId="448"/>
            <ac:spMk id="6" creationId="{19EAF92F-B6B4-4EE3-A941-A2E971F65DBE}"/>
          </ac:spMkLst>
        </pc:spChg>
        <pc:spChg chg="add del mod topLvl">
          <ac:chgData name="Maximilian Elsen" userId="54add240-814d-4e11-a531-104d01eb759e" providerId="ADAL" clId="{D5FC979C-E6BC-1945-A378-B5D05235CAA5}" dt="2022-05-04T17:11:48.981" v="287" actId="20577"/>
          <ac:spMkLst>
            <pc:docMk/>
            <pc:sldMk cId="4034713672" sldId="448"/>
            <ac:spMk id="13" creationId="{1D08F22E-5695-20C1-9294-FE111D755CE2}"/>
          </ac:spMkLst>
        </pc:spChg>
        <pc:grpChg chg="add del mod">
          <ac:chgData name="Maximilian Elsen" userId="54add240-814d-4e11-a531-104d01eb759e" providerId="ADAL" clId="{D5FC979C-E6BC-1945-A378-B5D05235CAA5}" dt="2022-05-04T17:11:43.553" v="283" actId="478"/>
          <ac:grpSpMkLst>
            <pc:docMk/>
            <pc:sldMk cId="4034713672" sldId="448"/>
            <ac:grpSpMk id="12" creationId="{7AE80555-0354-36D9-A08F-5B4A9B6D9955}"/>
          </ac:grpSpMkLst>
        </pc:grpChg>
        <pc:picChg chg="del mod">
          <ac:chgData name="Maximilian Elsen" userId="54add240-814d-4e11-a531-104d01eb759e" providerId="ADAL" clId="{D5FC979C-E6BC-1945-A378-B5D05235CAA5}" dt="2022-05-04T17:10:48.268" v="264" actId="478"/>
          <ac:picMkLst>
            <pc:docMk/>
            <pc:sldMk cId="4034713672" sldId="448"/>
            <ac:picMk id="7" creationId="{A10983F7-3FB2-4C92-8ED8-8362E9B3F1EC}"/>
          </ac:picMkLst>
        </pc:picChg>
        <pc:picChg chg="mod topLvl">
          <ac:chgData name="Maximilian Elsen" userId="54add240-814d-4e11-a531-104d01eb759e" providerId="ADAL" clId="{D5FC979C-E6BC-1945-A378-B5D05235CAA5}" dt="2022-05-04T17:11:42.638" v="282" actId="478"/>
          <ac:picMkLst>
            <pc:docMk/>
            <pc:sldMk cId="4034713672" sldId="448"/>
            <ac:picMk id="14" creationId="{CC862E39-9B7F-4813-CE54-2CE57AE5D97E}"/>
          </ac:picMkLst>
        </pc:picChg>
      </pc:sldChg>
      <pc:sldChg chg="addSp delSp modSp mod">
        <pc:chgData name="Maximilian Elsen" userId="54add240-814d-4e11-a531-104d01eb759e" providerId="ADAL" clId="{D5FC979C-E6BC-1945-A378-B5D05235CAA5}" dt="2022-05-04T17:37:35.830" v="350" actId="478"/>
        <pc:sldMkLst>
          <pc:docMk/>
          <pc:sldMk cId="2335934138" sldId="449"/>
        </pc:sldMkLst>
        <pc:spChg chg="del mod">
          <ac:chgData name="Maximilian Elsen" userId="54add240-814d-4e11-a531-104d01eb759e" providerId="ADAL" clId="{D5FC979C-E6BC-1945-A378-B5D05235CAA5}" dt="2022-05-04T17:11:06.196" v="268" actId="478"/>
          <ac:spMkLst>
            <pc:docMk/>
            <pc:sldMk cId="2335934138" sldId="449"/>
            <ac:spMk id="6" creationId="{19EAF92F-B6B4-4EE3-A941-A2E971F65DBE}"/>
          </ac:spMkLst>
        </pc:spChg>
        <pc:spChg chg="mod">
          <ac:chgData name="Maximilian Elsen" userId="54add240-814d-4e11-a531-104d01eb759e" providerId="ADAL" clId="{D5FC979C-E6BC-1945-A378-B5D05235CAA5}" dt="2022-05-04T17:11:32.949" v="278" actId="403"/>
          <ac:spMkLst>
            <pc:docMk/>
            <pc:sldMk cId="2335934138" sldId="449"/>
            <ac:spMk id="12" creationId="{A35878BE-51CB-E52F-01B4-AA093D8938A3}"/>
          </ac:spMkLst>
        </pc:spChg>
        <pc:spChg chg="del">
          <ac:chgData name="Maximilian Elsen" userId="54add240-814d-4e11-a531-104d01eb759e" providerId="ADAL" clId="{D5FC979C-E6BC-1945-A378-B5D05235CAA5}" dt="2022-05-04T17:37:35.830" v="350" actId="478"/>
          <ac:spMkLst>
            <pc:docMk/>
            <pc:sldMk cId="2335934138" sldId="449"/>
            <ac:spMk id="19" creationId="{0E9D2168-B9F2-E84E-AE20-585AD152669F}"/>
          </ac:spMkLst>
        </pc:spChg>
        <pc:grpChg chg="add mod">
          <ac:chgData name="Maximilian Elsen" userId="54add240-814d-4e11-a531-104d01eb759e" providerId="ADAL" clId="{D5FC979C-E6BC-1945-A378-B5D05235CAA5}" dt="2022-05-04T17:11:00.002" v="266"/>
          <ac:grpSpMkLst>
            <pc:docMk/>
            <pc:sldMk cId="2335934138" sldId="449"/>
            <ac:grpSpMk id="11" creationId="{E3F32ECC-5E80-B8D2-90CA-189F8C7B842E}"/>
          </ac:grpSpMkLst>
        </pc:grpChg>
        <pc:picChg chg="del mod">
          <ac:chgData name="Maximilian Elsen" userId="54add240-814d-4e11-a531-104d01eb759e" providerId="ADAL" clId="{D5FC979C-E6BC-1945-A378-B5D05235CAA5}" dt="2022-05-04T17:11:06.196" v="268" actId="478"/>
          <ac:picMkLst>
            <pc:docMk/>
            <pc:sldMk cId="2335934138" sldId="449"/>
            <ac:picMk id="7" creationId="{A10983F7-3FB2-4C92-8ED8-8362E9B3F1EC}"/>
          </ac:picMkLst>
        </pc:picChg>
        <pc:picChg chg="mod">
          <ac:chgData name="Maximilian Elsen" userId="54add240-814d-4e11-a531-104d01eb759e" providerId="ADAL" clId="{D5FC979C-E6BC-1945-A378-B5D05235CAA5}" dt="2022-05-04T17:11:00.002" v="266"/>
          <ac:picMkLst>
            <pc:docMk/>
            <pc:sldMk cId="2335934138" sldId="449"/>
            <ac:picMk id="13" creationId="{2B9AD22D-0744-D2C5-8881-2A690F991734}"/>
          </ac:picMkLst>
        </pc:picChg>
      </pc:sldChg>
      <pc:sldChg chg="addSp delSp modSp mod">
        <pc:chgData name="Maximilian Elsen" userId="54add240-814d-4e11-a531-104d01eb759e" providerId="ADAL" clId="{D5FC979C-E6BC-1945-A378-B5D05235CAA5}" dt="2022-05-04T17:11:28.449" v="274" actId="478"/>
        <pc:sldMkLst>
          <pc:docMk/>
          <pc:sldMk cId="2391400709" sldId="450"/>
        </pc:sldMkLst>
        <pc:spChg chg="del mod">
          <ac:chgData name="Maximilian Elsen" userId="54add240-814d-4e11-a531-104d01eb759e" providerId="ADAL" clId="{D5FC979C-E6BC-1945-A378-B5D05235CAA5}" dt="2022-05-04T17:11:28.449" v="274" actId="478"/>
          <ac:spMkLst>
            <pc:docMk/>
            <pc:sldMk cId="2391400709" sldId="450"/>
            <ac:spMk id="6" creationId="{19EAF92F-B6B4-4EE3-A941-A2E971F65DBE}"/>
          </ac:spMkLst>
        </pc:spChg>
        <pc:spChg chg="mod">
          <ac:chgData name="Maximilian Elsen" userId="54add240-814d-4e11-a531-104d01eb759e" providerId="ADAL" clId="{D5FC979C-E6BC-1945-A378-B5D05235CAA5}" dt="2022-05-04T17:11:20.371" v="273" actId="404"/>
          <ac:spMkLst>
            <pc:docMk/>
            <pc:sldMk cId="2391400709" sldId="450"/>
            <ac:spMk id="13" creationId="{CDC38AA0-3B8A-5E21-D969-7188EB80EAD9}"/>
          </ac:spMkLst>
        </pc:spChg>
        <pc:grpChg chg="add mod">
          <ac:chgData name="Maximilian Elsen" userId="54add240-814d-4e11-a531-104d01eb759e" providerId="ADAL" clId="{D5FC979C-E6BC-1945-A378-B5D05235CAA5}" dt="2022-05-04T17:11:14.322" v="270"/>
          <ac:grpSpMkLst>
            <pc:docMk/>
            <pc:sldMk cId="2391400709" sldId="450"/>
            <ac:grpSpMk id="12" creationId="{93E3B4AA-26BC-22D1-6D38-7B9DD1B93EB4}"/>
          </ac:grpSpMkLst>
        </pc:grpChg>
        <pc:picChg chg="del mod">
          <ac:chgData name="Maximilian Elsen" userId="54add240-814d-4e11-a531-104d01eb759e" providerId="ADAL" clId="{D5FC979C-E6BC-1945-A378-B5D05235CAA5}" dt="2022-05-04T17:11:28.449" v="274" actId="478"/>
          <ac:picMkLst>
            <pc:docMk/>
            <pc:sldMk cId="2391400709" sldId="450"/>
            <ac:picMk id="7" creationId="{A10983F7-3FB2-4C92-8ED8-8362E9B3F1EC}"/>
          </ac:picMkLst>
        </pc:picChg>
        <pc:picChg chg="mod">
          <ac:chgData name="Maximilian Elsen" userId="54add240-814d-4e11-a531-104d01eb759e" providerId="ADAL" clId="{D5FC979C-E6BC-1945-A378-B5D05235CAA5}" dt="2022-05-04T17:11:14.322" v="270"/>
          <ac:picMkLst>
            <pc:docMk/>
            <pc:sldMk cId="2391400709" sldId="450"/>
            <ac:picMk id="14" creationId="{19A24332-B820-6EBC-B45B-CCFFBF04817D}"/>
          </ac:picMkLst>
        </pc:picChg>
      </pc:sldChg>
      <pc:sldChg chg="addSp delSp modSp mod">
        <pc:chgData name="Maximilian Elsen" userId="54add240-814d-4e11-a531-104d01eb759e" providerId="ADAL" clId="{D5FC979C-E6BC-1945-A378-B5D05235CAA5}" dt="2022-05-04T17:14:00.006" v="336" actId="478"/>
        <pc:sldMkLst>
          <pc:docMk/>
          <pc:sldMk cId="1561898433" sldId="451"/>
        </pc:sldMkLst>
        <pc:spChg chg="add del mod">
          <ac:chgData name="Maximilian Elsen" userId="54add240-814d-4e11-a531-104d01eb759e" providerId="ADAL" clId="{D5FC979C-E6BC-1945-A378-B5D05235CAA5}" dt="2022-05-04T17:13:56.824" v="333"/>
          <ac:spMkLst>
            <pc:docMk/>
            <pc:sldMk cId="1561898433" sldId="451"/>
            <ac:spMk id="2" creationId="{8ADABF64-E044-2C49-49E5-756713B8CE34}"/>
          </ac:spMkLst>
        </pc:spChg>
        <pc:spChg chg="del mod">
          <ac:chgData name="Maximilian Elsen" userId="54add240-814d-4e11-a531-104d01eb759e" providerId="ADAL" clId="{D5FC979C-E6BC-1945-A378-B5D05235CAA5}" dt="2022-05-04T17:14:00.006" v="336" actId="478"/>
          <ac:spMkLst>
            <pc:docMk/>
            <pc:sldMk cId="1561898433" sldId="451"/>
            <ac:spMk id="6" creationId="{19EAF92F-B6B4-4EE3-A941-A2E971F65DBE}"/>
          </ac:spMkLst>
        </pc:spChg>
        <pc:spChg chg="mod">
          <ac:chgData name="Maximilian Elsen" userId="54add240-814d-4e11-a531-104d01eb759e" providerId="ADAL" clId="{D5FC979C-E6BC-1945-A378-B5D05235CAA5}" dt="2022-05-04T17:13:57.848" v="334"/>
          <ac:spMkLst>
            <pc:docMk/>
            <pc:sldMk cId="1561898433" sldId="451"/>
            <ac:spMk id="8" creationId="{53003D3B-6C0F-2759-256E-CFCCAD71647D}"/>
          </ac:spMkLst>
        </pc:spChg>
        <pc:grpChg chg="add mod">
          <ac:chgData name="Maximilian Elsen" userId="54add240-814d-4e11-a531-104d01eb759e" providerId="ADAL" clId="{D5FC979C-E6BC-1945-A378-B5D05235CAA5}" dt="2022-05-04T17:13:54.129" v="331"/>
          <ac:grpSpMkLst>
            <pc:docMk/>
            <pc:sldMk cId="1561898433" sldId="451"/>
            <ac:grpSpMk id="5" creationId="{E21ABB0D-24C0-7C7A-D5DE-331B20D62642}"/>
          </ac:grpSpMkLst>
        </pc:grpChg>
        <pc:picChg chg="del mod">
          <ac:chgData name="Maximilian Elsen" userId="54add240-814d-4e11-a531-104d01eb759e" providerId="ADAL" clId="{D5FC979C-E6BC-1945-A378-B5D05235CAA5}" dt="2022-05-04T17:13:59.689" v="335" actId="478"/>
          <ac:picMkLst>
            <pc:docMk/>
            <pc:sldMk cId="1561898433" sldId="451"/>
            <ac:picMk id="7" creationId="{A10983F7-3FB2-4C92-8ED8-8362E9B3F1EC}"/>
          </ac:picMkLst>
        </pc:picChg>
        <pc:picChg chg="mod">
          <ac:chgData name="Maximilian Elsen" userId="54add240-814d-4e11-a531-104d01eb759e" providerId="ADAL" clId="{D5FC979C-E6BC-1945-A378-B5D05235CAA5}" dt="2022-05-04T17:13:54.129" v="331"/>
          <ac:picMkLst>
            <pc:docMk/>
            <pc:sldMk cId="1561898433" sldId="451"/>
            <ac:picMk id="10" creationId="{C2E6802E-5396-42C4-6B8F-F7099E4B3264}"/>
          </ac:picMkLst>
        </pc:picChg>
      </pc:sldChg>
      <pc:sldChg chg="addSp delSp modSp mod">
        <pc:chgData name="Maximilian Elsen" userId="54add240-814d-4e11-a531-104d01eb759e" providerId="ADAL" clId="{D5FC979C-E6BC-1945-A378-B5D05235CAA5}" dt="2022-05-04T17:13:27.376" v="320" actId="478"/>
        <pc:sldMkLst>
          <pc:docMk/>
          <pc:sldMk cId="2721356040" sldId="452"/>
        </pc:sldMkLst>
        <pc:spChg chg="del mod">
          <ac:chgData name="Maximilian Elsen" userId="54add240-814d-4e11-a531-104d01eb759e" providerId="ADAL" clId="{D5FC979C-E6BC-1945-A378-B5D05235CAA5}" dt="2022-05-04T17:13:27.376" v="320" actId="478"/>
          <ac:spMkLst>
            <pc:docMk/>
            <pc:sldMk cId="2721356040" sldId="452"/>
            <ac:spMk id="6" creationId="{19EAF92F-B6B4-4EE3-A941-A2E971F65DBE}"/>
          </ac:spMkLst>
        </pc:spChg>
        <pc:spChg chg="mod">
          <ac:chgData name="Maximilian Elsen" userId="54add240-814d-4e11-a531-104d01eb759e" providerId="ADAL" clId="{D5FC979C-E6BC-1945-A378-B5D05235CAA5}" dt="2022-05-04T17:13:25.857" v="319"/>
          <ac:spMkLst>
            <pc:docMk/>
            <pc:sldMk cId="2721356040" sldId="452"/>
            <ac:spMk id="9" creationId="{BB1E160C-AE66-FE53-71FE-FAB3AC94DD29}"/>
          </ac:spMkLst>
        </pc:spChg>
        <pc:grpChg chg="add mod">
          <ac:chgData name="Maximilian Elsen" userId="54add240-814d-4e11-a531-104d01eb759e" providerId="ADAL" clId="{D5FC979C-E6BC-1945-A378-B5D05235CAA5}" dt="2022-05-04T17:13:22.937" v="318"/>
          <ac:grpSpMkLst>
            <pc:docMk/>
            <pc:sldMk cId="2721356040" sldId="452"/>
            <ac:grpSpMk id="8" creationId="{DB92E8A9-755D-B1BA-B4A1-2B9FACD6B7AF}"/>
          </ac:grpSpMkLst>
        </pc:grpChg>
        <pc:picChg chg="del mod">
          <ac:chgData name="Maximilian Elsen" userId="54add240-814d-4e11-a531-104d01eb759e" providerId="ADAL" clId="{D5FC979C-E6BC-1945-A378-B5D05235CAA5}" dt="2022-05-04T17:13:27.376" v="320" actId="478"/>
          <ac:picMkLst>
            <pc:docMk/>
            <pc:sldMk cId="2721356040" sldId="452"/>
            <ac:picMk id="7" creationId="{A10983F7-3FB2-4C92-8ED8-8362E9B3F1EC}"/>
          </ac:picMkLst>
        </pc:picChg>
        <pc:picChg chg="mod">
          <ac:chgData name="Maximilian Elsen" userId="54add240-814d-4e11-a531-104d01eb759e" providerId="ADAL" clId="{D5FC979C-E6BC-1945-A378-B5D05235CAA5}" dt="2022-05-04T17:13:22.937" v="318"/>
          <ac:picMkLst>
            <pc:docMk/>
            <pc:sldMk cId="2721356040" sldId="452"/>
            <ac:picMk id="10" creationId="{A257EFC9-450F-F3AB-7446-B632B08B838C}"/>
          </ac:picMkLst>
        </pc:picChg>
      </pc:sldChg>
      <pc:sldChg chg="addSp delSp modSp mod">
        <pc:chgData name="Maximilian Elsen" userId="54add240-814d-4e11-a531-104d01eb759e" providerId="ADAL" clId="{D5FC979C-E6BC-1945-A378-B5D05235CAA5}" dt="2022-05-04T17:13:38.416" v="324" actId="478"/>
        <pc:sldMkLst>
          <pc:docMk/>
          <pc:sldMk cId="1033832298" sldId="453"/>
        </pc:sldMkLst>
        <pc:spChg chg="del mod">
          <ac:chgData name="Maximilian Elsen" userId="54add240-814d-4e11-a531-104d01eb759e" providerId="ADAL" clId="{D5FC979C-E6BC-1945-A378-B5D05235CAA5}" dt="2022-05-04T17:13:38.416" v="324" actId="478"/>
          <ac:spMkLst>
            <pc:docMk/>
            <pc:sldMk cId="1033832298" sldId="453"/>
            <ac:spMk id="6" creationId="{19EAF92F-B6B4-4EE3-A941-A2E971F65DBE}"/>
          </ac:spMkLst>
        </pc:spChg>
        <pc:spChg chg="mod">
          <ac:chgData name="Maximilian Elsen" userId="54add240-814d-4e11-a531-104d01eb759e" providerId="ADAL" clId="{D5FC979C-E6BC-1945-A378-B5D05235CAA5}" dt="2022-05-04T17:13:36.871" v="323"/>
          <ac:spMkLst>
            <pc:docMk/>
            <pc:sldMk cId="1033832298" sldId="453"/>
            <ac:spMk id="56" creationId="{F9E5DA20-0DA6-FD7B-A499-D3DDB2574EC4}"/>
          </ac:spMkLst>
        </pc:spChg>
        <pc:grpChg chg="add mod">
          <ac:chgData name="Maximilian Elsen" userId="54add240-814d-4e11-a531-104d01eb759e" providerId="ADAL" clId="{D5FC979C-E6BC-1945-A378-B5D05235CAA5}" dt="2022-05-04T17:13:33.266" v="322"/>
          <ac:grpSpMkLst>
            <pc:docMk/>
            <pc:sldMk cId="1033832298" sldId="453"/>
            <ac:grpSpMk id="55" creationId="{B45B6649-5D39-63CD-0B55-E31EC0F37DB1}"/>
          </ac:grpSpMkLst>
        </pc:grpChg>
        <pc:picChg chg="del mod">
          <ac:chgData name="Maximilian Elsen" userId="54add240-814d-4e11-a531-104d01eb759e" providerId="ADAL" clId="{D5FC979C-E6BC-1945-A378-B5D05235CAA5}" dt="2022-05-04T17:13:38.416" v="324" actId="478"/>
          <ac:picMkLst>
            <pc:docMk/>
            <pc:sldMk cId="1033832298" sldId="453"/>
            <ac:picMk id="7" creationId="{A10983F7-3FB2-4C92-8ED8-8362E9B3F1EC}"/>
          </ac:picMkLst>
        </pc:picChg>
        <pc:picChg chg="mod">
          <ac:chgData name="Maximilian Elsen" userId="54add240-814d-4e11-a531-104d01eb759e" providerId="ADAL" clId="{D5FC979C-E6BC-1945-A378-B5D05235CAA5}" dt="2022-05-04T17:13:33.266" v="322"/>
          <ac:picMkLst>
            <pc:docMk/>
            <pc:sldMk cId="1033832298" sldId="453"/>
            <ac:picMk id="57" creationId="{6967C0A1-614D-5600-CC8D-32B4E3E78427}"/>
          </ac:picMkLst>
        </pc:picChg>
      </pc:sldChg>
      <pc:sldChg chg="addSp delSp modSp mod">
        <pc:chgData name="Maximilian Elsen" userId="54add240-814d-4e11-a531-104d01eb759e" providerId="ADAL" clId="{D5FC979C-E6BC-1945-A378-B5D05235CAA5}" dt="2022-05-04T17:13:49.081" v="329" actId="478"/>
        <pc:sldMkLst>
          <pc:docMk/>
          <pc:sldMk cId="811759142" sldId="454"/>
        </pc:sldMkLst>
        <pc:spChg chg="del mod">
          <ac:chgData name="Maximilian Elsen" userId="54add240-814d-4e11-a531-104d01eb759e" providerId="ADAL" clId="{D5FC979C-E6BC-1945-A378-B5D05235CAA5}" dt="2022-05-04T17:13:49.081" v="329" actId="478"/>
          <ac:spMkLst>
            <pc:docMk/>
            <pc:sldMk cId="811759142" sldId="454"/>
            <ac:spMk id="6" creationId="{19EAF92F-B6B4-4EE3-A941-A2E971F65DBE}"/>
          </ac:spMkLst>
        </pc:spChg>
        <pc:spChg chg="mod">
          <ac:chgData name="Maximilian Elsen" userId="54add240-814d-4e11-a531-104d01eb759e" providerId="ADAL" clId="{D5FC979C-E6BC-1945-A378-B5D05235CAA5}" dt="2022-05-04T17:13:47.915" v="328"/>
          <ac:spMkLst>
            <pc:docMk/>
            <pc:sldMk cId="811759142" sldId="454"/>
            <ac:spMk id="9" creationId="{26D48543-7E4D-6A2D-BA11-4C13A46A0759}"/>
          </ac:spMkLst>
        </pc:spChg>
        <pc:grpChg chg="add mod">
          <ac:chgData name="Maximilian Elsen" userId="54add240-814d-4e11-a531-104d01eb759e" providerId="ADAL" clId="{D5FC979C-E6BC-1945-A378-B5D05235CAA5}" dt="2022-05-04T17:13:45.890" v="327"/>
          <ac:grpSpMkLst>
            <pc:docMk/>
            <pc:sldMk cId="811759142" sldId="454"/>
            <ac:grpSpMk id="8" creationId="{C5E3D96B-3B30-1DB7-1093-3019276261C7}"/>
          </ac:grpSpMkLst>
        </pc:grpChg>
        <pc:picChg chg="del">
          <ac:chgData name="Maximilian Elsen" userId="54add240-814d-4e11-a531-104d01eb759e" providerId="ADAL" clId="{D5FC979C-E6BC-1945-A378-B5D05235CAA5}" dt="2022-05-04T17:13:45.561" v="326" actId="478"/>
          <ac:picMkLst>
            <pc:docMk/>
            <pc:sldMk cId="811759142" sldId="454"/>
            <ac:picMk id="7" creationId="{A10983F7-3FB2-4C92-8ED8-8362E9B3F1EC}"/>
          </ac:picMkLst>
        </pc:picChg>
        <pc:picChg chg="mod">
          <ac:chgData name="Maximilian Elsen" userId="54add240-814d-4e11-a531-104d01eb759e" providerId="ADAL" clId="{D5FC979C-E6BC-1945-A378-B5D05235CAA5}" dt="2022-05-04T17:13:45.890" v="327"/>
          <ac:picMkLst>
            <pc:docMk/>
            <pc:sldMk cId="811759142" sldId="454"/>
            <ac:picMk id="10" creationId="{4B2161A7-34BA-9BF5-B959-7B7648505EDF}"/>
          </ac:picMkLst>
        </pc:picChg>
      </pc:sldChg>
      <pc:sldChg chg="modSp add mod">
        <pc:chgData name="Maximilian Elsen" userId="54add240-814d-4e11-a531-104d01eb759e" providerId="ADAL" clId="{D5FC979C-E6BC-1945-A378-B5D05235CAA5}" dt="2022-05-04T17:42:41.009" v="352" actId="20577"/>
        <pc:sldMkLst>
          <pc:docMk/>
          <pc:sldMk cId="1060508753" sldId="455"/>
        </pc:sldMkLst>
        <pc:spChg chg="mod">
          <ac:chgData name="Maximilian Elsen" userId="54add240-814d-4e11-a531-104d01eb759e" providerId="ADAL" clId="{D5FC979C-E6BC-1945-A378-B5D05235CAA5}" dt="2022-05-04T17:42:41.009" v="352" actId="20577"/>
          <ac:spMkLst>
            <pc:docMk/>
            <pc:sldMk cId="1060508753" sldId="455"/>
            <ac:spMk id="4" creationId="{79D5C5D1-D7B5-46BC-8575-1EE3E43F1A1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217F01A3-FAE5-EE4A-BD9F-DBD50D6506D3}" type="datetimeFigureOut">
              <a:rPr lang="en-US" smtClean="0"/>
              <a:t>5/4/22</a:t>
            </a:fld>
            <a:endParaRPr lang="en-US"/>
          </a:p>
        </p:txBody>
      </p:sp>
      <p:sp>
        <p:nvSpPr>
          <p:cNvPr id="4" name="Slide Image Placeholder 3"/>
          <p:cNvSpPr>
            <a:spLocks noGrp="1" noRot="1" noChangeAspect="1"/>
          </p:cNvSpPr>
          <p:nvPr>
            <p:ph type="sldImg" idx="2"/>
          </p:nvPr>
        </p:nvSpPr>
        <p:spPr>
          <a:xfrm>
            <a:off x="1031875" y="1243013"/>
            <a:ext cx="4741863" cy="3355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9321B13C-7178-6949-A9FA-276AFA515548}" type="slidenum">
              <a:rPr lang="en-US" smtClean="0"/>
              <a:t>‹#›</a:t>
            </a:fld>
            <a:endParaRPr lang="en-US"/>
          </a:p>
        </p:txBody>
      </p:sp>
    </p:spTree>
    <p:extLst>
      <p:ext uri="{BB962C8B-B14F-4D97-AF65-F5344CB8AC3E}">
        <p14:creationId xmlns:p14="http://schemas.microsoft.com/office/powerpoint/2010/main" val="474049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321B13C-7178-6949-A9FA-276AFA515548}" type="slidenum">
              <a:rPr lang="en-US" smtClean="0"/>
              <a:t>1</a:t>
            </a:fld>
            <a:endParaRPr lang="en-US"/>
          </a:p>
        </p:txBody>
      </p:sp>
    </p:spTree>
    <p:extLst>
      <p:ext uri="{BB962C8B-B14F-4D97-AF65-F5344CB8AC3E}">
        <p14:creationId xmlns:p14="http://schemas.microsoft.com/office/powerpoint/2010/main" val="2363448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As seen in the table, there are many types of SBMs, but they all </a:t>
            </a:r>
            <a:r>
              <a:rPr lang="en-US"/>
              <a:t>enable transitions to sustainability by addressing social, environmental and economic concerns, coupled with a strong customer offering.</a:t>
            </a:r>
            <a:endParaRPr lang="en-GB"/>
          </a:p>
          <a:p>
            <a:endParaRPr lang="en-GB">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10</a:t>
            </a:fld>
            <a:endParaRPr lang="en-US"/>
          </a:p>
        </p:txBody>
      </p:sp>
    </p:spTree>
    <p:extLst>
      <p:ext uri="{BB962C8B-B14F-4D97-AF65-F5344CB8AC3E}">
        <p14:creationId xmlns:p14="http://schemas.microsoft.com/office/powerpoint/2010/main" val="1990053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As seen in the table, there are many types of SBMs, but they all </a:t>
            </a:r>
            <a:r>
              <a:rPr lang="en-US"/>
              <a:t>enable transitions to sustainability by addressing social, environmental and economic concerns, coupled with a strong customer offering.</a:t>
            </a:r>
            <a:endParaRPr lang="en-GB"/>
          </a:p>
          <a:p>
            <a:endParaRPr lang="en-GB">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11</a:t>
            </a:fld>
            <a:endParaRPr lang="en-US"/>
          </a:p>
        </p:txBody>
      </p:sp>
    </p:spTree>
    <p:extLst>
      <p:ext uri="{BB962C8B-B14F-4D97-AF65-F5344CB8AC3E}">
        <p14:creationId xmlns:p14="http://schemas.microsoft.com/office/powerpoint/2010/main" val="547059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As seen in the table, there are many types of SBMs, but they all </a:t>
            </a:r>
            <a:r>
              <a:rPr lang="en-US"/>
              <a:t>enable transitions to sustainability by addressing social, environmental and economic concerns, coupled with a strong customer offering.</a:t>
            </a:r>
            <a:endParaRPr lang="en-GB"/>
          </a:p>
          <a:p>
            <a:endParaRPr lang="en-GB">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12</a:t>
            </a:fld>
            <a:endParaRPr lang="en-US"/>
          </a:p>
        </p:txBody>
      </p:sp>
    </p:spTree>
    <p:extLst>
      <p:ext uri="{BB962C8B-B14F-4D97-AF65-F5344CB8AC3E}">
        <p14:creationId xmlns:p14="http://schemas.microsoft.com/office/powerpoint/2010/main" val="1076550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As seen in the table, there are many types of SBMs, but they all </a:t>
            </a:r>
            <a:r>
              <a:rPr lang="en-US"/>
              <a:t>enable transitions to sustainability by addressing social, environmental and economic concerns, coupled with a strong customer offering.</a:t>
            </a:r>
            <a:endParaRPr lang="en-GB"/>
          </a:p>
          <a:p>
            <a:endParaRPr lang="en-GB">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13</a:t>
            </a:fld>
            <a:endParaRPr lang="en-US"/>
          </a:p>
        </p:txBody>
      </p:sp>
    </p:spTree>
    <p:extLst>
      <p:ext uri="{BB962C8B-B14F-4D97-AF65-F5344CB8AC3E}">
        <p14:creationId xmlns:p14="http://schemas.microsoft.com/office/powerpoint/2010/main" val="3538127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As seen in the table, there are many types of SBMs, but they all </a:t>
            </a:r>
            <a:r>
              <a:rPr lang="en-US" dirty="0"/>
              <a:t>enable transitions to sustainability by addressing social, environmental and economic concerns, coupled with a strong customer offering.</a:t>
            </a:r>
            <a:endParaRPr lang="en-GB" dirty="0"/>
          </a:p>
          <a:p>
            <a:endParaRPr lang="en-GB" dirty="0">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14</a:t>
            </a:fld>
            <a:endParaRPr lang="en-US"/>
          </a:p>
        </p:txBody>
      </p:sp>
    </p:spTree>
    <p:extLst>
      <p:ext uri="{BB962C8B-B14F-4D97-AF65-F5344CB8AC3E}">
        <p14:creationId xmlns:p14="http://schemas.microsoft.com/office/powerpoint/2010/main" val="38708253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As seen in the table, there are many types of SBMs, but they all </a:t>
            </a:r>
            <a:r>
              <a:rPr lang="en-US" dirty="0"/>
              <a:t>enable transitions to sustainability by addressing social, environmental and economic concerns, coupled with a strong customer offering.</a:t>
            </a:r>
            <a:endParaRPr lang="en-GB" dirty="0"/>
          </a:p>
          <a:p>
            <a:endParaRPr lang="en-GB" dirty="0">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15</a:t>
            </a:fld>
            <a:endParaRPr lang="en-US"/>
          </a:p>
        </p:txBody>
      </p:sp>
    </p:spTree>
    <p:extLst>
      <p:ext uri="{BB962C8B-B14F-4D97-AF65-F5344CB8AC3E}">
        <p14:creationId xmlns:p14="http://schemas.microsoft.com/office/powerpoint/2010/main" val="30743390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First, a good starting point is understanding how IPACST defined sustainability.  In the context of the project, "Sustainability" refers to any </a:t>
            </a:r>
            <a:r>
              <a:rPr lang="en-US" dirty="0"/>
              <a:t>development that meets the needs of the present without compromising the ability of future generations to meet their own needs.  More concretely, this refers to technologies, products, business models and designs that contribute to achieving the UN Sustainable Development Goals. </a:t>
            </a:r>
            <a:endParaRPr lang="en-US" dirty="0">
              <a:cs typeface="Calibri"/>
            </a:endParaRPr>
          </a:p>
          <a:p>
            <a:endParaRPr lang="en-GB" dirty="0">
              <a:cs typeface="Calibri"/>
            </a:endParaRPr>
          </a:p>
          <a:p>
            <a:r>
              <a:rPr lang="en-GB" dirty="0">
                <a:cs typeface="Calibri"/>
              </a:rPr>
              <a:t>Each case study was assessed in 3 different ways – based upon its Sustainable Business Model, its Sustainable Impact, and its IP Strategy,  </a:t>
            </a:r>
          </a:p>
          <a:p>
            <a:r>
              <a:rPr lang="en-GB" dirty="0">
                <a:cs typeface="Calibri"/>
              </a:rPr>
              <a:t>Sustainable Business Model (SBM) refers to a business model that </a:t>
            </a:r>
            <a:r>
              <a:rPr lang="en-US" dirty="0"/>
              <a:t>allows a combination of economic, environmental and social aspects of sustainability to define the organization’s purpose.  This means that one of the business's primary aim is to reduce negative impacts for the environment and society.</a:t>
            </a:r>
            <a:endParaRPr lang="en-GB" dirty="0">
              <a:cs typeface="Calibri"/>
            </a:endParaRPr>
          </a:p>
          <a:p>
            <a:r>
              <a:rPr lang="en-GB" dirty="0">
                <a:cs typeface="Calibri"/>
              </a:rPr>
              <a:t>Sustainability Impact ???</a:t>
            </a:r>
          </a:p>
          <a:p>
            <a:r>
              <a:rPr lang="en-GB" dirty="0">
                <a:cs typeface="Calibri"/>
              </a:rPr>
              <a:t>IP Strategy means a </a:t>
            </a:r>
            <a:r>
              <a:rPr lang="en-US" dirty="0"/>
              <a:t>set of activities and guidance process for decision making regarding exploration, generation/acquisition, protection, exploitation/enforcement and periodic assessment of intellectual property (rights) to maximize value creation and capture from an organization’s inventions like technologies, products, services, literary and artistic works, design, symbols, names and images in support of and thus in alignment with its business objectives.</a:t>
            </a:r>
          </a:p>
          <a:p>
            <a:endParaRPr lang="en-GB" dirty="0">
              <a:cs typeface="Calibri"/>
            </a:endParaRPr>
          </a:p>
          <a:p>
            <a:endParaRPr lang="en-GB" dirty="0">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16</a:t>
            </a:fld>
            <a:endParaRPr lang="en-US"/>
          </a:p>
        </p:txBody>
      </p:sp>
    </p:spTree>
    <p:extLst>
      <p:ext uri="{BB962C8B-B14F-4D97-AF65-F5344CB8AC3E}">
        <p14:creationId xmlns:p14="http://schemas.microsoft.com/office/powerpoint/2010/main" val="2888319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First, a good starting point is understanding how IPACST defined sustainability.  In the context of the project, "Sustainability" refers to any </a:t>
            </a:r>
            <a:r>
              <a:rPr lang="en-US" dirty="0"/>
              <a:t>development that meets the needs of the present without compromising the ability of future generations to meet their own needs.  More concretely, this refers to technologies, products, business models and designs that contribute to achieving the UN Sustainable Development Goals. </a:t>
            </a:r>
            <a:endParaRPr lang="en-US" dirty="0">
              <a:cs typeface="Calibri"/>
            </a:endParaRPr>
          </a:p>
          <a:p>
            <a:endParaRPr lang="en-GB" dirty="0">
              <a:cs typeface="Calibri"/>
            </a:endParaRPr>
          </a:p>
          <a:p>
            <a:r>
              <a:rPr lang="en-GB" dirty="0">
                <a:cs typeface="Calibri"/>
              </a:rPr>
              <a:t>Each case study was assessed in 3 different ways – based upon its Sustainable Business Model, its Sustainable Impact, and its IP Strategy,  </a:t>
            </a:r>
          </a:p>
          <a:p>
            <a:r>
              <a:rPr lang="en-GB" dirty="0">
                <a:cs typeface="Calibri"/>
              </a:rPr>
              <a:t>Sustainable Business Model (SBM) refers to a business model that </a:t>
            </a:r>
            <a:r>
              <a:rPr lang="en-US" dirty="0"/>
              <a:t>allows a combination of economic, environmental and social aspects of sustainability to define the organization’s purpose.  This means that one of the business's primary aim is to reduce negative impacts for the environment and society.</a:t>
            </a:r>
            <a:endParaRPr lang="en-GB" dirty="0">
              <a:cs typeface="Calibri"/>
            </a:endParaRPr>
          </a:p>
          <a:p>
            <a:r>
              <a:rPr lang="en-GB" dirty="0">
                <a:cs typeface="Calibri"/>
              </a:rPr>
              <a:t>Sustainability Impact ???</a:t>
            </a:r>
          </a:p>
          <a:p>
            <a:r>
              <a:rPr lang="en-GB" dirty="0">
                <a:cs typeface="Calibri"/>
              </a:rPr>
              <a:t>IP Strategy means a </a:t>
            </a:r>
            <a:r>
              <a:rPr lang="en-US" dirty="0"/>
              <a:t>set of activities and guidance process for decision making regarding exploration, generation/acquisition, protection, exploitation/enforcement and periodic assessment of intellectual property (rights) to maximize value creation and capture from an organization’s inventions like technologies, products, services, literary and artistic works, design, symbols, names and images in support of and thus in alignment with its business objectives.</a:t>
            </a:r>
          </a:p>
          <a:p>
            <a:endParaRPr lang="en-GB" dirty="0">
              <a:cs typeface="Calibri"/>
            </a:endParaRPr>
          </a:p>
          <a:p>
            <a:endParaRPr lang="en-GB" dirty="0">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17</a:t>
            </a:fld>
            <a:endParaRPr lang="en-US"/>
          </a:p>
        </p:txBody>
      </p:sp>
    </p:spTree>
    <p:extLst>
      <p:ext uri="{BB962C8B-B14F-4D97-AF65-F5344CB8AC3E}">
        <p14:creationId xmlns:p14="http://schemas.microsoft.com/office/powerpoint/2010/main" val="7667767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As seen in the table, there are many types of SBMs, but they all </a:t>
            </a:r>
            <a:r>
              <a:rPr lang="en-US"/>
              <a:t>enable transitions to sustainability by addressing social, environmental and economic concerns, coupled with a strong customer offering.</a:t>
            </a:r>
            <a:endParaRPr lang="en-GB"/>
          </a:p>
          <a:p>
            <a:endParaRPr lang="en-GB">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18</a:t>
            </a:fld>
            <a:endParaRPr lang="en-US"/>
          </a:p>
        </p:txBody>
      </p:sp>
    </p:spTree>
    <p:extLst>
      <p:ext uri="{BB962C8B-B14F-4D97-AF65-F5344CB8AC3E}">
        <p14:creationId xmlns:p14="http://schemas.microsoft.com/office/powerpoint/2010/main" val="2251777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First, a good starting point is understanding how IPACST defined sustainability.  In the context of the project, "Sustainability" refers to any </a:t>
            </a:r>
            <a:r>
              <a:rPr lang="en-US" dirty="0"/>
              <a:t>development that meets the needs of the present without compromising the ability of future generations to meet their own needs.  More concretely, this refers to technologies, products, business models and designs that contribute to achieving the UN Sustainable Development Goals. </a:t>
            </a:r>
            <a:endParaRPr lang="en-US" dirty="0">
              <a:cs typeface="Calibri"/>
            </a:endParaRPr>
          </a:p>
          <a:p>
            <a:endParaRPr lang="en-GB" dirty="0">
              <a:cs typeface="Calibri"/>
            </a:endParaRPr>
          </a:p>
          <a:p>
            <a:r>
              <a:rPr lang="en-GB" dirty="0">
                <a:cs typeface="Calibri"/>
              </a:rPr>
              <a:t>Each case study was assessed in 3 different ways – based upon its Sustainable Business Model, its Sustainable Impact, and its IP Strategy,  </a:t>
            </a:r>
          </a:p>
          <a:p>
            <a:r>
              <a:rPr lang="en-GB" dirty="0">
                <a:cs typeface="Calibri"/>
              </a:rPr>
              <a:t>Sustainable Business Model (SBM) refers to a business model that </a:t>
            </a:r>
            <a:r>
              <a:rPr lang="en-US" dirty="0"/>
              <a:t>allows a combination of economic, environmental and social aspects of sustainability to define the organization’s purpose.  This means that one of the business's primary aim is to reduce negative impacts for the environment and society.</a:t>
            </a:r>
            <a:endParaRPr lang="en-GB" dirty="0">
              <a:cs typeface="Calibri"/>
            </a:endParaRPr>
          </a:p>
          <a:p>
            <a:r>
              <a:rPr lang="en-GB" dirty="0">
                <a:cs typeface="Calibri"/>
              </a:rPr>
              <a:t>Sustainability Impact ???</a:t>
            </a:r>
          </a:p>
          <a:p>
            <a:r>
              <a:rPr lang="en-GB" dirty="0">
                <a:cs typeface="Calibri"/>
              </a:rPr>
              <a:t>IP Strategy means a </a:t>
            </a:r>
            <a:r>
              <a:rPr lang="en-US" dirty="0"/>
              <a:t>set of activities and guidance process for decision making regarding exploration, generation/acquisition, protection, exploitation/enforcement and periodic assessment of intellectual property (rights) to maximize value creation and capture from an organization’s inventions like technologies, products, services, literary and artistic works, design, symbols, names and images in support of and thus in alignment with its business objectives.</a:t>
            </a:r>
          </a:p>
          <a:p>
            <a:endParaRPr lang="en-GB" dirty="0">
              <a:cs typeface="Calibri"/>
            </a:endParaRPr>
          </a:p>
          <a:p>
            <a:endParaRPr lang="en-GB" dirty="0">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2</a:t>
            </a:fld>
            <a:endParaRPr lang="en-US"/>
          </a:p>
        </p:txBody>
      </p:sp>
    </p:spTree>
    <p:extLst>
      <p:ext uri="{BB962C8B-B14F-4D97-AF65-F5344CB8AC3E}">
        <p14:creationId xmlns:p14="http://schemas.microsoft.com/office/powerpoint/2010/main" val="193771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As seen in the table, there are many types of SBMs, but they all </a:t>
            </a:r>
            <a:r>
              <a:rPr lang="en-US"/>
              <a:t>enable transitions to sustainability by addressing social, environmental and economic concerns, coupled with a strong customer offering.</a:t>
            </a:r>
            <a:endParaRPr lang="en-GB"/>
          </a:p>
          <a:p>
            <a:endParaRPr lang="en-GB">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3</a:t>
            </a:fld>
            <a:endParaRPr lang="en-US"/>
          </a:p>
        </p:txBody>
      </p:sp>
    </p:spTree>
    <p:extLst>
      <p:ext uri="{BB962C8B-B14F-4D97-AF65-F5344CB8AC3E}">
        <p14:creationId xmlns:p14="http://schemas.microsoft.com/office/powerpoint/2010/main" val="4266295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4</a:t>
            </a:fld>
            <a:endParaRPr lang="en-US"/>
          </a:p>
        </p:txBody>
      </p:sp>
    </p:spTree>
    <p:extLst>
      <p:ext uri="{BB962C8B-B14F-4D97-AF65-F5344CB8AC3E}">
        <p14:creationId xmlns:p14="http://schemas.microsoft.com/office/powerpoint/2010/main" val="3987546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First, a good starting point is understanding how IPACST defined sustainability.  In the context of the project, "Sustainability" refers to any </a:t>
            </a:r>
            <a:r>
              <a:rPr lang="en-US" dirty="0"/>
              <a:t>development that meets the needs of the present without compromising the ability of future generations to meet their own needs.  More concretely, this refers to technologies, products, business models and designs that contribute to achieving the UN Sustainable Development Goals. </a:t>
            </a:r>
            <a:endParaRPr lang="en-US" dirty="0">
              <a:cs typeface="Calibri"/>
            </a:endParaRPr>
          </a:p>
          <a:p>
            <a:endParaRPr lang="en-GB" dirty="0">
              <a:cs typeface="Calibri"/>
            </a:endParaRPr>
          </a:p>
          <a:p>
            <a:r>
              <a:rPr lang="en-GB" dirty="0">
                <a:cs typeface="Calibri"/>
              </a:rPr>
              <a:t>Each case study was assessed in 3 different ways – based upon its Sustainable Business Model, its Sustainable Impact, and its IP Strategy,  </a:t>
            </a:r>
          </a:p>
          <a:p>
            <a:r>
              <a:rPr lang="en-GB" dirty="0">
                <a:cs typeface="Calibri"/>
              </a:rPr>
              <a:t>Sustainable Business Model (SBM) refers to a business model that </a:t>
            </a:r>
            <a:r>
              <a:rPr lang="en-US" dirty="0"/>
              <a:t>allows a combination of economic, environmental and social aspects of sustainability to define the organization’s purpose.  This means that one of the business's primary aim is to reduce negative impacts for the environment and society.</a:t>
            </a:r>
            <a:endParaRPr lang="en-GB" dirty="0">
              <a:cs typeface="Calibri"/>
            </a:endParaRPr>
          </a:p>
          <a:p>
            <a:r>
              <a:rPr lang="en-GB" dirty="0">
                <a:cs typeface="Calibri"/>
              </a:rPr>
              <a:t>Sustainability Impact ???</a:t>
            </a:r>
          </a:p>
          <a:p>
            <a:r>
              <a:rPr lang="en-GB" dirty="0">
                <a:cs typeface="Calibri"/>
              </a:rPr>
              <a:t>IP Strategy means a </a:t>
            </a:r>
            <a:r>
              <a:rPr lang="en-US" dirty="0"/>
              <a:t>set of activities and guidance process for decision making regarding exploration, generation/acquisition, protection, exploitation/enforcement and periodic assessment of intellectual property (rights) to maximize value creation and capture from an organization’s inventions like technologies, products, services, literary and artistic works, design, symbols, names and images in support of and thus in alignment with its business objectives.</a:t>
            </a:r>
          </a:p>
          <a:p>
            <a:endParaRPr lang="en-GB" dirty="0">
              <a:cs typeface="Calibri"/>
            </a:endParaRPr>
          </a:p>
          <a:p>
            <a:endParaRPr lang="en-GB" dirty="0">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5</a:t>
            </a:fld>
            <a:endParaRPr lang="en-US"/>
          </a:p>
        </p:txBody>
      </p:sp>
    </p:spTree>
    <p:extLst>
      <p:ext uri="{BB962C8B-B14F-4D97-AF65-F5344CB8AC3E}">
        <p14:creationId xmlns:p14="http://schemas.microsoft.com/office/powerpoint/2010/main" val="3168449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As seen in the table, there are many types of SBMs, but they all </a:t>
            </a:r>
            <a:r>
              <a:rPr lang="en-US" dirty="0"/>
              <a:t>enable transitions to sustainability by addressing social, environmental and economic concerns, coupled with a strong customer offering.</a:t>
            </a:r>
            <a:endParaRPr lang="en-GB" dirty="0"/>
          </a:p>
          <a:p>
            <a:endParaRPr lang="en-GB" dirty="0">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6</a:t>
            </a:fld>
            <a:endParaRPr lang="en-US"/>
          </a:p>
        </p:txBody>
      </p:sp>
    </p:spTree>
    <p:extLst>
      <p:ext uri="{BB962C8B-B14F-4D97-AF65-F5344CB8AC3E}">
        <p14:creationId xmlns:p14="http://schemas.microsoft.com/office/powerpoint/2010/main" val="2926341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As seen in the table, there are many types of SBMs, but they all </a:t>
            </a:r>
            <a:r>
              <a:rPr lang="en-US"/>
              <a:t>enable transitions to sustainability by addressing social, environmental and economic concerns, coupled with a strong customer offering.</a:t>
            </a:r>
            <a:endParaRPr lang="en-GB"/>
          </a:p>
          <a:p>
            <a:endParaRPr lang="en-GB">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7</a:t>
            </a:fld>
            <a:endParaRPr lang="en-US"/>
          </a:p>
        </p:txBody>
      </p:sp>
    </p:spTree>
    <p:extLst>
      <p:ext uri="{BB962C8B-B14F-4D97-AF65-F5344CB8AC3E}">
        <p14:creationId xmlns:p14="http://schemas.microsoft.com/office/powerpoint/2010/main" val="258059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As seen in the table, there are many types of SBMs, but they all </a:t>
            </a:r>
            <a:r>
              <a:rPr lang="en-US"/>
              <a:t>enable transitions to sustainability by addressing social, environmental and economic concerns, coupled with a strong customer offering.</a:t>
            </a:r>
            <a:endParaRPr lang="en-GB"/>
          </a:p>
          <a:p>
            <a:endParaRPr lang="en-GB">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8</a:t>
            </a:fld>
            <a:endParaRPr lang="en-US"/>
          </a:p>
        </p:txBody>
      </p:sp>
    </p:spTree>
    <p:extLst>
      <p:ext uri="{BB962C8B-B14F-4D97-AF65-F5344CB8AC3E}">
        <p14:creationId xmlns:p14="http://schemas.microsoft.com/office/powerpoint/2010/main" val="2104423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As seen in the table, there are many types of SBMs, but they all </a:t>
            </a:r>
            <a:r>
              <a:rPr lang="en-US"/>
              <a:t>enable transitions to sustainability by addressing social, environmental and economic concerns, coupled with a strong customer offering.</a:t>
            </a:r>
            <a:endParaRPr lang="en-GB"/>
          </a:p>
          <a:p>
            <a:endParaRPr lang="en-GB">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9</a:t>
            </a:fld>
            <a:endParaRPr lang="en-US"/>
          </a:p>
        </p:txBody>
      </p:sp>
    </p:spTree>
    <p:extLst>
      <p:ext uri="{BB962C8B-B14F-4D97-AF65-F5344CB8AC3E}">
        <p14:creationId xmlns:p14="http://schemas.microsoft.com/office/powerpoint/2010/main" val="4212353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11527"/>
            <a:ext cx="10363200" cy="3002739"/>
          </a:xfrm>
        </p:spPr>
        <p:txBody>
          <a:bodyPr anchor="b"/>
          <a:lstStyle>
            <a:lvl1pPr algn="ctr">
              <a:defRPr sz="7546"/>
            </a:lvl1pPr>
          </a:lstStyle>
          <a:p>
            <a:r>
              <a:rPr lang="en-US"/>
              <a:t>Click to edit Master title style</a:t>
            </a:r>
          </a:p>
        </p:txBody>
      </p:sp>
      <p:sp>
        <p:nvSpPr>
          <p:cNvPr id="3" name="Subtitle 2"/>
          <p:cNvSpPr>
            <a:spLocks noGrp="1"/>
          </p:cNvSpPr>
          <p:nvPr>
            <p:ph type="subTitle" idx="1"/>
          </p:nvPr>
        </p:nvSpPr>
        <p:spPr>
          <a:xfrm>
            <a:off x="1524000" y="4530063"/>
            <a:ext cx="9144000" cy="2082351"/>
          </a:xfrm>
        </p:spPr>
        <p:txBody>
          <a:bodyPr/>
          <a:lstStyle>
            <a:lvl1pPr marL="0" indent="0" algn="ctr">
              <a:buNone/>
              <a:defRPr sz="3018"/>
            </a:lvl1pPr>
            <a:lvl2pPr marL="574975" indent="0" algn="ctr">
              <a:buNone/>
              <a:defRPr sz="2515"/>
            </a:lvl2pPr>
            <a:lvl3pPr marL="1149949" indent="0" algn="ctr">
              <a:buNone/>
              <a:defRPr sz="2264"/>
            </a:lvl3pPr>
            <a:lvl4pPr marL="1724924" indent="0" algn="ctr">
              <a:buNone/>
              <a:defRPr sz="2012"/>
            </a:lvl4pPr>
            <a:lvl5pPr marL="2299899" indent="0" algn="ctr">
              <a:buNone/>
              <a:defRPr sz="2012"/>
            </a:lvl5pPr>
            <a:lvl6pPr marL="2874874" indent="0" algn="ctr">
              <a:buNone/>
              <a:defRPr sz="2012"/>
            </a:lvl6pPr>
            <a:lvl7pPr marL="3449848" indent="0" algn="ctr">
              <a:buNone/>
              <a:defRPr sz="2012"/>
            </a:lvl7pPr>
            <a:lvl8pPr marL="4024823" indent="0" algn="ctr">
              <a:buNone/>
              <a:defRPr sz="2012"/>
            </a:lvl8pPr>
            <a:lvl9pPr marL="4599798" indent="0" algn="ctr">
              <a:buNone/>
              <a:defRPr sz="2012"/>
            </a:lvl9pPr>
          </a:lstStyle>
          <a:p>
            <a:r>
              <a:rPr lang="en-US"/>
              <a:t>Click to edit Master subtitle style</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
        <p:nvSpPr>
          <p:cNvPr id="7" name="Rectangle 6">
            <a:extLst>
              <a:ext uri="{FF2B5EF4-FFF2-40B4-BE49-F238E27FC236}">
                <a16:creationId xmlns:a16="http://schemas.microsoft.com/office/drawing/2014/main" id="{5F7294BC-E630-9040-B9AF-66D0EF02F893}"/>
              </a:ext>
            </a:extLst>
          </p:cNvPr>
          <p:cNvSpPr/>
          <p:nvPr userDrawn="1"/>
        </p:nvSpPr>
        <p:spPr>
          <a:xfrm>
            <a:off x="1" y="0"/>
            <a:ext cx="346363" cy="862488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000" dirty="0">
                <a:solidFill>
                  <a:schemeClr val="tx1"/>
                </a:solidFill>
              </a:rPr>
              <a:t>This content was produced within the context of the IPACST project (ip4sustainability.org)</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59195"/>
            <a:ext cx="2628900" cy="730919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459195"/>
            <a:ext cx="7734300" cy="730919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150235"/>
            <a:ext cx="10515600" cy="3587713"/>
          </a:xfrm>
        </p:spPr>
        <p:txBody>
          <a:bodyPr anchor="b"/>
          <a:lstStyle>
            <a:lvl1pPr>
              <a:defRPr sz="7546"/>
            </a:lvl1pPr>
          </a:lstStyle>
          <a:p>
            <a:r>
              <a:rPr lang="en-US"/>
              <a:t>Click to edit Master title style</a:t>
            </a:r>
          </a:p>
        </p:txBody>
      </p:sp>
      <p:sp>
        <p:nvSpPr>
          <p:cNvPr id="3" name="Text Placeholder 2"/>
          <p:cNvSpPr>
            <a:spLocks noGrp="1"/>
          </p:cNvSpPr>
          <p:nvPr>
            <p:ph type="body" idx="1"/>
          </p:nvPr>
        </p:nvSpPr>
        <p:spPr>
          <a:xfrm>
            <a:off x="831851" y="5771889"/>
            <a:ext cx="10515600" cy="1886694"/>
          </a:xfrm>
        </p:spPr>
        <p:txBody>
          <a:bodyPr/>
          <a:lstStyle>
            <a:lvl1pPr marL="0" indent="0">
              <a:buNone/>
              <a:defRPr sz="3018">
                <a:solidFill>
                  <a:schemeClr val="tx1"/>
                </a:solidFill>
              </a:defRPr>
            </a:lvl1pPr>
            <a:lvl2pPr marL="574975" indent="0">
              <a:buNone/>
              <a:defRPr sz="2515">
                <a:solidFill>
                  <a:schemeClr val="tx1">
                    <a:tint val="75000"/>
                  </a:schemeClr>
                </a:solidFill>
              </a:defRPr>
            </a:lvl2pPr>
            <a:lvl3pPr marL="1149949" indent="0">
              <a:buNone/>
              <a:defRPr sz="2264">
                <a:solidFill>
                  <a:schemeClr val="tx1">
                    <a:tint val="75000"/>
                  </a:schemeClr>
                </a:solidFill>
              </a:defRPr>
            </a:lvl3pPr>
            <a:lvl4pPr marL="1724924" indent="0">
              <a:buNone/>
              <a:defRPr sz="2012">
                <a:solidFill>
                  <a:schemeClr val="tx1">
                    <a:tint val="75000"/>
                  </a:schemeClr>
                </a:solidFill>
              </a:defRPr>
            </a:lvl4pPr>
            <a:lvl5pPr marL="2299899" indent="0">
              <a:buNone/>
              <a:defRPr sz="2012">
                <a:solidFill>
                  <a:schemeClr val="tx1">
                    <a:tint val="75000"/>
                  </a:schemeClr>
                </a:solidFill>
              </a:defRPr>
            </a:lvl5pPr>
            <a:lvl6pPr marL="2874874" indent="0">
              <a:buNone/>
              <a:defRPr sz="2012">
                <a:solidFill>
                  <a:schemeClr val="tx1">
                    <a:tint val="75000"/>
                  </a:schemeClr>
                </a:solidFill>
              </a:defRPr>
            </a:lvl6pPr>
            <a:lvl7pPr marL="3449848" indent="0">
              <a:buNone/>
              <a:defRPr sz="2012">
                <a:solidFill>
                  <a:schemeClr val="tx1">
                    <a:tint val="75000"/>
                  </a:schemeClr>
                </a:solidFill>
              </a:defRPr>
            </a:lvl7pPr>
            <a:lvl8pPr marL="4024823" indent="0">
              <a:buNone/>
              <a:defRPr sz="2012">
                <a:solidFill>
                  <a:schemeClr val="tx1">
                    <a:tint val="75000"/>
                  </a:schemeClr>
                </a:solidFill>
              </a:defRPr>
            </a:lvl8pPr>
            <a:lvl9pPr marL="4599798" indent="0">
              <a:buNone/>
              <a:defRPr sz="201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9197"/>
            <a:ext cx="10515600" cy="1667080"/>
          </a:xfrm>
        </p:spPr>
        <p:txBody>
          <a:bodyPr/>
          <a:lstStyle/>
          <a:p>
            <a:r>
              <a:rPr lang="en-US"/>
              <a:t>Click to edit Master title style</a:t>
            </a:r>
          </a:p>
        </p:txBody>
      </p:sp>
      <p:sp>
        <p:nvSpPr>
          <p:cNvPr id="3" name="Text Placeholder 2"/>
          <p:cNvSpPr>
            <a:spLocks noGrp="1"/>
          </p:cNvSpPr>
          <p:nvPr>
            <p:ph type="body" idx="1"/>
          </p:nvPr>
        </p:nvSpPr>
        <p:spPr>
          <a:xfrm>
            <a:off x="839789" y="2114296"/>
            <a:ext cx="5157787" cy="1036184"/>
          </a:xfrm>
        </p:spPr>
        <p:txBody>
          <a:bodyPr anchor="b"/>
          <a:lstStyle>
            <a:lvl1pPr marL="0" indent="0">
              <a:buNone/>
              <a:defRPr sz="3018" b="1"/>
            </a:lvl1pPr>
            <a:lvl2pPr marL="574975" indent="0">
              <a:buNone/>
              <a:defRPr sz="2515" b="1"/>
            </a:lvl2pPr>
            <a:lvl3pPr marL="1149949" indent="0">
              <a:buNone/>
              <a:defRPr sz="2264" b="1"/>
            </a:lvl3pPr>
            <a:lvl4pPr marL="1724924" indent="0">
              <a:buNone/>
              <a:defRPr sz="2012" b="1"/>
            </a:lvl4pPr>
            <a:lvl5pPr marL="2299899" indent="0">
              <a:buNone/>
              <a:defRPr sz="2012" b="1"/>
            </a:lvl5pPr>
            <a:lvl6pPr marL="2874874" indent="0">
              <a:buNone/>
              <a:defRPr sz="2012" b="1"/>
            </a:lvl6pPr>
            <a:lvl7pPr marL="3449848" indent="0">
              <a:buNone/>
              <a:defRPr sz="2012" b="1"/>
            </a:lvl7pPr>
            <a:lvl8pPr marL="4024823" indent="0">
              <a:buNone/>
              <a:defRPr sz="2012" b="1"/>
            </a:lvl8pPr>
            <a:lvl9pPr marL="4599798" indent="0">
              <a:buNone/>
              <a:defRPr sz="2012" b="1"/>
            </a:lvl9pPr>
          </a:lstStyle>
          <a:p>
            <a:pPr lvl="0"/>
            <a:r>
              <a:rPr lang="en-US"/>
              <a:t>Click to edit Master text styles</a:t>
            </a:r>
          </a:p>
        </p:txBody>
      </p:sp>
      <p:sp>
        <p:nvSpPr>
          <p:cNvPr id="4" name="Content Placeholder 3"/>
          <p:cNvSpPr>
            <a:spLocks noGrp="1"/>
          </p:cNvSpPr>
          <p:nvPr>
            <p:ph sz="half" idx="2"/>
          </p:nvPr>
        </p:nvSpPr>
        <p:spPr>
          <a:xfrm>
            <a:off x="839789" y="3150480"/>
            <a:ext cx="5157787"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2114296"/>
            <a:ext cx="5183188" cy="1036184"/>
          </a:xfrm>
        </p:spPr>
        <p:txBody>
          <a:bodyPr anchor="b"/>
          <a:lstStyle>
            <a:lvl1pPr marL="0" indent="0">
              <a:buNone/>
              <a:defRPr sz="3018" b="1"/>
            </a:lvl1pPr>
            <a:lvl2pPr marL="574975" indent="0">
              <a:buNone/>
              <a:defRPr sz="2515" b="1"/>
            </a:lvl2pPr>
            <a:lvl3pPr marL="1149949" indent="0">
              <a:buNone/>
              <a:defRPr sz="2264" b="1"/>
            </a:lvl3pPr>
            <a:lvl4pPr marL="1724924" indent="0">
              <a:buNone/>
              <a:defRPr sz="2012" b="1"/>
            </a:lvl4pPr>
            <a:lvl5pPr marL="2299899" indent="0">
              <a:buNone/>
              <a:defRPr sz="2012" b="1"/>
            </a:lvl5pPr>
            <a:lvl6pPr marL="2874874" indent="0">
              <a:buNone/>
              <a:defRPr sz="2012" b="1"/>
            </a:lvl6pPr>
            <a:lvl7pPr marL="3449848" indent="0">
              <a:buNone/>
              <a:defRPr sz="2012" b="1"/>
            </a:lvl7pPr>
            <a:lvl8pPr marL="4024823" indent="0">
              <a:buNone/>
              <a:defRPr sz="2012" b="1"/>
            </a:lvl8pPr>
            <a:lvl9pPr marL="4599798" indent="0">
              <a:buNone/>
              <a:defRPr sz="2012" b="1"/>
            </a:lvl9pPr>
          </a:lstStyle>
          <a:p>
            <a:pPr lvl="0"/>
            <a:r>
              <a:rPr lang="en-US"/>
              <a:t>Click to edit Master text styles</a:t>
            </a:r>
          </a:p>
        </p:txBody>
      </p:sp>
      <p:sp>
        <p:nvSpPr>
          <p:cNvPr id="6" name="Content Placeholder 5"/>
          <p:cNvSpPr>
            <a:spLocks noGrp="1"/>
          </p:cNvSpPr>
          <p:nvPr>
            <p:ph sz="quarter" idx="4"/>
          </p:nvPr>
        </p:nvSpPr>
        <p:spPr>
          <a:xfrm>
            <a:off x="6172201" y="3150480"/>
            <a:ext cx="5183188"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8" name="Footer Placeholder 7"/>
          <p:cNvSpPr>
            <a:spLocks noGrp="1"/>
          </p:cNvSpPr>
          <p:nvPr>
            <p:ph type="ftr" sz="quarter" idx="11"/>
          </p:nvPr>
        </p:nvSpPr>
        <p:spPr>
          <a:xfrm>
            <a:off x="4038600" y="7993996"/>
            <a:ext cx="4114800" cy="45919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4" name="Footer Placeholder 3"/>
          <p:cNvSpPr>
            <a:spLocks noGrp="1"/>
          </p:cNvSpPr>
          <p:nvPr>
            <p:ph type="ftr" sz="quarter" idx="11"/>
          </p:nvPr>
        </p:nvSpPr>
        <p:spPr>
          <a:xfrm>
            <a:off x="4038600" y="7993996"/>
            <a:ext cx="4114800" cy="45919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3" name="Footer Placeholder 2"/>
          <p:cNvSpPr>
            <a:spLocks noGrp="1"/>
          </p:cNvSpPr>
          <p:nvPr>
            <p:ph type="ftr" sz="quarter" idx="11"/>
          </p:nvPr>
        </p:nvSpPr>
        <p:spPr>
          <a:xfrm>
            <a:off x="4038600" y="7993996"/>
            <a:ext cx="4114800" cy="45919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4992"/>
            <a:ext cx="3932237" cy="2012474"/>
          </a:xfrm>
        </p:spPr>
        <p:txBody>
          <a:bodyPr anchor="b"/>
          <a:lstStyle>
            <a:lvl1pPr>
              <a:defRPr sz="4024"/>
            </a:lvl1pPr>
          </a:lstStyle>
          <a:p>
            <a:r>
              <a:rPr lang="en-US"/>
              <a:t>Click to edit Master title style</a:t>
            </a:r>
          </a:p>
        </p:txBody>
      </p:sp>
      <p:sp>
        <p:nvSpPr>
          <p:cNvPr id="3" name="Content Placeholder 2"/>
          <p:cNvSpPr>
            <a:spLocks noGrp="1"/>
          </p:cNvSpPr>
          <p:nvPr>
            <p:ph idx="1"/>
          </p:nvPr>
        </p:nvSpPr>
        <p:spPr>
          <a:xfrm>
            <a:off x="5183188" y="1241826"/>
            <a:ext cx="6172200" cy="6129261"/>
          </a:xfrm>
        </p:spPr>
        <p:txBody>
          <a:bodyPr/>
          <a:lstStyle>
            <a:lvl1pPr>
              <a:defRPr sz="4024"/>
            </a:lvl1pPr>
            <a:lvl2pPr>
              <a:defRPr sz="3521"/>
            </a:lvl2pPr>
            <a:lvl3pPr>
              <a:defRPr sz="3018"/>
            </a:lvl3pPr>
            <a:lvl4pPr>
              <a:defRPr sz="2515"/>
            </a:lvl4pPr>
            <a:lvl5pPr>
              <a:defRPr sz="2515"/>
            </a:lvl5pPr>
            <a:lvl6pPr>
              <a:defRPr sz="2515"/>
            </a:lvl6pPr>
            <a:lvl7pPr>
              <a:defRPr sz="2515"/>
            </a:lvl7pPr>
            <a:lvl8pPr>
              <a:defRPr sz="2515"/>
            </a:lvl8pPr>
            <a:lvl9pPr>
              <a:defRPr sz="251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587466"/>
            <a:ext cx="3932237" cy="4793602"/>
          </a:xfrm>
        </p:spPr>
        <p:txBody>
          <a:bodyPr/>
          <a:lstStyle>
            <a:lvl1pPr marL="0" indent="0">
              <a:buNone/>
              <a:defRPr sz="2012"/>
            </a:lvl1pPr>
            <a:lvl2pPr marL="574975" indent="0">
              <a:buNone/>
              <a:defRPr sz="1761"/>
            </a:lvl2pPr>
            <a:lvl3pPr marL="1149949" indent="0">
              <a:buNone/>
              <a:defRPr sz="1509"/>
            </a:lvl3pPr>
            <a:lvl4pPr marL="1724924" indent="0">
              <a:buNone/>
              <a:defRPr sz="1258"/>
            </a:lvl4pPr>
            <a:lvl5pPr marL="2299899" indent="0">
              <a:buNone/>
              <a:defRPr sz="1258"/>
            </a:lvl5pPr>
            <a:lvl6pPr marL="2874874" indent="0">
              <a:buNone/>
              <a:defRPr sz="1258"/>
            </a:lvl6pPr>
            <a:lvl7pPr marL="3449848" indent="0">
              <a:buNone/>
              <a:defRPr sz="1258"/>
            </a:lvl7pPr>
            <a:lvl8pPr marL="4024823" indent="0">
              <a:buNone/>
              <a:defRPr sz="1258"/>
            </a:lvl8pPr>
            <a:lvl9pPr marL="4599798" indent="0">
              <a:buNone/>
              <a:defRPr sz="1258"/>
            </a:lvl9pPr>
          </a:lstStyle>
          <a:p>
            <a:pPr lvl="0"/>
            <a:r>
              <a:rPr lang="en-US"/>
              <a:t>Click to edit Master text styles</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4992"/>
            <a:ext cx="3932237" cy="2012474"/>
          </a:xfrm>
        </p:spPr>
        <p:txBody>
          <a:bodyPr anchor="b"/>
          <a:lstStyle>
            <a:lvl1pPr>
              <a:defRPr sz="4024"/>
            </a:lvl1pPr>
          </a:lstStyle>
          <a:p>
            <a:r>
              <a:rPr lang="en-US"/>
              <a:t>Click to edit Master title style</a:t>
            </a:r>
          </a:p>
        </p:txBody>
      </p:sp>
      <p:sp>
        <p:nvSpPr>
          <p:cNvPr id="3" name="Picture Placeholder 2"/>
          <p:cNvSpPr>
            <a:spLocks noGrp="1" noChangeAspect="1"/>
          </p:cNvSpPr>
          <p:nvPr>
            <p:ph type="pic" idx="1"/>
          </p:nvPr>
        </p:nvSpPr>
        <p:spPr>
          <a:xfrm>
            <a:off x="5183188" y="1241826"/>
            <a:ext cx="6172200" cy="6129261"/>
          </a:xfrm>
        </p:spPr>
        <p:txBody>
          <a:bodyPr anchor="t"/>
          <a:lstStyle>
            <a:lvl1pPr marL="0" indent="0">
              <a:buNone/>
              <a:defRPr sz="4024"/>
            </a:lvl1pPr>
            <a:lvl2pPr marL="574975" indent="0">
              <a:buNone/>
              <a:defRPr sz="3521"/>
            </a:lvl2pPr>
            <a:lvl3pPr marL="1149949" indent="0">
              <a:buNone/>
              <a:defRPr sz="3018"/>
            </a:lvl3pPr>
            <a:lvl4pPr marL="1724924" indent="0">
              <a:buNone/>
              <a:defRPr sz="2515"/>
            </a:lvl4pPr>
            <a:lvl5pPr marL="2299899" indent="0">
              <a:buNone/>
              <a:defRPr sz="2515"/>
            </a:lvl5pPr>
            <a:lvl6pPr marL="2874874" indent="0">
              <a:buNone/>
              <a:defRPr sz="2515"/>
            </a:lvl6pPr>
            <a:lvl7pPr marL="3449848" indent="0">
              <a:buNone/>
              <a:defRPr sz="2515"/>
            </a:lvl7pPr>
            <a:lvl8pPr marL="4024823" indent="0">
              <a:buNone/>
              <a:defRPr sz="2515"/>
            </a:lvl8pPr>
            <a:lvl9pPr marL="4599798" indent="0">
              <a:buNone/>
              <a:defRPr sz="2515"/>
            </a:lvl9pPr>
          </a:lstStyle>
          <a:p>
            <a:r>
              <a:rPr lang="en-US"/>
              <a:t>Drag picture to placeholder or click icon to add</a:t>
            </a:r>
          </a:p>
        </p:txBody>
      </p:sp>
      <p:sp>
        <p:nvSpPr>
          <p:cNvPr id="4" name="Text Placeholder 3"/>
          <p:cNvSpPr>
            <a:spLocks noGrp="1"/>
          </p:cNvSpPr>
          <p:nvPr>
            <p:ph type="body" sz="half" idx="2"/>
          </p:nvPr>
        </p:nvSpPr>
        <p:spPr>
          <a:xfrm>
            <a:off x="839788" y="2587466"/>
            <a:ext cx="3932237" cy="4793602"/>
          </a:xfrm>
        </p:spPr>
        <p:txBody>
          <a:bodyPr/>
          <a:lstStyle>
            <a:lvl1pPr marL="0" indent="0">
              <a:buNone/>
              <a:defRPr sz="2012"/>
            </a:lvl1pPr>
            <a:lvl2pPr marL="574975" indent="0">
              <a:buNone/>
              <a:defRPr sz="1761"/>
            </a:lvl2pPr>
            <a:lvl3pPr marL="1149949" indent="0">
              <a:buNone/>
              <a:defRPr sz="1509"/>
            </a:lvl3pPr>
            <a:lvl4pPr marL="1724924" indent="0">
              <a:buNone/>
              <a:defRPr sz="1258"/>
            </a:lvl4pPr>
            <a:lvl5pPr marL="2299899" indent="0">
              <a:buNone/>
              <a:defRPr sz="1258"/>
            </a:lvl5pPr>
            <a:lvl6pPr marL="2874874" indent="0">
              <a:buNone/>
              <a:defRPr sz="1258"/>
            </a:lvl6pPr>
            <a:lvl7pPr marL="3449848" indent="0">
              <a:buNone/>
              <a:defRPr sz="1258"/>
            </a:lvl7pPr>
            <a:lvl8pPr marL="4024823" indent="0">
              <a:buNone/>
              <a:defRPr sz="1258"/>
            </a:lvl8pPr>
            <a:lvl9pPr marL="4599798" indent="0">
              <a:buNone/>
              <a:defRPr sz="1258"/>
            </a:lvl9pPr>
          </a:lstStyle>
          <a:p>
            <a:pPr lvl="0"/>
            <a:r>
              <a:rPr lang="en-US"/>
              <a:t>Click to edit Master text styles</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59197"/>
            <a:ext cx="10515600" cy="16670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2295977"/>
            <a:ext cx="10515600" cy="54724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6620F57F-7888-DF40-895B-1DD59282E5F9}"/>
              </a:ext>
            </a:extLst>
          </p:cNvPr>
          <p:cNvSpPr/>
          <p:nvPr userDrawn="1"/>
        </p:nvSpPr>
        <p:spPr>
          <a:xfrm>
            <a:off x="1" y="0"/>
            <a:ext cx="346363" cy="862488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000" dirty="0">
                <a:solidFill>
                  <a:schemeClr val="tx1"/>
                </a:solidFill>
              </a:rPr>
              <a:t>This content was produced within the context of the IPACST project (ip4sustainability.org)</a:t>
            </a:r>
          </a:p>
        </p:txBody>
      </p:sp>
    </p:spTree>
    <p:extLst>
      <p:ext uri="{BB962C8B-B14F-4D97-AF65-F5344CB8AC3E}">
        <p14:creationId xmlns:p14="http://schemas.microsoft.com/office/powerpoint/2010/main" val="2128077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49949" rtl="0" eaLnBrk="1" latinLnBrk="0" hangingPunct="1">
        <a:lnSpc>
          <a:spcPct val="90000"/>
        </a:lnSpc>
        <a:spcBef>
          <a:spcPct val="0"/>
        </a:spcBef>
        <a:buNone/>
        <a:defRPr sz="5533" kern="1200">
          <a:solidFill>
            <a:schemeClr val="tx1"/>
          </a:solidFill>
          <a:latin typeface="+mj-lt"/>
          <a:ea typeface="+mj-ea"/>
          <a:cs typeface="+mj-cs"/>
        </a:defRPr>
      </a:lvl1pPr>
    </p:titleStyle>
    <p:bodyStyle>
      <a:lvl1pPr marL="287487" indent="-287487" algn="l" defTabSz="1149949" rtl="0" eaLnBrk="1" latinLnBrk="0" hangingPunct="1">
        <a:lnSpc>
          <a:spcPct val="90000"/>
        </a:lnSpc>
        <a:spcBef>
          <a:spcPts val="1258"/>
        </a:spcBef>
        <a:buFont typeface="Arial" panose="020B0604020202020204" pitchFamily="34" charset="0"/>
        <a:buChar char="•"/>
        <a:defRPr sz="3521" kern="1200">
          <a:solidFill>
            <a:schemeClr val="tx1"/>
          </a:solidFill>
          <a:latin typeface="+mn-lt"/>
          <a:ea typeface="+mn-ea"/>
          <a:cs typeface="+mn-cs"/>
        </a:defRPr>
      </a:lvl1pPr>
      <a:lvl2pPr marL="862462" indent="-287487" algn="l" defTabSz="1149949" rtl="0" eaLnBrk="1" latinLnBrk="0" hangingPunct="1">
        <a:lnSpc>
          <a:spcPct val="90000"/>
        </a:lnSpc>
        <a:spcBef>
          <a:spcPts val="629"/>
        </a:spcBef>
        <a:buFont typeface="Arial" panose="020B0604020202020204" pitchFamily="34" charset="0"/>
        <a:buChar char="•"/>
        <a:defRPr sz="3018" kern="1200">
          <a:solidFill>
            <a:schemeClr val="tx1"/>
          </a:solidFill>
          <a:latin typeface="+mn-lt"/>
          <a:ea typeface="+mn-ea"/>
          <a:cs typeface="+mn-cs"/>
        </a:defRPr>
      </a:lvl2pPr>
      <a:lvl3pPr marL="1437437" indent="-287487" algn="l" defTabSz="1149949" rtl="0" eaLnBrk="1" latinLnBrk="0" hangingPunct="1">
        <a:lnSpc>
          <a:spcPct val="90000"/>
        </a:lnSpc>
        <a:spcBef>
          <a:spcPts val="629"/>
        </a:spcBef>
        <a:buFont typeface="Arial" panose="020B0604020202020204" pitchFamily="34" charset="0"/>
        <a:buChar char="•"/>
        <a:defRPr sz="2515" kern="1200">
          <a:solidFill>
            <a:schemeClr val="tx1"/>
          </a:solidFill>
          <a:latin typeface="+mn-lt"/>
          <a:ea typeface="+mn-ea"/>
          <a:cs typeface="+mn-cs"/>
        </a:defRPr>
      </a:lvl3pPr>
      <a:lvl4pPr marL="2012412"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4pPr>
      <a:lvl5pPr marL="258738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5pPr>
      <a:lvl6pPr marL="3162361"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6pPr>
      <a:lvl7pPr marL="373733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7pPr>
      <a:lvl8pPr marL="4312310"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8pPr>
      <a:lvl9pPr marL="4887285"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9pPr>
    </p:bodyStyle>
    <p:otherStyle>
      <a:defPPr>
        <a:defRPr lang="en-US"/>
      </a:defPPr>
      <a:lvl1pPr marL="0" algn="l" defTabSz="1149949" rtl="0" eaLnBrk="1" latinLnBrk="0" hangingPunct="1">
        <a:defRPr sz="2264" kern="1200">
          <a:solidFill>
            <a:schemeClr val="tx1"/>
          </a:solidFill>
          <a:latin typeface="+mn-lt"/>
          <a:ea typeface="+mn-ea"/>
          <a:cs typeface="+mn-cs"/>
        </a:defRPr>
      </a:lvl1pPr>
      <a:lvl2pPr marL="574975" algn="l" defTabSz="1149949" rtl="0" eaLnBrk="1" latinLnBrk="0" hangingPunct="1">
        <a:defRPr sz="2264" kern="1200">
          <a:solidFill>
            <a:schemeClr val="tx1"/>
          </a:solidFill>
          <a:latin typeface="+mn-lt"/>
          <a:ea typeface="+mn-ea"/>
          <a:cs typeface="+mn-cs"/>
        </a:defRPr>
      </a:lvl2pPr>
      <a:lvl3pPr marL="1149949" algn="l" defTabSz="1149949" rtl="0" eaLnBrk="1" latinLnBrk="0" hangingPunct="1">
        <a:defRPr sz="2264" kern="1200">
          <a:solidFill>
            <a:schemeClr val="tx1"/>
          </a:solidFill>
          <a:latin typeface="+mn-lt"/>
          <a:ea typeface="+mn-ea"/>
          <a:cs typeface="+mn-cs"/>
        </a:defRPr>
      </a:lvl3pPr>
      <a:lvl4pPr marL="1724924" algn="l" defTabSz="1149949" rtl="0" eaLnBrk="1" latinLnBrk="0" hangingPunct="1">
        <a:defRPr sz="2264" kern="1200">
          <a:solidFill>
            <a:schemeClr val="tx1"/>
          </a:solidFill>
          <a:latin typeface="+mn-lt"/>
          <a:ea typeface="+mn-ea"/>
          <a:cs typeface="+mn-cs"/>
        </a:defRPr>
      </a:lvl4pPr>
      <a:lvl5pPr marL="2299899" algn="l" defTabSz="1149949" rtl="0" eaLnBrk="1" latinLnBrk="0" hangingPunct="1">
        <a:defRPr sz="2264" kern="1200">
          <a:solidFill>
            <a:schemeClr val="tx1"/>
          </a:solidFill>
          <a:latin typeface="+mn-lt"/>
          <a:ea typeface="+mn-ea"/>
          <a:cs typeface="+mn-cs"/>
        </a:defRPr>
      </a:lvl5pPr>
      <a:lvl6pPr marL="2874874" algn="l" defTabSz="1149949" rtl="0" eaLnBrk="1" latinLnBrk="0" hangingPunct="1">
        <a:defRPr sz="2264" kern="1200">
          <a:solidFill>
            <a:schemeClr val="tx1"/>
          </a:solidFill>
          <a:latin typeface="+mn-lt"/>
          <a:ea typeface="+mn-ea"/>
          <a:cs typeface="+mn-cs"/>
        </a:defRPr>
      </a:lvl6pPr>
      <a:lvl7pPr marL="3449848" algn="l" defTabSz="1149949" rtl="0" eaLnBrk="1" latinLnBrk="0" hangingPunct="1">
        <a:defRPr sz="2264" kern="1200">
          <a:solidFill>
            <a:schemeClr val="tx1"/>
          </a:solidFill>
          <a:latin typeface="+mn-lt"/>
          <a:ea typeface="+mn-ea"/>
          <a:cs typeface="+mn-cs"/>
        </a:defRPr>
      </a:lvl7pPr>
      <a:lvl8pPr marL="4024823" algn="l" defTabSz="1149949" rtl="0" eaLnBrk="1" latinLnBrk="0" hangingPunct="1">
        <a:defRPr sz="2264" kern="1200">
          <a:solidFill>
            <a:schemeClr val="tx1"/>
          </a:solidFill>
          <a:latin typeface="+mn-lt"/>
          <a:ea typeface="+mn-ea"/>
          <a:cs typeface="+mn-cs"/>
        </a:defRPr>
      </a:lvl8pPr>
      <a:lvl9pPr marL="4599798" algn="l" defTabSz="1149949" rtl="0" eaLnBrk="1" latinLnBrk="0" hangingPunct="1">
        <a:defRPr sz="226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hyperlink" Target="mailto:lars.strupeit@iiiee.lu.se" TargetMode="Externa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1.jpg"/><Relationship Id="rId4" Type="http://schemas.openxmlformats.org/officeDocument/2006/relationships/image" Target="../media/image15.png"/><Relationship Id="rId9"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ellenmacarthurfoundation.or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sunburst chart&#10;&#10;Description automatically generated">
            <a:extLst>
              <a:ext uri="{FF2B5EF4-FFF2-40B4-BE49-F238E27FC236}">
                <a16:creationId xmlns:a16="http://schemas.microsoft.com/office/drawing/2014/main" id="{A328E05D-BEE8-4385-926E-8ED78615BD92}"/>
              </a:ext>
            </a:extLst>
          </p:cNvPr>
          <p:cNvPicPr>
            <a:picLocks noChangeAspect="1"/>
          </p:cNvPicPr>
          <p:nvPr/>
        </p:nvPicPr>
        <p:blipFill>
          <a:blip r:embed="rId3"/>
          <a:stretch>
            <a:fillRect/>
          </a:stretch>
        </p:blipFill>
        <p:spPr>
          <a:xfrm>
            <a:off x="10345451" y="2277551"/>
            <a:ext cx="1825283" cy="1943625"/>
          </a:xfrm>
          <a:prstGeom prst="rect">
            <a:avLst/>
          </a:prstGeom>
        </p:spPr>
      </p:pic>
      <p:sp>
        <p:nvSpPr>
          <p:cNvPr id="4" name="Rectangle 3">
            <a:extLst>
              <a:ext uri="{FF2B5EF4-FFF2-40B4-BE49-F238E27FC236}">
                <a16:creationId xmlns:a16="http://schemas.microsoft.com/office/drawing/2014/main" id="{79D5C5D1-D7B5-46BC-8575-1EE3E43F1A11}"/>
              </a:ext>
            </a:extLst>
          </p:cNvPr>
          <p:cNvSpPr/>
          <p:nvPr/>
        </p:nvSpPr>
        <p:spPr>
          <a:xfrm>
            <a:off x="346363" y="2548268"/>
            <a:ext cx="9993863"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800" b="1" dirty="0">
                <a:solidFill>
                  <a:schemeClr val="bg1"/>
                </a:solidFill>
                <a:latin typeface="Arial" panose="020B0604020202020204" pitchFamily="34" charset="0"/>
                <a:cs typeface="Arial" panose="020B0604020202020204" pitchFamily="34" charset="0"/>
              </a:rPr>
              <a:t>Sustainability and </a:t>
            </a:r>
            <a:r>
              <a:rPr lang="en-US" sz="2800" b="1" i="0" u="none" strike="noStrike" baseline="0" dirty="0">
                <a:solidFill>
                  <a:schemeClr val="bg1"/>
                </a:solidFill>
                <a:latin typeface="Arial" panose="020B0604020202020204" pitchFamily="34" charset="0"/>
                <a:cs typeface="Arial" panose="020B0604020202020204" pitchFamily="34" charset="0"/>
              </a:rPr>
              <a:t>Sustainable Business Models</a:t>
            </a:r>
            <a:endParaRPr lang="en-US" sz="2800"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7E239C2-E036-4976-80A6-487808193AEE}"/>
              </a:ext>
            </a:extLst>
          </p:cNvPr>
          <p:cNvSpPr txBox="1"/>
          <p:nvPr/>
        </p:nvSpPr>
        <p:spPr>
          <a:xfrm>
            <a:off x="2854514" y="4062591"/>
            <a:ext cx="7485712" cy="815608"/>
          </a:xfrm>
          <a:prstGeom prst="rect">
            <a:avLst/>
          </a:prstGeom>
          <a:noFill/>
        </p:spPr>
        <p:txBody>
          <a:bodyPr wrap="square" rtlCol="0">
            <a:spAutoFit/>
          </a:bodyPr>
          <a:lstStyle/>
          <a:p>
            <a:pPr algn="r"/>
            <a:r>
              <a:rPr lang="en-US" sz="1400" b="1" i="1" dirty="0"/>
              <a:t>Lars </a:t>
            </a:r>
            <a:r>
              <a:rPr lang="en-US" sz="1400" b="1" i="1" dirty="0" err="1"/>
              <a:t>Strupeit</a:t>
            </a:r>
            <a:endParaRPr lang="en-US" sz="1400" b="1" i="1" dirty="0"/>
          </a:p>
          <a:p>
            <a:pPr algn="r"/>
            <a:r>
              <a:rPr lang="en-US" sz="1100" i="1" dirty="0"/>
              <a:t>IIIEE, Lund University, Sweden</a:t>
            </a:r>
          </a:p>
          <a:p>
            <a:pPr algn="r"/>
            <a:endParaRPr lang="en-US" sz="1100" i="1" dirty="0"/>
          </a:p>
          <a:p>
            <a:pPr algn="r"/>
            <a:r>
              <a:rPr lang="en-US" sz="1100" i="1" dirty="0"/>
              <a:t>Version 2 (31.03.2022)</a:t>
            </a:r>
            <a:endParaRPr lang="en-GB" sz="1100" i="1" dirty="0"/>
          </a:p>
        </p:txBody>
      </p:sp>
      <p:sp>
        <p:nvSpPr>
          <p:cNvPr id="5" name="TextBox 4">
            <a:extLst>
              <a:ext uri="{FF2B5EF4-FFF2-40B4-BE49-F238E27FC236}">
                <a16:creationId xmlns:a16="http://schemas.microsoft.com/office/drawing/2014/main" id="{8D862E0B-417E-4FEC-BC26-6391B5153FB6}"/>
              </a:ext>
            </a:extLst>
          </p:cNvPr>
          <p:cNvSpPr txBox="1"/>
          <p:nvPr/>
        </p:nvSpPr>
        <p:spPr>
          <a:xfrm>
            <a:off x="2501900" y="6549985"/>
            <a:ext cx="7034361" cy="600164"/>
          </a:xfrm>
          <a:prstGeom prst="rect">
            <a:avLst/>
          </a:prstGeom>
          <a:noFill/>
        </p:spPr>
        <p:txBody>
          <a:bodyPr wrap="square">
            <a:spAutoFit/>
          </a:bodyPr>
          <a:lstStyle/>
          <a:p>
            <a:pPr algn="r"/>
            <a:r>
              <a:rPr lang="en-US" sz="1100" b="0" i="0" dirty="0">
                <a:effectLst/>
                <a:latin typeface="Arial" panose="020B0604020202020204" pitchFamily="34" charset="0"/>
                <a:cs typeface="Arial" panose="020B0604020202020204" pitchFamily="34" charset="0"/>
              </a:rPr>
              <a:t>This is an open access publication distributed under the terms of the Creative Commons Attribution By License, which permits unrestricted use, distribution, and reproduction in any medium, provided the original authors and source are credited.</a:t>
            </a:r>
          </a:p>
        </p:txBody>
      </p:sp>
      <p:sp>
        <p:nvSpPr>
          <p:cNvPr id="8" name="TextBox 7">
            <a:extLst>
              <a:ext uri="{FF2B5EF4-FFF2-40B4-BE49-F238E27FC236}">
                <a16:creationId xmlns:a16="http://schemas.microsoft.com/office/drawing/2014/main" id="{AF4A2F39-F916-4E87-82BE-79C917872157}"/>
              </a:ext>
            </a:extLst>
          </p:cNvPr>
          <p:cNvSpPr txBox="1"/>
          <p:nvPr/>
        </p:nvSpPr>
        <p:spPr>
          <a:xfrm>
            <a:off x="3007687" y="7308005"/>
            <a:ext cx="7331765" cy="261610"/>
          </a:xfrm>
          <a:prstGeom prst="rect">
            <a:avLst/>
          </a:prstGeom>
          <a:noFill/>
        </p:spPr>
        <p:txBody>
          <a:bodyPr wrap="square">
            <a:spAutoFit/>
          </a:bodyPr>
          <a:lstStyle/>
          <a:p>
            <a:pPr algn="r"/>
            <a:r>
              <a:rPr lang="en-US" sz="1100" b="0" i="1" dirty="0">
                <a:effectLst/>
                <a:latin typeface="Arial" panose="020B0604020202020204" pitchFamily="34" charset="0"/>
                <a:cs typeface="Arial" panose="020B0604020202020204" pitchFamily="34" charset="0"/>
              </a:rPr>
              <a:t>Citation: </a:t>
            </a:r>
            <a:r>
              <a:rPr lang="en-US" sz="1100" b="0" i="1" dirty="0" err="1">
                <a:effectLst/>
                <a:latin typeface="Arial" panose="020B0604020202020204" pitchFamily="34" charset="0"/>
                <a:cs typeface="Arial" panose="020B0604020202020204" pitchFamily="34" charset="0"/>
              </a:rPr>
              <a:t>Strupeit</a:t>
            </a:r>
            <a:r>
              <a:rPr lang="en-US" sz="1100" b="0" i="1" dirty="0">
                <a:effectLst/>
                <a:latin typeface="Arial" panose="020B0604020202020204" pitchFamily="34" charset="0"/>
                <a:cs typeface="Arial" panose="020B0604020202020204" pitchFamily="34" charset="0"/>
              </a:rPr>
              <a:t>, </a:t>
            </a:r>
            <a:r>
              <a:rPr lang="en-US" sz="1100" i="1" dirty="0">
                <a:latin typeface="Arial" panose="020B0604020202020204" pitchFamily="34" charset="0"/>
                <a:cs typeface="Arial" panose="020B0604020202020204" pitchFamily="34" charset="0"/>
              </a:rPr>
              <a:t>L</a:t>
            </a:r>
            <a:r>
              <a:rPr lang="en-US" sz="1100" b="0" i="1" dirty="0">
                <a:effectLst/>
                <a:latin typeface="Arial" panose="020B0604020202020204" pitchFamily="34" charset="0"/>
                <a:cs typeface="Arial" panose="020B0604020202020204" pitchFamily="34" charset="0"/>
              </a:rPr>
              <a:t>. (2022). </a:t>
            </a:r>
            <a:r>
              <a:rPr lang="en-US" sz="1100" i="1" dirty="0">
                <a:latin typeface="Arial" panose="020B0604020202020204" pitchFamily="34" charset="0"/>
                <a:cs typeface="Arial" panose="020B0604020202020204" pitchFamily="34" charset="0"/>
              </a:rPr>
              <a:t>Sustainability and Sustainable Business Models</a:t>
            </a:r>
            <a:r>
              <a:rPr lang="en-US" sz="1100" b="0" i="1" dirty="0">
                <a:effectLst/>
                <a:latin typeface="Arial" panose="020B0604020202020204" pitchFamily="34" charset="0"/>
                <a:cs typeface="Arial" panose="020B0604020202020204" pitchFamily="34" charset="0"/>
              </a:rPr>
              <a:t>. Lund, Sweden.</a:t>
            </a:r>
          </a:p>
        </p:txBody>
      </p:sp>
      <p:pic>
        <p:nvPicPr>
          <p:cNvPr id="12" name="Picture 11">
            <a:extLst>
              <a:ext uri="{FF2B5EF4-FFF2-40B4-BE49-F238E27FC236}">
                <a16:creationId xmlns:a16="http://schemas.microsoft.com/office/drawing/2014/main" id="{0299EFE4-9DE5-4B5D-AE69-0B2238E951D7}"/>
              </a:ext>
            </a:extLst>
          </p:cNvPr>
          <p:cNvPicPr>
            <a:picLocks noChangeAspect="1"/>
          </p:cNvPicPr>
          <p:nvPr/>
        </p:nvPicPr>
        <p:blipFill>
          <a:blip r:embed="rId4"/>
          <a:stretch>
            <a:fillRect/>
          </a:stretch>
        </p:blipFill>
        <p:spPr>
          <a:xfrm>
            <a:off x="9536261" y="6525888"/>
            <a:ext cx="803965" cy="648359"/>
          </a:xfrm>
          <a:prstGeom prst="rect">
            <a:avLst/>
          </a:prstGeom>
        </p:spPr>
      </p:pic>
      <p:sp>
        <p:nvSpPr>
          <p:cNvPr id="15" name="Rectangle 14">
            <a:extLst>
              <a:ext uri="{FF2B5EF4-FFF2-40B4-BE49-F238E27FC236}">
                <a16:creationId xmlns:a16="http://schemas.microsoft.com/office/drawing/2014/main" id="{243A5CCC-8A13-410B-AE8A-FDBD8393F058}"/>
              </a:ext>
            </a:extLst>
          </p:cNvPr>
          <p:cNvSpPr/>
          <p:nvPr/>
        </p:nvSpPr>
        <p:spPr>
          <a:xfrm>
            <a:off x="11694695" y="770021"/>
            <a:ext cx="459997" cy="17622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D41648B6-75B0-43B4-8DDE-FC69620628BF}"/>
              </a:ext>
            </a:extLst>
          </p:cNvPr>
          <p:cNvSpPr txBox="1"/>
          <p:nvPr/>
        </p:nvSpPr>
        <p:spPr>
          <a:xfrm rot="16200000">
            <a:off x="10838339" y="1456380"/>
            <a:ext cx="2382921" cy="215444"/>
          </a:xfrm>
          <a:prstGeom prst="rect">
            <a:avLst/>
          </a:prstGeom>
          <a:noFill/>
        </p:spPr>
        <p:txBody>
          <a:bodyPr wrap="square" rtlCol="0">
            <a:spAutoFit/>
          </a:bodyPr>
          <a:lstStyle/>
          <a:p>
            <a:r>
              <a:rPr lang="en-US" sz="800" dirty="0">
                <a:solidFill>
                  <a:schemeClr val="bg1">
                    <a:lumMod val="50000"/>
                  </a:schemeClr>
                </a:solidFill>
              </a:rPr>
              <a:t>© </a:t>
            </a:r>
            <a:r>
              <a:rPr lang="en-US" sz="800" dirty="0" err="1">
                <a:solidFill>
                  <a:schemeClr val="bg1">
                    <a:lumMod val="50000"/>
                  </a:schemeClr>
                </a:solidFill>
              </a:rPr>
              <a:t>Strupeit</a:t>
            </a:r>
            <a:r>
              <a:rPr lang="en-US" sz="800" dirty="0">
                <a:solidFill>
                  <a:schemeClr val="bg1">
                    <a:lumMod val="50000"/>
                  </a:schemeClr>
                </a:solidFill>
              </a:rPr>
              <a:t>, 2022</a:t>
            </a:r>
            <a:endParaRPr lang="en-GB" sz="800" dirty="0">
              <a:solidFill>
                <a:schemeClr val="bg1">
                  <a:lumMod val="50000"/>
                </a:schemeClr>
              </a:solidFill>
            </a:endParaRPr>
          </a:p>
        </p:txBody>
      </p:sp>
    </p:spTree>
    <p:extLst>
      <p:ext uri="{BB962C8B-B14F-4D97-AF65-F5344CB8AC3E}">
        <p14:creationId xmlns:p14="http://schemas.microsoft.com/office/powerpoint/2010/main" val="43726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2EAA82-808B-3B41-A7D6-BB0242039CE0}"/>
              </a:ext>
            </a:extLst>
          </p:cNvPr>
          <p:cNvSpPr/>
          <p:nvPr/>
        </p:nvSpPr>
        <p:spPr>
          <a:xfrm>
            <a:off x="385482" y="1665584"/>
            <a:ext cx="11806518" cy="461665"/>
          </a:xfrm>
          <a:prstGeom prst="rect">
            <a:avLst/>
          </a:prstGeom>
        </p:spPr>
        <p:txBody>
          <a:bodyPr wrap="square" lIns="91440" tIns="45720" rIns="91440" bIns="45720" anchor="t">
            <a:spAutoFit/>
          </a:bodyPr>
          <a:lstStyle/>
          <a:p>
            <a:r>
              <a:rPr lang="en-GB" sz="2400" dirty="0"/>
              <a:t>Deliver social and environmental benefits, rather than economic profit maximisation </a:t>
            </a:r>
          </a:p>
        </p:txBody>
      </p:sp>
      <p:pic>
        <p:nvPicPr>
          <p:cNvPr id="5122" name="Picture 2">
            <a:extLst>
              <a:ext uri="{FF2B5EF4-FFF2-40B4-BE49-F238E27FC236}">
                <a16:creationId xmlns:a16="http://schemas.microsoft.com/office/drawing/2014/main" id="{7B76084A-C445-1744-B1A4-6BEF3854F8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791" y="5304233"/>
            <a:ext cx="7890510" cy="304038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633D86DB-36CB-7340-96D1-20BD8DCC906D}"/>
              </a:ext>
            </a:extLst>
          </p:cNvPr>
          <p:cNvSpPr txBox="1"/>
          <p:nvPr/>
        </p:nvSpPr>
        <p:spPr>
          <a:xfrm rot="16200000">
            <a:off x="7757413" y="7429542"/>
            <a:ext cx="1677964" cy="230832"/>
          </a:xfrm>
          <a:prstGeom prst="rect">
            <a:avLst/>
          </a:prstGeom>
          <a:noFill/>
        </p:spPr>
        <p:txBody>
          <a:bodyPr wrap="square" rtlCol="0">
            <a:spAutoFit/>
          </a:bodyPr>
          <a:lstStyle/>
          <a:p>
            <a:r>
              <a:rPr lang="en-SE" sz="900" dirty="0"/>
              <a:t>Bocken, Short, Evans (2014)</a:t>
            </a:r>
          </a:p>
        </p:txBody>
      </p:sp>
      <p:sp>
        <p:nvSpPr>
          <p:cNvPr id="20" name="TextBox 19">
            <a:extLst>
              <a:ext uri="{FF2B5EF4-FFF2-40B4-BE49-F238E27FC236}">
                <a16:creationId xmlns:a16="http://schemas.microsoft.com/office/drawing/2014/main" id="{DD10DE7F-39C5-214E-A500-02D5F36C90AE}"/>
              </a:ext>
            </a:extLst>
          </p:cNvPr>
          <p:cNvSpPr txBox="1"/>
          <p:nvPr/>
        </p:nvSpPr>
        <p:spPr>
          <a:xfrm>
            <a:off x="467953" y="4950343"/>
            <a:ext cx="1925527" cy="369332"/>
          </a:xfrm>
          <a:prstGeom prst="rect">
            <a:avLst/>
          </a:prstGeom>
          <a:noFill/>
        </p:spPr>
        <p:txBody>
          <a:bodyPr wrap="none" rtlCol="0">
            <a:spAutoFit/>
          </a:bodyPr>
          <a:lstStyle/>
          <a:p>
            <a:r>
              <a:rPr lang="en-US" i="1" dirty="0">
                <a:solidFill>
                  <a:srgbClr val="77933C"/>
                </a:solidFill>
              </a:rPr>
              <a:t>Value mechanisms</a:t>
            </a:r>
          </a:p>
        </p:txBody>
      </p:sp>
      <p:sp>
        <p:nvSpPr>
          <p:cNvPr id="21" name="TextBox 20">
            <a:extLst>
              <a:ext uri="{FF2B5EF4-FFF2-40B4-BE49-F238E27FC236}">
                <a16:creationId xmlns:a16="http://schemas.microsoft.com/office/drawing/2014/main" id="{8B5618C2-4D1D-6C44-99F3-5B8016B32D7C}"/>
              </a:ext>
            </a:extLst>
          </p:cNvPr>
          <p:cNvSpPr txBox="1"/>
          <p:nvPr/>
        </p:nvSpPr>
        <p:spPr>
          <a:xfrm>
            <a:off x="437126" y="2379390"/>
            <a:ext cx="1064202" cy="369332"/>
          </a:xfrm>
          <a:prstGeom prst="rect">
            <a:avLst/>
          </a:prstGeom>
          <a:noFill/>
        </p:spPr>
        <p:txBody>
          <a:bodyPr wrap="none" rtlCol="0">
            <a:spAutoFit/>
          </a:bodyPr>
          <a:lstStyle/>
          <a:p>
            <a:r>
              <a:rPr lang="en-US" i="1" dirty="0">
                <a:solidFill>
                  <a:srgbClr val="77933C"/>
                </a:solidFill>
              </a:rPr>
              <a:t>Examples</a:t>
            </a:r>
          </a:p>
        </p:txBody>
      </p:sp>
      <p:sp>
        <p:nvSpPr>
          <p:cNvPr id="17" name="TextBox 16">
            <a:extLst>
              <a:ext uri="{FF2B5EF4-FFF2-40B4-BE49-F238E27FC236}">
                <a16:creationId xmlns:a16="http://schemas.microsoft.com/office/drawing/2014/main" id="{8D18FECE-0970-4F49-886E-348C093FC24F}"/>
              </a:ext>
            </a:extLst>
          </p:cNvPr>
          <p:cNvSpPr txBox="1"/>
          <p:nvPr/>
        </p:nvSpPr>
        <p:spPr>
          <a:xfrm>
            <a:off x="9486777" y="5287137"/>
            <a:ext cx="2441732" cy="2862322"/>
          </a:xfrm>
          <a:prstGeom prst="rect">
            <a:avLst/>
          </a:prstGeom>
          <a:noFill/>
          <a:ln>
            <a:solidFill>
              <a:schemeClr val="tx1"/>
            </a:solidFill>
          </a:ln>
        </p:spPr>
        <p:txBody>
          <a:bodyPr wrap="square" rtlCol="0">
            <a:spAutoFit/>
          </a:bodyPr>
          <a:lstStyle/>
          <a:p>
            <a:r>
              <a:rPr lang="en-GB" sz="1200" dirty="0" err="1"/>
              <a:t>Bocken</a:t>
            </a:r>
            <a:r>
              <a:rPr lang="en-GB" sz="1200" dirty="0"/>
              <a:t>, N., Short, S., Rana, P., Evans, S. 2014. A literature and practice review to develop Sustainable Business Model Archetypes. Journal of Cleaner Production, 65, 42–56</a:t>
            </a:r>
          </a:p>
          <a:p>
            <a:endParaRPr lang="en-GB" sz="1200" dirty="0"/>
          </a:p>
          <a:p>
            <a:r>
              <a:rPr lang="en-GB" sz="1200" dirty="0" err="1"/>
              <a:t>Hickle</a:t>
            </a:r>
            <a:r>
              <a:rPr lang="en-GB" sz="1200" dirty="0"/>
              <a:t>, G. (2007). Promoting product stewardship with eco-labels, certification programs, and product standards.</a:t>
            </a:r>
            <a:r>
              <a:rPr lang="en-GB" sz="1200" i="1" dirty="0"/>
              <a:t> Environmental Quality Management, 16</a:t>
            </a:r>
            <a:r>
              <a:rPr lang="en-GB" sz="1200" dirty="0"/>
              <a:t>(3), 1-9.</a:t>
            </a:r>
          </a:p>
          <a:p>
            <a:endParaRPr lang="en-US" dirty="0"/>
          </a:p>
          <a:p>
            <a:endParaRPr lang="en-US" dirty="0"/>
          </a:p>
        </p:txBody>
      </p:sp>
      <p:sp>
        <p:nvSpPr>
          <p:cNvPr id="22" name="TextBox 21">
            <a:extLst>
              <a:ext uri="{FF2B5EF4-FFF2-40B4-BE49-F238E27FC236}">
                <a16:creationId xmlns:a16="http://schemas.microsoft.com/office/drawing/2014/main" id="{E45419CE-D995-B849-B454-D7149101476B}"/>
              </a:ext>
            </a:extLst>
          </p:cNvPr>
          <p:cNvSpPr txBox="1"/>
          <p:nvPr/>
        </p:nvSpPr>
        <p:spPr>
          <a:xfrm>
            <a:off x="9388558" y="4908174"/>
            <a:ext cx="2005421" cy="369332"/>
          </a:xfrm>
          <a:prstGeom prst="rect">
            <a:avLst/>
          </a:prstGeom>
          <a:noFill/>
        </p:spPr>
        <p:txBody>
          <a:bodyPr wrap="none" rtlCol="0">
            <a:spAutoFit/>
          </a:bodyPr>
          <a:lstStyle/>
          <a:p>
            <a:r>
              <a:rPr lang="en-US" i="1" dirty="0">
                <a:solidFill>
                  <a:srgbClr val="77933C"/>
                </a:solidFill>
              </a:rPr>
              <a:t>Suggested readings</a:t>
            </a:r>
          </a:p>
        </p:txBody>
      </p:sp>
      <p:sp>
        <p:nvSpPr>
          <p:cNvPr id="23" name="TextBox 22">
            <a:extLst>
              <a:ext uri="{FF2B5EF4-FFF2-40B4-BE49-F238E27FC236}">
                <a16:creationId xmlns:a16="http://schemas.microsoft.com/office/drawing/2014/main" id="{91792739-4BF9-8343-9DBF-B97203A1566D}"/>
              </a:ext>
            </a:extLst>
          </p:cNvPr>
          <p:cNvSpPr txBox="1"/>
          <p:nvPr/>
        </p:nvSpPr>
        <p:spPr>
          <a:xfrm>
            <a:off x="504631" y="2758353"/>
            <a:ext cx="9609049" cy="1754326"/>
          </a:xfrm>
          <a:prstGeom prst="rect">
            <a:avLst/>
          </a:prstGeom>
          <a:noFill/>
        </p:spPr>
        <p:txBody>
          <a:bodyPr wrap="square" rtlCol="0">
            <a:spAutoFit/>
          </a:bodyPr>
          <a:lstStyle/>
          <a:p>
            <a:pPr marL="285750" indent="-285750">
              <a:buFont typeface="Arial" panose="020B0604020202020204" pitchFamily="34" charset="0"/>
              <a:buChar char="•"/>
            </a:pPr>
            <a:r>
              <a:rPr lang="en-US" dirty="0"/>
              <a:t>Biodiversity protection</a:t>
            </a:r>
          </a:p>
          <a:p>
            <a:pPr marL="285750" indent="-285750">
              <a:buFont typeface="Arial" panose="020B0604020202020204" pitchFamily="34" charset="0"/>
              <a:buChar char="•"/>
            </a:pPr>
            <a:r>
              <a:rPr lang="en-US" dirty="0"/>
              <a:t>Ethical trade (fair trade)</a:t>
            </a:r>
          </a:p>
          <a:p>
            <a:pPr marL="285750" indent="-285750">
              <a:buFont typeface="Arial" panose="020B0604020202020204" pitchFamily="34" charset="0"/>
              <a:buChar char="•"/>
            </a:pPr>
            <a:r>
              <a:rPr lang="en-US" dirty="0"/>
              <a:t>Consumer care – promote consumer health and well-being</a:t>
            </a:r>
          </a:p>
          <a:p>
            <a:pPr marL="285750" indent="-285750">
              <a:buFont typeface="Arial" panose="020B0604020202020204" pitchFamily="34" charset="0"/>
              <a:buChar char="•"/>
            </a:pPr>
            <a:r>
              <a:rPr lang="en-US" dirty="0"/>
              <a:t>Radical transparency about environmental / societal impacts</a:t>
            </a:r>
          </a:p>
          <a:p>
            <a:pPr marL="285750" indent="-285750">
              <a:buFont typeface="Arial" panose="020B0604020202020204" pitchFamily="34" charset="0"/>
              <a:buChar char="•"/>
            </a:pPr>
            <a:r>
              <a:rPr lang="en-US" dirty="0"/>
              <a:t>Choice editing by retailers</a:t>
            </a:r>
          </a:p>
          <a:p>
            <a:endParaRPr lang="en-US" dirty="0"/>
          </a:p>
        </p:txBody>
      </p:sp>
      <p:grpSp>
        <p:nvGrpSpPr>
          <p:cNvPr id="12" name="Group 11">
            <a:extLst>
              <a:ext uri="{FF2B5EF4-FFF2-40B4-BE49-F238E27FC236}">
                <a16:creationId xmlns:a16="http://schemas.microsoft.com/office/drawing/2014/main" id="{800DC92A-84CA-FB3B-7C5F-BD1BEDA01151}"/>
              </a:ext>
            </a:extLst>
          </p:cNvPr>
          <p:cNvGrpSpPr/>
          <p:nvPr/>
        </p:nvGrpSpPr>
        <p:grpSpPr>
          <a:xfrm>
            <a:off x="0" y="267347"/>
            <a:ext cx="12196827" cy="1048673"/>
            <a:chOff x="0" y="267347"/>
            <a:chExt cx="12196827" cy="1048673"/>
          </a:xfrm>
        </p:grpSpPr>
        <p:sp>
          <p:nvSpPr>
            <p:cNvPr id="13" name="Rectangle 12">
              <a:extLst>
                <a:ext uri="{FF2B5EF4-FFF2-40B4-BE49-F238E27FC236}">
                  <a16:creationId xmlns:a16="http://schemas.microsoft.com/office/drawing/2014/main" id="{2FFCDEFD-8C57-EDA2-210A-F82831DF39B1}"/>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SBM types (V): Adopting a stewardship role </a:t>
              </a:r>
              <a:endParaRPr lang="en-US" sz="2800" b="1" dirty="0"/>
            </a:p>
          </p:txBody>
        </p:sp>
        <p:pic>
          <p:nvPicPr>
            <p:cNvPr id="14" name="Picture 13">
              <a:extLst>
                <a:ext uri="{FF2B5EF4-FFF2-40B4-BE49-F238E27FC236}">
                  <a16:creationId xmlns:a16="http://schemas.microsoft.com/office/drawing/2014/main" id="{4B5DC413-47E1-911C-1678-6B2BD24A3AA3}"/>
                </a:ext>
              </a:extLst>
            </p:cNvPr>
            <p:cNvPicPr>
              <a:picLocks noChangeAspect="1"/>
            </p:cNvPicPr>
            <p:nvPr/>
          </p:nvPicPr>
          <p:blipFill>
            <a:blip r:embed="rId4"/>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40893755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2EAA82-808B-3B41-A7D6-BB0242039CE0}"/>
              </a:ext>
            </a:extLst>
          </p:cNvPr>
          <p:cNvSpPr/>
          <p:nvPr/>
        </p:nvSpPr>
        <p:spPr>
          <a:xfrm>
            <a:off x="385482" y="1577992"/>
            <a:ext cx="11806518" cy="523220"/>
          </a:xfrm>
          <a:prstGeom prst="rect">
            <a:avLst/>
          </a:prstGeom>
        </p:spPr>
        <p:txBody>
          <a:bodyPr wrap="square" lIns="91440" tIns="45720" rIns="91440" bIns="45720" anchor="t">
            <a:spAutoFit/>
          </a:bodyPr>
          <a:lstStyle/>
          <a:p>
            <a:r>
              <a:rPr lang="en-GB" sz="2800" dirty="0"/>
              <a:t>Seek to reduce consumption and production</a:t>
            </a:r>
          </a:p>
        </p:txBody>
      </p:sp>
      <p:pic>
        <p:nvPicPr>
          <p:cNvPr id="6146" name="Picture 2">
            <a:extLst>
              <a:ext uri="{FF2B5EF4-FFF2-40B4-BE49-F238E27FC236}">
                <a16:creationId xmlns:a16="http://schemas.microsoft.com/office/drawing/2014/main" id="{5A4786B8-385B-564F-A2E9-3A666F3E41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202" y="5276684"/>
            <a:ext cx="7866380" cy="306451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D00234A1-6527-774B-BBB3-5849B65002C0}"/>
              </a:ext>
            </a:extLst>
          </p:cNvPr>
          <p:cNvSpPr txBox="1"/>
          <p:nvPr/>
        </p:nvSpPr>
        <p:spPr>
          <a:xfrm>
            <a:off x="605188" y="2574530"/>
            <a:ext cx="5490812" cy="2031325"/>
          </a:xfrm>
          <a:prstGeom prst="rect">
            <a:avLst/>
          </a:prstGeom>
          <a:noFill/>
        </p:spPr>
        <p:txBody>
          <a:bodyPr wrap="square" rtlCol="0">
            <a:spAutoFit/>
          </a:bodyPr>
          <a:lstStyle/>
          <a:p>
            <a:pPr marL="285750" indent="-285750">
              <a:buFont typeface="Arial" panose="020B0604020202020204" pitchFamily="34" charset="0"/>
              <a:buChar char="•"/>
            </a:pPr>
            <a:r>
              <a:rPr lang="en-US" dirty="0"/>
              <a:t>Consumer education / communication</a:t>
            </a:r>
          </a:p>
          <a:p>
            <a:pPr marL="285750" indent="-285750">
              <a:buFont typeface="Arial" panose="020B0604020202020204" pitchFamily="34" charset="0"/>
              <a:buChar char="•"/>
            </a:pPr>
            <a:r>
              <a:rPr lang="en-US" dirty="0"/>
              <a:t>Product longevity</a:t>
            </a:r>
          </a:p>
          <a:p>
            <a:pPr marL="285750" indent="-285750">
              <a:buFont typeface="Arial" panose="020B0604020202020204" pitchFamily="34" charset="0"/>
              <a:buChar char="•"/>
            </a:pPr>
            <a:r>
              <a:rPr lang="en-US" dirty="0"/>
              <a:t>Slow fashion</a:t>
            </a:r>
          </a:p>
          <a:p>
            <a:pPr marL="285750" indent="-285750">
              <a:buFont typeface="Arial" panose="020B0604020202020204" pitchFamily="34" charset="0"/>
              <a:buChar char="•"/>
            </a:pPr>
            <a:r>
              <a:rPr lang="en-US" dirty="0"/>
              <a:t>Premium branding / limited availability</a:t>
            </a:r>
          </a:p>
          <a:p>
            <a:pPr marL="285750" indent="-285750">
              <a:buFont typeface="Arial" panose="020B0604020202020204" pitchFamily="34" charset="0"/>
              <a:buChar char="•"/>
            </a:pPr>
            <a:r>
              <a:rPr lang="en-US" dirty="0"/>
              <a:t>Demand management</a:t>
            </a:r>
          </a:p>
          <a:p>
            <a:pPr marL="285750" indent="-285750">
              <a:buFont typeface="Arial" panose="020B0604020202020204" pitchFamily="34" charset="0"/>
              <a:buChar char="•"/>
            </a:pPr>
            <a:r>
              <a:rPr lang="en-US" dirty="0"/>
              <a:t>Frugal business</a:t>
            </a:r>
          </a:p>
          <a:p>
            <a:pPr marL="285750" indent="-285750">
              <a:buFont typeface="Arial" panose="020B0604020202020204" pitchFamily="34" charset="0"/>
              <a:buChar char="•"/>
            </a:pPr>
            <a:endParaRPr lang="en-US" dirty="0"/>
          </a:p>
        </p:txBody>
      </p:sp>
      <p:sp>
        <p:nvSpPr>
          <p:cNvPr id="20" name="TextBox 19">
            <a:extLst>
              <a:ext uri="{FF2B5EF4-FFF2-40B4-BE49-F238E27FC236}">
                <a16:creationId xmlns:a16="http://schemas.microsoft.com/office/drawing/2014/main" id="{061B712C-30CE-CC43-A04F-4DF15F2CAB06}"/>
              </a:ext>
            </a:extLst>
          </p:cNvPr>
          <p:cNvSpPr txBox="1"/>
          <p:nvPr/>
        </p:nvSpPr>
        <p:spPr>
          <a:xfrm rot="16200000">
            <a:off x="7691239" y="7386796"/>
            <a:ext cx="1677964" cy="230832"/>
          </a:xfrm>
          <a:prstGeom prst="rect">
            <a:avLst/>
          </a:prstGeom>
          <a:noFill/>
        </p:spPr>
        <p:txBody>
          <a:bodyPr wrap="square" rtlCol="0">
            <a:spAutoFit/>
          </a:bodyPr>
          <a:lstStyle/>
          <a:p>
            <a:r>
              <a:rPr lang="en-SE" sz="900" dirty="0"/>
              <a:t>Bocken, Short, Evans (2014)</a:t>
            </a:r>
          </a:p>
        </p:txBody>
      </p:sp>
      <p:sp>
        <p:nvSpPr>
          <p:cNvPr id="21" name="TextBox 20">
            <a:extLst>
              <a:ext uri="{FF2B5EF4-FFF2-40B4-BE49-F238E27FC236}">
                <a16:creationId xmlns:a16="http://schemas.microsoft.com/office/drawing/2014/main" id="{8EF46976-A09C-354C-8567-31292EBF6C9C}"/>
              </a:ext>
            </a:extLst>
          </p:cNvPr>
          <p:cNvSpPr txBox="1"/>
          <p:nvPr/>
        </p:nvSpPr>
        <p:spPr>
          <a:xfrm>
            <a:off x="484656" y="4886077"/>
            <a:ext cx="1925527" cy="369332"/>
          </a:xfrm>
          <a:prstGeom prst="rect">
            <a:avLst/>
          </a:prstGeom>
          <a:noFill/>
        </p:spPr>
        <p:txBody>
          <a:bodyPr wrap="none" rtlCol="0">
            <a:spAutoFit/>
          </a:bodyPr>
          <a:lstStyle/>
          <a:p>
            <a:r>
              <a:rPr lang="en-US" i="1" dirty="0">
                <a:solidFill>
                  <a:srgbClr val="77933C"/>
                </a:solidFill>
              </a:rPr>
              <a:t>Value mechanisms</a:t>
            </a:r>
          </a:p>
        </p:txBody>
      </p:sp>
      <p:sp>
        <p:nvSpPr>
          <p:cNvPr id="22" name="TextBox 21">
            <a:extLst>
              <a:ext uri="{FF2B5EF4-FFF2-40B4-BE49-F238E27FC236}">
                <a16:creationId xmlns:a16="http://schemas.microsoft.com/office/drawing/2014/main" id="{7056E982-6057-C549-B925-5FE1E4687597}"/>
              </a:ext>
            </a:extLst>
          </p:cNvPr>
          <p:cNvSpPr txBox="1"/>
          <p:nvPr/>
        </p:nvSpPr>
        <p:spPr>
          <a:xfrm>
            <a:off x="464992" y="2183923"/>
            <a:ext cx="1117101" cy="369332"/>
          </a:xfrm>
          <a:prstGeom prst="rect">
            <a:avLst/>
          </a:prstGeom>
          <a:noFill/>
        </p:spPr>
        <p:txBody>
          <a:bodyPr wrap="none" rtlCol="0">
            <a:spAutoFit/>
          </a:bodyPr>
          <a:lstStyle/>
          <a:p>
            <a:r>
              <a:rPr lang="en-US" i="1" dirty="0">
                <a:solidFill>
                  <a:srgbClr val="77933C"/>
                </a:solidFill>
              </a:rPr>
              <a:t>Examples </a:t>
            </a:r>
          </a:p>
        </p:txBody>
      </p:sp>
      <p:sp>
        <p:nvSpPr>
          <p:cNvPr id="18" name="TextBox 17">
            <a:extLst>
              <a:ext uri="{FF2B5EF4-FFF2-40B4-BE49-F238E27FC236}">
                <a16:creationId xmlns:a16="http://schemas.microsoft.com/office/drawing/2014/main" id="{8A1327CA-E27E-3647-A9DA-2C928B9399DA}"/>
              </a:ext>
            </a:extLst>
          </p:cNvPr>
          <p:cNvSpPr txBox="1"/>
          <p:nvPr/>
        </p:nvSpPr>
        <p:spPr>
          <a:xfrm>
            <a:off x="9486777" y="5296348"/>
            <a:ext cx="2441732" cy="2862322"/>
          </a:xfrm>
          <a:prstGeom prst="rect">
            <a:avLst/>
          </a:prstGeom>
          <a:noFill/>
          <a:ln>
            <a:solidFill>
              <a:schemeClr val="tx1"/>
            </a:solidFill>
          </a:ln>
        </p:spPr>
        <p:txBody>
          <a:bodyPr wrap="square" rtlCol="0">
            <a:spAutoFit/>
          </a:bodyPr>
          <a:lstStyle/>
          <a:p>
            <a:r>
              <a:rPr lang="en-GB" sz="1200" dirty="0" err="1">
                <a:solidFill>
                  <a:srgbClr val="001C3D"/>
                </a:solidFill>
                <a:latin typeface="Helvetica" pitchFamily="2" charset="0"/>
              </a:rPr>
              <a:t>Bocken</a:t>
            </a:r>
            <a:r>
              <a:rPr lang="en-GB" sz="1200" dirty="0">
                <a:solidFill>
                  <a:srgbClr val="001C3D"/>
                </a:solidFill>
                <a:latin typeface="Helvetica" pitchFamily="2" charset="0"/>
              </a:rPr>
              <a:t>, N. M., &amp; Short, S. W. (2016). Towards a sufficiency-driven business model: Experiences and opportunities. Environmental Innovation and Societal Transitions, 18, 41-61</a:t>
            </a:r>
            <a:endParaRPr lang="en-US" sz="1200" dirty="0"/>
          </a:p>
          <a:p>
            <a:endParaRPr lang="en-US" dirty="0"/>
          </a:p>
          <a:p>
            <a:r>
              <a:rPr lang="en-GB" sz="1200" dirty="0" err="1">
                <a:solidFill>
                  <a:srgbClr val="001C3D"/>
                </a:solidFill>
                <a:latin typeface="Helvetica" pitchFamily="2" charset="0"/>
              </a:rPr>
              <a:t>Niessen</a:t>
            </a:r>
            <a:r>
              <a:rPr lang="en-GB" sz="1200" dirty="0">
                <a:solidFill>
                  <a:srgbClr val="001C3D"/>
                </a:solidFill>
                <a:latin typeface="Helvetica" pitchFamily="2" charset="0"/>
              </a:rPr>
              <a:t>, L., &amp; </a:t>
            </a:r>
            <a:r>
              <a:rPr lang="en-GB" sz="1200" dirty="0" err="1">
                <a:solidFill>
                  <a:srgbClr val="001C3D"/>
                </a:solidFill>
                <a:latin typeface="Helvetica" pitchFamily="2" charset="0"/>
              </a:rPr>
              <a:t>Bocken</a:t>
            </a:r>
            <a:r>
              <a:rPr lang="en-GB" sz="1200" dirty="0">
                <a:solidFill>
                  <a:srgbClr val="001C3D"/>
                </a:solidFill>
                <a:latin typeface="Helvetica" pitchFamily="2" charset="0"/>
              </a:rPr>
              <a:t>, N. M. P. (2021). How can businesses drive sufficiency? the business for sufficiency framework. Sustainable Production and Consumption, 28, 1090-1103</a:t>
            </a:r>
          </a:p>
          <a:p>
            <a:endParaRPr lang="en-US" dirty="0"/>
          </a:p>
        </p:txBody>
      </p:sp>
      <p:sp>
        <p:nvSpPr>
          <p:cNvPr id="25" name="TextBox 24">
            <a:extLst>
              <a:ext uri="{FF2B5EF4-FFF2-40B4-BE49-F238E27FC236}">
                <a16:creationId xmlns:a16="http://schemas.microsoft.com/office/drawing/2014/main" id="{E2F35F17-BF86-1542-BC28-D93605B403D7}"/>
              </a:ext>
            </a:extLst>
          </p:cNvPr>
          <p:cNvSpPr txBox="1"/>
          <p:nvPr/>
        </p:nvSpPr>
        <p:spPr>
          <a:xfrm>
            <a:off x="9408223" y="4937469"/>
            <a:ext cx="2005421" cy="369332"/>
          </a:xfrm>
          <a:prstGeom prst="rect">
            <a:avLst/>
          </a:prstGeom>
          <a:noFill/>
        </p:spPr>
        <p:txBody>
          <a:bodyPr wrap="none" rtlCol="0">
            <a:spAutoFit/>
          </a:bodyPr>
          <a:lstStyle/>
          <a:p>
            <a:r>
              <a:rPr lang="en-US" i="1" dirty="0">
                <a:solidFill>
                  <a:srgbClr val="77933C"/>
                </a:solidFill>
              </a:rPr>
              <a:t>Suggested readings</a:t>
            </a:r>
          </a:p>
        </p:txBody>
      </p:sp>
      <p:grpSp>
        <p:nvGrpSpPr>
          <p:cNvPr id="15" name="Group 14">
            <a:extLst>
              <a:ext uri="{FF2B5EF4-FFF2-40B4-BE49-F238E27FC236}">
                <a16:creationId xmlns:a16="http://schemas.microsoft.com/office/drawing/2014/main" id="{9BB6757E-570B-44EF-90F3-6FDD7549128A}"/>
              </a:ext>
            </a:extLst>
          </p:cNvPr>
          <p:cNvGrpSpPr/>
          <p:nvPr/>
        </p:nvGrpSpPr>
        <p:grpSpPr>
          <a:xfrm>
            <a:off x="0" y="267347"/>
            <a:ext cx="12196827" cy="1048673"/>
            <a:chOff x="0" y="267347"/>
            <a:chExt cx="12196827" cy="1048673"/>
          </a:xfrm>
        </p:grpSpPr>
        <p:sp>
          <p:nvSpPr>
            <p:cNvPr id="16" name="Rectangle 15">
              <a:extLst>
                <a:ext uri="{FF2B5EF4-FFF2-40B4-BE49-F238E27FC236}">
                  <a16:creationId xmlns:a16="http://schemas.microsoft.com/office/drawing/2014/main" id="{C38AA582-EE53-AF46-2688-41B584D5CABA}"/>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SBM types (VI): Encouraging sufficiency</a:t>
              </a:r>
              <a:endParaRPr lang="en-US" sz="2800" b="1" dirty="0"/>
            </a:p>
          </p:txBody>
        </p:sp>
        <p:pic>
          <p:nvPicPr>
            <p:cNvPr id="19" name="Picture 18">
              <a:extLst>
                <a:ext uri="{FF2B5EF4-FFF2-40B4-BE49-F238E27FC236}">
                  <a16:creationId xmlns:a16="http://schemas.microsoft.com/office/drawing/2014/main" id="{B0DD5DEC-F069-3BB4-C4E3-1A2D07420415}"/>
                </a:ext>
              </a:extLst>
            </p:cNvPr>
            <p:cNvPicPr>
              <a:picLocks noChangeAspect="1"/>
            </p:cNvPicPr>
            <p:nvPr/>
          </p:nvPicPr>
          <p:blipFill>
            <a:blip r:embed="rId4"/>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4201297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2EAA82-808B-3B41-A7D6-BB0242039CE0}"/>
              </a:ext>
            </a:extLst>
          </p:cNvPr>
          <p:cNvSpPr/>
          <p:nvPr/>
        </p:nvSpPr>
        <p:spPr>
          <a:xfrm>
            <a:off x="492783" y="1541051"/>
            <a:ext cx="11806518" cy="892552"/>
          </a:xfrm>
          <a:prstGeom prst="rect">
            <a:avLst/>
          </a:prstGeom>
        </p:spPr>
        <p:txBody>
          <a:bodyPr wrap="square" lIns="91440" tIns="45720" rIns="91440" bIns="45720" anchor="t">
            <a:spAutoFit/>
          </a:bodyPr>
          <a:lstStyle/>
          <a:p>
            <a:r>
              <a:rPr lang="en-GB" sz="2600" dirty="0"/>
              <a:t>Integrate business in local communities through employee</a:t>
            </a:r>
            <a:br>
              <a:rPr lang="en-GB" sz="2600" dirty="0"/>
            </a:br>
            <a:r>
              <a:rPr lang="en-GB" sz="2600" dirty="0"/>
              <a:t>ownership and collaborative approaches</a:t>
            </a:r>
          </a:p>
        </p:txBody>
      </p:sp>
      <p:pic>
        <p:nvPicPr>
          <p:cNvPr id="7170" name="Picture 2">
            <a:extLst>
              <a:ext uri="{FF2B5EF4-FFF2-40B4-BE49-F238E27FC236}">
                <a16:creationId xmlns:a16="http://schemas.microsoft.com/office/drawing/2014/main" id="{EBC55DB0-DC04-A244-BBA0-0BE1CB9100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823" y="5211174"/>
            <a:ext cx="7890510" cy="296799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0EBC8620-9075-E140-8682-6E00A6DE4E12}"/>
              </a:ext>
            </a:extLst>
          </p:cNvPr>
          <p:cNvSpPr txBox="1"/>
          <p:nvPr/>
        </p:nvSpPr>
        <p:spPr>
          <a:xfrm rot="16200000">
            <a:off x="7816052" y="7273927"/>
            <a:ext cx="1677964" cy="230832"/>
          </a:xfrm>
          <a:prstGeom prst="rect">
            <a:avLst/>
          </a:prstGeom>
          <a:noFill/>
        </p:spPr>
        <p:txBody>
          <a:bodyPr wrap="square" rtlCol="0">
            <a:spAutoFit/>
          </a:bodyPr>
          <a:lstStyle/>
          <a:p>
            <a:r>
              <a:rPr lang="en-SE" sz="900" dirty="0"/>
              <a:t>Bocken, Short, Evans (2014)</a:t>
            </a:r>
          </a:p>
        </p:txBody>
      </p:sp>
      <p:sp>
        <p:nvSpPr>
          <p:cNvPr id="22" name="TextBox 21">
            <a:extLst>
              <a:ext uri="{FF2B5EF4-FFF2-40B4-BE49-F238E27FC236}">
                <a16:creationId xmlns:a16="http://schemas.microsoft.com/office/drawing/2014/main" id="{44EC5606-8E31-0941-B379-08F18999B8A1}"/>
              </a:ext>
            </a:extLst>
          </p:cNvPr>
          <p:cNvSpPr txBox="1"/>
          <p:nvPr/>
        </p:nvSpPr>
        <p:spPr>
          <a:xfrm>
            <a:off x="512874" y="4865987"/>
            <a:ext cx="1925527" cy="369332"/>
          </a:xfrm>
          <a:prstGeom prst="rect">
            <a:avLst/>
          </a:prstGeom>
          <a:noFill/>
        </p:spPr>
        <p:txBody>
          <a:bodyPr wrap="none" rtlCol="0">
            <a:spAutoFit/>
          </a:bodyPr>
          <a:lstStyle/>
          <a:p>
            <a:r>
              <a:rPr lang="en-US" i="1" dirty="0">
                <a:solidFill>
                  <a:srgbClr val="77933C"/>
                </a:solidFill>
              </a:rPr>
              <a:t>Value mechanisms</a:t>
            </a:r>
          </a:p>
        </p:txBody>
      </p:sp>
      <p:sp>
        <p:nvSpPr>
          <p:cNvPr id="23" name="TextBox 22">
            <a:extLst>
              <a:ext uri="{FF2B5EF4-FFF2-40B4-BE49-F238E27FC236}">
                <a16:creationId xmlns:a16="http://schemas.microsoft.com/office/drawing/2014/main" id="{E9EE2845-87B6-9840-B925-FDB5DAA34621}"/>
              </a:ext>
            </a:extLst>
          </p:cNvPr>
          <p:cNvSpPr txBox="1"/>
          <p:nvPr/>
        </p:nvSpPr>
        <p:spPr>
          <a:xfrm>
            <a:off x="532538" y="2636784"/>
            <a:ext cx="1064202" cy="369332"/>
          </a:xfrm>
          <a:prstGeom prst="rect">
            <a:avLst/>
          </a:prstGeom>
          <a:noFill/>
        </p:spPr>
        <p:txBody>
          <a:bodyPr wrap="none" rtlCol="0">
            <a:spAutoFit/>
          </a:bodyPr>
          <a:lstStyle/>
          <a:p>
            <a:r>
              <a:rPr lang="en-US" i="1" dirty="0">
                <a:solidFill>
                  <a:srgbClr val="77933C"/>
                </a:solidFill>
              </a:rPr>
              <a:t>Examples</a:t>
            </a:r>
          </a:p>
        </p:txBody>
      </p:sp>
      <p:sp>
        <p:nvSpPr>
          <p:cNvPr id="19" name="TextBox 18">
            <a:extLst>
              <a:ext uri="{FF2B5EF4-FFF2-40B4-BE49-F238E27FC236}">
                <a16:creationId xmlns:a16="http://schemas.microsoft.com/office/drawing/2014/main" id="{F4FEAA1A-437F-4A45-B4E6-99E88F8BE4E2}"/>
              </a:ext>
            </a:extLst>
          </p:cNvPr>
          <p:cNvSpPr txBox="1"/>
          <p:nvPr/>
        </p:nvSpPr>
        <p:spPr>
          <a:xfrm>
            <a:off x="9486777" y="5225487"/>
            <a:ext cx="2441732" cy="2769989"/>
          </a:xfrm>
          <a:prstGeom prst="rect">
            <a:avLst/>
          </a:prstGeom>
          <a:noFill/>
          <a:ln>
            <a:solidFill>
              <a:schemeClr val="tx1"/>
            </a:solidFill>
          </a:ln>
        </p:spPr>
        <p:txBody>
          <a:bodyPr wrap="square" rtlCol="0">
            <a:spAutoFit/>
          </a:bodyPr>
          <a:lstStyle/>
          <a:p>
            <a:r>
              <a:rPr lang="en-GB" sz="1200" dirty="0"/>
              <a:t>Santos, F., </a:t>
            </a:r>
            <a:r>
              <a:rPr lang="en-GB" sz="1200" dirty="0" err="1"/>
              <a:t>Pache</a:t>
            </a:r>
            <a:r>
              <a:rPr lang="en-GB" sz="1200" dirty="0"/>
              <a:t>, A. -., &amp; </a:t>
            </a:r>
            <a:r>
              <a:rPr lang="en-GB" sz="1200" dirty="0" err="1"/>
              <a:t>Birkholz</a:t>
            </a:r>
            <a:r>
              <a:rPr lang="en-GB" sz="1200" dirty="0"/>
              <a:t>, C. (2015). Making hybrids work: Aligning business models and organizational design for social enterprises.</a:t>
            </a:r>
            <a:r>
              <a:rPr lang="en-GB" sz="1200" i="1" dirty="0"/>
              <a:t> California Management Review, 57</a:t>
            </a:r>
            <a:r>
              <a:rPr lang="en-GB" sz="1200" dirty="0"/>
              <a:t>(3), 36-58.</a:t>
            </a:r>
          </a:p>
          <a:p>
            <a:endParaRPr lang="en-GB" sz="1200" dirty="0"/>
          </a:p>
          <a:p>
            <a:r>
              <a:rPr lang="en-GB" sz="1200" dirty="0"/>
              <a:t>Doherty, B., Haugh, H., &amp; Lyon, F. (2014). Social enterprises as hybrid organizations: A review and research agenda.</a:t>
            </a:r>
            <a:r>
              <a:rPr lang="en-GB" sz="1200" i="1" dirty="0"/>
              <a:t> International Journal of Management Reviews, 16</a:t>
            </a:r>
            <a:r>
              <a:rPr lang="en-GB" sz="1200" dirty="0"/>
              <a:t>(4), 417-436.</a:t>
            </a:r>
          </a:p>
          <a:p>
            <a:endParaRPr lang="en-US" dirty="0"/>
          </a:p>
        </p:txBody>
      </p:sp>
      <p:sp>
        <p:nvSpPr>
          <p:cNvPr id="26" name="TextBox 25">
            <a:extLst>
              <a:ext uri="{FF2B5EF4-FFF2-40B4-BE49-F238E27FC236}">
                <a16:creationId xmlns:a16="http://schemas.microsoft.com/office/drawing/2014/main" id="{77661221-777D-7C48-B53B-41386D42C83B}"/>
              </a:ext>
            </a:extLst>
          </p:cNvPr>
          <p:cNvSpPr txBox="1"/>
          <p:nvPr/>
        </p:nvSpPr>
        <p:spPr>
          <a:xfrm>
            <a:off x="9398391" y="4855174"/>
            <a:ext cx="2005421" cy="369332"/>
          </a:xfrm>
          <a:prstGeom prst="rect">
            <a:avLst/>
          </a:prstGeom>
          <a:noFill/>
        </p:spPr>
        <p:txBody>
          <a:bodyPr wrap="none" rtlCol="0">
            <a:spAutoFit/>
          </a:bodyPr>
          <a:lstStyle/>
          <a:p>
            <a:r>
              <a:rPr lang="en-US" i="1" dirty="0">
                <a:solidFill>
                  <a:srgbClr val="77933C"/>
                </a:solidFill>
              </a:rPr>
              <a:t>Suggested readings</a:t>
            </a:r>
          </a:p>
        </p:txBody>
      </p:sp>
      <p:sp>
        <p:nvSpPr>
          <p:cNvPr id="24" name="TextBox 23">
            <a:extLst>
              <a:ext uri="{FF2B5EF4-FFF2-40B4-BE49-F238E27FC236}">
                <a16:creationId xmlns:a16="http://schemas.microsoft.com/office/drawing/2014/main" id="{A2D578DF-5B9B-1042-B298-E63C4A5C18AC}"/>
              </a:ext>
            </a:extLst>
          </p:cNvPr>
          <p:cNvSpPr txBox="1"/>
          <p:nvPr/>
        </p:nvSpPr>
        <p:spPr>
          <a:xfrm>
            <a:off x="532537" y="3006116"/>
            <a:ext cx="6438533" cy="1754326"/>
          </a:xfrm>
          <a:prstGeom prst="rect">
            <a:avLst/>
          </a:prstGeom>
          <a:noFill/>
        </p:spPr>
        <p:txBody>
          <a:bodyPr wrap="square" rtlCol="0">
            <a:spAutoFit/>
          </a:bodyPr>
          <a:lstStyle/>
          <a:p>
            <a:pPr marL="285750" indent="-285750">
              <a:buFont typeface="Arial" panose="020B0604020202020204" pitchFamily="34" charset="0"/>
              <a:buChar char="•"/>
            </a:pPr>
            <a:r>
              <a:rPr lang="en-US" dirty="0"/>
              <a:t>Not for profit</a:t>
            </a:r>
          </a:p>
          <a:p>
            <a:pPr marL="285750" indent="-285750">
              <a:buFont typeface="Arial" panose="020B0604020202020204" pitchFamily="34" charset="0"/>
              <a:buChar char="•"/>
            </a:pPr>
            <a:r>
              <a:rPr lang="en-US" dirty="0"/>
              <a:t>Hybrid businesses, social enterprise (for profit)</a:t>
            </a:r>
          </a:p>
          <a:p>
            <a:pPr marL="285750" indent="-285750">
              <a:buFont typeface="Arial" panose="020B0604020202020204" pitchFamily="34" charset="0"/>
              <a:buChar char="•"/>
            </a:pPr>
            <a:r>
              <a:rPr lang="en-US" dirty="0"/>
              <a:t>Social and biodiversity regeneration initiatives</a:t>
            </a:r>
          </a:p>
          <a:p>
            <a:pPr marL="285750" indent="-285750">
              <a:buFont typeface="Arial" panose="020B0604020202020204" pitchFamily="34" charset="0"/>
              <a:buChar char="•"/>
            </a:pPr>
            <a:r>
              <a:rPr lang="en-US" dirty="0"/>
              <a:t>Alternative ownership: cooperative, mutual, collectives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grpSp>
        <p:nvGrpSpPr>
          <p:cNvPr id="12" name="Group 11">
            <a:extLst>
              <a:ext uri="{FF2B5EF4-FFF2-40B4-BE49-F238E27FC236}">
                <a16:creationId xmlns:a16="http://schemas.microsoft.com/office/drawing/2014/main" id="{7AE80555-0354-36D9-A08F-5B4A9B6D9955}"/>
              </a:ext>
            </a:extLst>
          </p:cNvPr>
          <p:cNvGrpSpPr/>
          <p:nvPr/>
        </p:nvGrpSpPr>
        <p:grpSpPr>
          <a:xfrm>
            <a:off x="0" y="449537"/>
            <a:ext cx="12196827" cy="1048673"/>
            <a:chOff x="0" y="449537"/>
            <a:chExt cx="12196827" cy="1048673"/>
          </a:xfrm>
        </p:grpSpPr>
        <p:sp>
          <p:nvSpPr>
            <p:cNvPr id="13" name="Rectangle 12">
              <a:extLst>
                <a:ext uri="{FF2B5EF4-FFF2-40B4-BE49-F238E27FC236}">
                  <a16:creationId xmlns:a16="http://schemas.microsoft.com/office/drawing/2014/main" id="{1D08F22E-5695-20C1-9294-FE111D755CE2}"/>
                </a:ext>
              </a:extLst>
            </p:cNvPr>
            <p:cNvSpPr/>
            <p:nvPr/>
          </p:nvSpPr>
          <p:spPr>
            <a:xfrm>
              <a:off x="0" y="478149"/>
              <a:ext cx="12196827" cy="1008265"/>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SBM types (VII): Repurposing the company for society </a:t>
              </a:r>
              <a:br>
                <a:rPr lang="en-US" sz="2800" b="1" dirty="0">
                  <a:cs typeface="Calibri"/>
                </a:rPr>
              </a:br>
              <a:r>
                <a:rPr lang="en-US" sz="2800" b="1" dirty="0">
                  <a:cs typeface="Calibri"/>
                </a:rPr>
                <a:t>and environment </a:t>
              </a:r>
            </a:p>
          </p:txBody>
        </p:sp>
        <p:pic>
          <p:nvPicPr>
            <p:cNvPr id="14" name="Picture 13">
              <a:extLst>
                <a:ext uri="{FF2B5EF4-FFF2-40B4-BE49-F238E27FC236}">
                  <a16:creationId xmlns:a16="http://schemas.microsoft.com/office/drawing/2014/main" id="{CC862E39-9B7F-4813-CE54-2CE57AE5D97E}"/>
                </a:ext>
              </a:extLst>
            </p:cNvPr>
            <p:cNvPicPr>
              <a:picLocks noChangeAspect="1"/>
            </p:cNvPicPr>
            <p:nvPr/>
          </p:nvPicPr>
          <p:blipFill>
            <a:blip r:embed="rId4"/>
            <a:stretch>
              <a:fillRect/>
            </a:stretch>
          </p:blipFill>
          <p:spPr>
            <a:xfrm>
              <a:off x="9174924" y="449537"/>
              <a:ext cx="2816609" cy="1048673"/>
            </a:xfrm>
            <a:prstGeom prst="rect">
              <a:avLst/>
            </a:prstGeom>
          </p:spPr>
        </p:pic>
      </p:grpSp>
    </p:spTree>
    <p:extLst>
      <p:ext uri="{BB962C8B-B14F-4D97-AF65-F5344CB8AC3E}">
        <p14:creationId xmlns:p14="http://schemas.microsoft.com/office/powerpoint/2010/main" val="4034713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2EAA82-808B-3B41-A7D6-BB0242039CE0}"/>
              </a:ext>
            </a:extLst>
          </p:cNvPr>
          <p:cNvSpPr/>
          <p:nvPr/>
        </p:nvSpPr>
        <p:spPr>
          <a:xfrm>
            <a:off x="398734" y="1606039"/>
            <a:ext cx="11806518" cy="492443"/>
          </a:xfrm>
          <a:prstGeom prst="rect">
            <a:avLst/>
          </a:prstGeom>
        </p:spPr>
        <p:txBody>
          <a:bodyPr wrap="square" lIns="91440" tIns="45720" rIns="91440" bIns="45720" anchor="t">
            <a:spAutoFit/>
          </a:bodyPr>
          <a:lstStyle/>
          <a:p>
            <a:r>
              <a:rPr lang="en-GB" sz="2600" dirty="0"/>
              <a:t>Sharing resources, knowledge, ownership, and wealth creation</a:t>
            </a:r>
          </a:p>
        </p:txBody>
      </p:sp>
      <p:sp>
        <p:nvSpPr>
          <p:cNvPr id="17" name="TextBox 16">
            <a:extLst>
              <a:ext uri="{FF2B5EF4-FFF2-40B4-BE49-F238E27FC236}">
                <a16:creationId xmlns:a16="http://schemas.microsoft.com/office/drawing/2014/main" id="{D99D2975-D10F-7448-B312-E43A3D153567}"/>
              </a:ext>
            </a:extLst>
          </p:cNvPr>
          <p:cNvSpPr txBox="1"/>
          <p:nvPr/>
        </p:nvSpPr>
        <p:spPr>
          <a:xfrm>
            <a:off x="478244" y="2359128"/>
            <a:ext cx="1117101" cy="369332"/>
          </a:xfrm>
          <a:prstGeom prst="rect">
            <a:avLst/>
          </a:prstGeom>
          <a:noFill/>
        </p:spPr>
        <p:txBody>
          <a:bodyPr wrap="none" rtlCol="0">
            <a:spAutoFit/>
          </a:bodyPr>
          <a:lstStyle/>
          <a:p>
            <a:r>
              <a:rPr lang="en-US" i="1" dirty="0">
                <a:solidFill>
                  <a:srgbClr val="77933C"/>
                </a:solidFill>
              </a:rPr>
              <a:t>Examples </a:t>
            </a:r>
          </a:p>
        </p:txBody>
      </p:sp>
      <p:sp>
        <p:nvSpPr>
          <p:cNvPr id="20" name="TextBox 19">
            <a:extLst>
              <a:ext uri="{FF2B5EF4-FFF2-40B4-BE49-F238E27FC236}">
                <a16:creationId xmlns:a16="http://schemas.microsoft.com/office/drawing/2014/main" id="{03DED2A6-229C-FB40-ADF9-7C905BB6F1E0}"/>
              </a:ext>
            </a:extLst>
          </p:cNvPr>
          <p:cNvSpPr txBox="1"/>
          <p:nvPr/>
        </p:nvSpPr>
        <p:spPr>
          <a:xfrm>
            <a:off x="9486777" y="5188816"/>
            <a:ext cx="2441732" cy="3170099"/>
          </a:xfrm>
          <a:prstGeom prst="rect">
            <a:avLst/>
          </a:prstGeom>
          <a:noFill/>
          <a:ln>
            <a:solidFill>
              <a:schemeClr val="tx1"/>
            </a:solidFill>
          </a:ln>
        </p:spPr>
        <p:txBody>
          <a:bodyPr wrap="square" rtlCol="0">
            <a:spAutoFit/>
          </a:bodyPr>
          <a:lstStyle/>
          <a:p>
            <a:r>
              <a:rPr lang="en-GB" sz="1400" dirty="0"/>
              <a:t>Prahalad, C. K. (2012). Bottom of the Pyramid as a Source of Breakthrough Innovations. </a:t>
            </a:r>
            <a:r>
              <a:rPr lang="en-GB" sz="1400" i="1" dirty="0"/>
              <a:t>Journal of Product Innovation Management</a:t>
            </a:r>
            <a:r>
              <a:rPr lang="en-GB" sz="1400" dirty="0"/>
              <a:t>, </a:t>
            </a:r>
            <a:r>
              <a:rPr lang="en-GB" sz="1400" i="1" dirty="0"/>
              <a:t>29</a:t>
            </a:r>
            <a:r>
              <a:rPr lang="en-GB" sz="1400" dirty="0"/>
              <a:t>(1), 6–12.</a:t>
            </a:r>
            <a:endParaRPr lang="en-US" sz="1400" dirty="0"/>
          </a:p>
          <a:p>
            <a:endParaRPr lang="en-GB" sz="1400" dirty="0"/>
          </a:p>
          <a:p>
            <a:r>
              <a:rPr lang="en-GB" sz="1400" dirty="0"/>
              <a:t>Novikov, O. (2022). </a:t>
            </a:r>
            <a:r>
              <a:rPr lang="en-GB" sz="1400" i="1" dirty="0"/>
              <a:t>Peer-to-Peer Business Model: Navigating between Social and Economic Pressures</a:t>
            </a:r>
            <a:r>
              <a:rPr lang="en-GB" sz="1400" dirty="0"/>
              <a:t>. International Journal of Trade, Economics and Finance </a:t>
            </a:r>
            <a:r>
              <a:rPr lang="en-GB" sz="1400" i="1" dirty="0"/>
              <a:t>13</a:t>
            </a:r>
            <a:r>
              <a:rPr lang="en-GB" sz="1400" dirty="0"/>
              <a:t>(2), 4</a:t>
            </a:r>
          </a:p>
          <a:p>
            <a:endParaRPr lang="en-US" dirty="0"/>
          </a:p>
        </p:txBody>
      </p:sp>
      <p:sp>
        <p:nvSpPr>
          <p:cNvPr id="21" name="TextBox 20">
            <a:extLst>
              <a:ext uri="{FF2B5EF4-FFF2-40B4-BE49-F238E27FC236}">
                <a16:creationId xmlns:a16="http://schemas.microsoft.com/office/drawing/2014/main" id="{92D57BCE-084B-8346-81CF-8D48A7E6EDC4}"/>
              </a:ext>
            </a:extLst>
          </p:cNvPr>
          <p:cNvSpPr txBox="1"/>
          <p:nvPr/>
        </p:nvSpPr>
        <p:spPr>
          <a:xfrm>
            <a:off x="9408223" y="4819484"/>
            <a:ext cx="2005421" cy="369332"/>
          </a:xfrm>
          <a:prstGeom prst="rect">
            <a:avLst/>
          </a:prstGeom>
          <a:noFill/>
        </p:spPr>
        <p:txBody>
          <a:bodyPr wrap="none" rtlCol="0">
            <a:spAutoFit/>
          </a:bodyPr>
          <a:lstStyle/>
          <a:p>
            <a:r>
              <a:rPr lang="en-US" i="1" dirty="0">
                <a:solidFill>
                  <a:srgbClr val="77933C"/>
                </a:solidFill>
              </a:rPr>
              <a:t>Suggested readings</a:t>
            </a:r>
          </a:p>
        </p:txBody>
      </p:sp>
      <p:sp>
        <p:nvSpPr>
          <p:cNvPr id="18" name="TextBox 17">
            <a:extLst>
              <a:ext uri="{FF2B5EF4-FFF2-40B4-BE49-F238E27FC236}">
                <a16:creationId xmlns:a16="http://schemas.microsoft.com/office/drawing/2014/main" id="{E7485E08-0983-F343-A54F-96D64E8BD8A2}"/>
              </a:ext>
            </a:extLst>
          </p:cNvPr>
          <p:cNvSpPr txBox="1"/>
          <p:nvPr/>
        </p:nvSpPr>
        <p:spPr>
          <a:xfrm>
            <a:off x="478244" y="2728460"/>
            <a:ext cx="5490812" cy="1754326"/>
          </a:xfrm>
          <a:prstGeom prst="rect">
            <a:avLst/>
          </a:prstGeom>
          <a:noFill/>
        </p:spPr>
        <p:txBody>
          <a:bodyPr wrap="square" rtlCol="0">
            <a:spAutoFit/>
          </a:bodyPr>
          <a:lstStyle/>
          <a:p>
            <a:pPr marL="285750" indent="-285750">
              <a:buFont typeface="Arial" panose="020B0604020202020204" pitchFamily="34" charset="0"/>
              <a:buChar char="•"/>
            </a:pPr>
            <a:r>
              <a:rPr lang="en-US" dirty="0"/>
              <a:t>Collaborative approaches</a:t>
            </a:r>
            <a:br>
              <a:rPr lang="en-US" dirty="0"/>
            </a:br>
            <a:r>
              <a:rPr lang="en-US" dirty="0"/>
              <a:t>(sourcing, production, lobbying)</a:t>
            </a:r>
          </a:p>
          <a:p>
            <a:pPr marL="285750" indent="-285750">
              <a:buFont typeface="Arial" panose="020B0604020202020204" pitchFamily="34" charset="0"/>
              <a:buChar char="•"/>
            </a:pPr>
            <a:r>
              <a:rPr lang="en-US" dirty="0"/>
              <a:t>Peer-to-peer sharing</a:t>
            </a:r>
          </a:p>
          <a:p>
            <a:pPr marL="285750" indent="-285750">
              <a:buFont typeface="Arial" panose="020B0604020202020204" pitchFamily="34" charset="0"/>
              <a:buChar char="•"/>
            </a:pPr>
            <a:r>
              <a:rPr lang="en-US" dirty="0"/>
              <a:t>Inclusive innovation</a:t>
            </a:r>
          </a:p>
          <a:p>
            <a:pPr marL="285750" indent="-285750">
              <a:buFont typeface="Arial" panose="020B0604020202020204" pitchFamily="34" charset="0"/>
              <a:buChar char="•"/>
            </a:pPr>
            <a:r>
              <a:rPr lang="en-US" dirty="0"/>
              <a:t>Base of pyramid solutions</a:t>
            </a:r>
          </a:p>
          <a:p>
            <a:endParaRPr lang="en-US" dirty="0"/>
          </a:p>
        </p:txBody>
      </p:sp>
      <p:grpSp>
        <p:nvGrpSpPr>
          <p:cNvPr id="11" name="Group 10">
            <a:extLst>
              <a:ext uri="{FF2B5EF4-FFF2-40B4-BE49-F238E27FC236}">
                <a16:creationId xmlns:a16="http://schemas.microsoft.com/office/drawing/2014/main" id="{E3F32ECC-5E80-B8D2-90CA-189F8C7B842E}"/>
              </a:ext>
            </a:extLst>
          </p:cNvPr>
          <p:cNvGrpSpPr/>
          <p:nvPr/>
        </p:nvGrpSpPr>
        <p:grpSpPr>
          <a:xfrm>
            <a:off x="0" y="267347"/>
            <a:ext cx="12196827" cy="1048673"/>
            <a:chOff x="0" y="267347"/>
            <a:chExt cx="12196827" cy="1048673"/>
          </a:xfrm>
        </p:grpSpPr>
        <p:sp>
          <p:nvSpPr>
            <p:cNvPr id="12" name="Rectangle 11">
              <a:extLst>
                <a:ext uri="{FF2B5EF4-FFF2-40B4-BE49-F238E27FC236}">
                  <a16:creationId xmlns:a16="http://schemas.microsoft.com/office/drawing/2014/main" id="{A35878BE-51CB-E52F-01B4-AA093D8938A3}"/>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SBM types (VIII): Inclusive value creation</a:t>
              </a:r>
              <a:endParaRPr lang="en-US" sz="2800" b="1" dirty="0"/>
            </a:p>
          </p:txBody>
        </p:sp>
        <p:pic>
          <p:nvPicPr>
            <p:cNvPr id="13" name="Picture 12">
              <a:extLst>
                <a:ext uri="{FF2B5EF4-FFF2-40B4-BE49-F238E27FC236}">
                  <a16:creationId xmlns:a16="http://schemas.microsoft.com/office/drawing/2014/main" id="{2B9AD22D-0744-D2C5-8881-2A690F991734}"/>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2335934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2EAA82-808B-3B41-A7D6-BB0242039CE0}"/>
              </a:ext>
            </a:extLst>
          </p:cNvPr>
          <p:cNvSpPr/>
          <p:nvPr/>
        </p:nvSpPr>
        <p:spPr>
          <a:xfrm>
            <a:off x="412447" y="1602307"/>
            <a:ext cx="11064396" cy="892552"/>
          </a:xfrm>
          <a:prstGeom prst="rect">
            <a:avLst/>
          </a:prstGeom>
        </p:spPr>
        <p:txBody>
          <a:bodyPr wrap="square" lIns="91440" tIns="45720" rIns="91440" bIns="45720" anchor="t">
            <a:spAutoFit/>
          </a:bodyPr>
          <a:lstStyle/>
          <a:p>
            <a:r>
              <a:rPr lang="en-GB" sz="2600" dirty="0"/>
              <a:t>Deliver sustainable solutions at a large scale to maximise benefits for society </a:t>
            </a:r>
            <a:br>
              <a:rPr lang="en-GB" sz="2600" dirty="0"/>
            </a:br>
            <a:r>
              <a:rPr lang="en-GB" sz="2600" dirty="0"/>
              <a:t>and the environment</a:t>
            </a:r>
          </a:p>
        </p:txBody>
      </p:sp>
      <p:pic>
        <p:nvPicPr>
          <p:cNvPr id="8194" name="Picture 2">
            <a:extLst>
              <a:ext uri="{FF2B5EF4-FFF2-40B4-BE49-F238E27FC236}">
                <a16:creationId xmlns:a16="http://schemas.microsoft.com/office/drawing/2014/main" id="{4670172D-735A-1348-804B-D7CF42D6E1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631" y="5303966"/>
            <a:ext cx="7890510" cy="311277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11465C56-FEB5-1D4A-83FC-42E87CD7C727}"/>
              </a:ext>
            </a:extLst>
          </p:cNvPr>
          <p:cNvSpPr txBox="1"/>
          <p:nvPr/>
        </p:nvSpPr>
        <p:spPr>
          <a:xfrm rot="16200000">
            <a:off x="7671575" y="7491838"/>
            <a:ext cx="1677964" cy="230832"/>
          </a:xfrm>
          <a:prstGeom prst="rect">
            <a:avLst/>
          </a:prstGeom>
          <a:noFill/>
        </p:spPr>
        <p:txBody>
          <a:bodyPr wrap="square" rtlCol="0">
            <a:spAutoFit/>
          </a:bodyPr>
          <a:lstStyle/>
          <a:p>
            <a:r>
              <a:rPr lang="en-SE" sz="900" dirty="0"/>
              <a:t>Bocken, Short, Evans (2014)</a:t>
            </a:r>
          </a:p>
        </p:txBody>
      </p:sp>
      <p:sp>
        <p:nvSpPr>
          <p:cNvPr id="20" name="TextBox 19">
            <a:extLst>
              <a:ext uri="{FF2B5EF4-FFF2-40B4-BE49-F238E27FC236}">
                <a16:creationId xmlns:a16="http://schemas.microsoft.com/office/drawing/2014/main" id="{5C4AE3F5-AE48-E441-ABFF-E73237DC4526}"/>
              </a:ext>
            </a:extLst>
          </p:cNvPr>
          <p:cNvSpPr txBox="1"/>
          <p:nvPr/>
        </p:nvSpPr>
        <p:spPr>
          <a:xfrm>
            <a:off x="412447" y="4969984"/>
            <a:ext cx="1925527" cy="369332"/>
          </a:xfrm>
          <a:prstGeom prst="rect">
            <a:avLst/>
          </a:prstGeom>
          <a:noFill/>
        </p:spPr>
        <p:txBody>
          <a:bodyPr wrap="none" rtlCol="0">
            <a:spAutoFit/>
          </a:bodyPr>
          <a:lstStyle/>
          <a:p>
            <a:r>
              <a:rPr lang="en-US" i="1" dirty="0">
                <a:solidFill>
                  <a:srgbClr val="77933C"/>
                </a:solidFill>
              </a:rPr>
              <a:t>Value mechanisms</a:t>
            </a:r>
          </a:p>
        </p:txBody>
      </p:sp>
      <p:sp>
        <p:nvSpPr>
          <p:cNvPr id="21" name="TextBox 20">
            <a:extLst>
              <a:ext uri="{FF2B5EF4-FFF2-40B4-BE49-F238E27FC236}">
                <a16:creationId xmlns:a16="http://schemas.microsoft.com/office/drawing/2014/main" id="{8568B8E4-156E-344E-B5A3-1897A2E84620}"/>
              </a:ext>
            </a:extLst>
          </p:cNvPr>
          <p:cNvSpPr txBox="1"/>
          <p:nvPr/>
        </p:nvSpPr>
        <p:spPr>
          <a:xfrm>
            <a:off x="412447" y="2570982"/>
            <a:ext cx="1064202" cy="369332"/>
          </a:xfrm>
          <a:prstGeom prst="rect">
            <a:avLst/>
          </a:prstGeom>
          <a:noFill/>
        </p:spPr>
        <p:txBody>
          <a:bodyPr wrap="none" rtlCol="0">
            <a:spAutoFit/>
          </a:bodyPr>
          <a:lstStyle/>
          <a:p>
            <a:r>
              <a:rPr lang="en-US" i="1" dirty="0">
                <a:solidFill>
                  <a:srgbClr val="77933C"/>
                </a:solidFill>
              </a:rPr>
              <a:t>Examples</a:t>
            </a:r>
          </a:p>
        </p:txBody>
      </p:sp>
      <p:sp>
        <p:nvSpPr>
          <p:cNvPr id="24" name="TextBox 23">
            <a:extLst>
              <a:ext uri="{FF2B5EF4-FFF2-40B4-BE49-F238E27FC236}">
                <a16:creationId xmlns:a16="http://schemas.microsoft.com/office/drawing/2014/main" id="{C0F7B935-6407-B54B-8E04-DA8EA139D867}"/>
              </a:ext>
            </a:extLst>
          </p:cNvPr>
          <p:cNvSpPr txBox="1"/>
          <p:nvPr/>
        </p:nvSpPr>
        <p:spPr>
          <a:xfrm>
            <a:off x="9486777" y="5303966"/>
            <a:ext cx="2441732" cy="2769989"/>
          </a:xfrm>
          <a:prstGeom prst="rect">
            <a:avLst/>
          </a:prstGeom>
          <a:noFill/>
          <a:ln>
            <a:solidFill>
              <a:schemeClr val="tx1"/>
            </a:solidFill>
          </a:ln>
        </p:spPr>
        <p:txBody>
          <a:bodyPr wrap="square" rtlCol="0">
            <a:spAutoFit/>
          </a:bodyPr>
          <a:lstStyle/>
          <a:p>
            <a:r>
              <a:rPr lang="en-GB" sz="1200" dirty="0" err="1"/>
              <a:t>Messeni</a:t>
            </a:r>
            <a:r>
              <a:rPr lang="en-GB" sz="1200" dirty="0"/>
              <a:t> </a:t>
            </a:r>
            <a:r>
              <a:rPr lang="en-GB" sz="1200" dirty="0" err="1"/>
              <a:t>Petruzzelli</a:t>
            </a:r>
            <a:r>
              <a:rPr lang="en-GB" sz="1200" dirty="0"/>
              <a:t>, A., </a:t>
            </a:r>
            <a:r>
              <a:rPr lang="en-GB" sz="1200" dirty="0" err="1"/>
              <a:t>Natalicchio</a:t>
            </a:r>
            <a:r>
              <a:rPr lang="en-GB" sz="1200" dirty="0"/>
              <a:t>, A., </a:t>
            </a:r>
            <a:r>
              <a:rPr lang="en-GB" sz="1200" dirty="0" err="1"/>
              <a:t>Panniello</a:t>
            </a:r>
            <a:r>
              <a:rPr lang="en-GB" sz="1200" dirty="0"/>
              <a:t>, U., &amp; Roma, P. (2019). Understanding the crowdfunding phenomenon and its implications for sustainability.</a:t>
            </a:r>
            <a:r>
              <a:rPr lang="en-GB" sz="1200" i="1" dirty="0"/>
              <a:t> Technological Forecasting and Social Change, 141</a:t>
            </a:r>
            <a:r>
              <a:rPr lang="en-GB" sz="1200" dirty="0"/>
              <a:t>, 138-148. </a:t>
            </a:r>
            <a:endParaRPr lang="en-US" sz="1200" dirty="0"/>
          </a:p>
          <a:p>
            <a:endParaRPr lang="en-US" dirty="0"/>
          </a:p>
          <a:p>
            <a:endParaRPr lang="en-US" dirty="0"/>
          </a:p>
          <a:p>
            <a:endParaRPr lang="en-US" dirty="0"/>
          </a:p>
          <a:p>
            <a:endParaRPr lang="en-US" dirty="0"/>
          </a:p>
          <a:p>
            <a:endParaRPr lang="en-US" dirty="0"/>
          </a:p>
        </p:txBody>
      </p:sp>
      <p:sp>
        <p:nvSpPr>
          <p:cNvPr id="25" name="TextBox 24">
            <a:extLst>
              <a:ext uri="{FF2B5EF4-FFF2-40B4-BE49-F238E27FC236}">
                <a16:creationId xmlns:a16="http://schemas.microsoft.com/office/drawing/2014/main" id="{B0443C7A-5F76-FE47-A5CE-C9ADCF341F87}"/>
              </a:ext>
            </a:extLst>
          </p:cNvPr>
          <p:cNvSpPr txBox="1"/>
          <p:nvPr/>
        </p:nvSpPr>
        <p:spPr>
          <a:xfrm>
            <a:off x="9422262" y="4932238"/>
            <a:ext cx="2005421" cy="369332"/>
          </a:xfrm>
          <a:prstGeom prst="rect">
            <a:avLst/>
          </a:prstGeom>
          <a:noFill/>
        </p:spPr>
        <p:txBody>
          <a:bodyPr wrap="none" rtlCol="0">
            <a:spAutoFit/>
          </a:bodyPr>
          <a:lstStyle/>
          <a:p>
            <a:r>
              <a:rPr lang="en-US" i="1" dirty="0">
                <a:solidFill>
                  <a:srgbClr val="77933C"/>
                </a:solidFill>
              </a:rPr>
              <a:t>Suggested readings</a:t>
            </a:r>
          </a:p>
        </p:txBody>
      </p:sp>
      <p:sp>
        <p:nvSpPr>
          <p:cNvPr id="22" name="TextBox 21">
            <a:extLst>
              <a:ext uri="{FF2B5EF4-FFF2-40B4-BE49-F238E27FC236}">
                <a16:creationId xmlns:a16="http://schemas.microsoft.com/office/drawing/2014/main" id="{B716C597-CE44-FA40-B650-E86BA1F77657}"/>
              </a:ext>
            </a:extLst>
          </p:cNvPr>
          <p:cNvSpPr txBox="1"/>
          <p:nvPr/>
        </p:nvSpPr>
        <p:spPr>
          <a:xfrm>
            <a:off x="516717" y="2897681"/>
            <a:ext cx="5490812"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Impact investing</a:t>
            </a:r>
          </a:p>
          <a:p>
            <a:pPr marL="285750" indent="-285750">
              <a:buFont typeface="Arial" panose="020B0604020202020204" pitchFamily="34" charset="0"/>
              <a:buChar char="•"/>
            </a:pPr>
            <a:r>
              <a:rPr lang="en-US" dirty="0"/>
              <a:t>Patient / slow capital</a:t>
            </a:r>
          </a:p>
          <a:p>
            <a:pPr marL="285750" indent="-285750">
              <a:buFont typeface="Arial" panose="020B0604020202020204" pitchFamily="34" charset="0"/>
              <a:buChar char="•"/>
            </a:pPr>
            <a:r>
              <a:rPr lang="en-US" dirty="0"/>
              <a:t>Peer-to-peer lending</a:t>
            </a:r>
          </a:p>
          <a:p>
            <a:pPr marL="285750" indent="-285750">
              <a:buFont typeface="Arial" panose="020B0604020202020204" pitchFamily="34" charset="0"/>
              <a:buChar char="•"/>
            </a:pPr>
            <a:r>
              <a:rPr lang="en-US" dirty="0"/>
              <a:t>Crowdsourcing funding</a:t>
            </a:r>
          </a:p>
          <a:p>
            <a:pPr marL="285750" indent="-285750">
              <a:buFont typeface="Arial" panose="020B0604020202020204" pitchFamily="34" charset="0"/>
              <a:buChar char="•"/>
            </a:pPr>
            <a:r>
              <a:rPr lang="en-US" dirty="0"/>
              <a:t>Open innovation (platforms)</a:t>
            </a:r>
          </a:p>
          <a:p>
            <a:pPr marL="285750" indent="-285750">
              <a:buFont typeface="Arial" panose="020B0604020202020204" pitchFamily="34" charset="0"/>
              <a:buChar char="•"/>
            </a:pPr>
            <a:r>
              <a:rPr lang="en-US" dirty="0"/>
              <a:t>Incubator and entrepreneur support models</a:t>
            </a:r>
          </a:p>
          <a:p>
            <a:pPr marL="285750" indent="-285750">
              <a:buFont typeface="Arial" panose="020B0604020202020204" pitchFamily="34" charset="0"/>
              <a:buChar char="•"/>
            </a:pPr>
            <a:endParaRPr lang="en-US" dirty="0"/>
          </a:p>
        </p:txBody>
      </p:sp>
      <p:grpSp>
        <p:nvGrpSpPr>
          <p:cNvPr id="12" name="Group 11">
            <a:extLst>
              <a:ext uri="{FF2B5EF4-FFF2-40B4-BE49-F238E27FC236}">
                <a16:creationId xmlns:a16="http://schemas.microsoft.com/office/drawing/2014/main" id="{93E3B4AA-26BC-22D1-6D38-7B9DD1B93EB4}"/>
              </a:ext>
            </a:extLst>
          </p:cNvPr>
          <p:cNvGrpSpPr/>
          <p:nvPr/>
        </p:nvGrpSpPr>
        <p:grpSpPr>
          <a:xfrm>
            <a:off x="0" y="267347"/>
            <a:ext cx="12196827" cy="1048673"/>
            <a:chOff x="0" y="267347"/>
            <a:chExt cx="12196827" cy="1048673"/>
          </a:xfrm>
        </p:grpSpPr>
        <p:sp>
          <p:nvSpPr>
            <p:cNvPr id="13" name="Rectangle 12">
              <a:extLst>
                <a:ext uri="{FF2B5EF4-FFF2-40B4-BE49-F238E27FC236}">
                  <a16:creationId xmlns:a16="http://schemas.microsoft.com/office/drawing/2014/main" id="{CDC38AA0-3B8A-5E21-D969-7188EB80EAD9}"/>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SBM types (IX): Deliver sustainable scale-up solutions </a:t>
              </a:r>
              <a:endParaRPr lang="en-US" sz="2800" b="1" dirty="0"/>
            </a:p>
          </p:txBody>
        </p:sp>
        <p:pic>
          <p:nvPicPr>
            <p:cNvPr id="14" name="Picture 13">
              <a:extLst>
                <a:ext uri="{FF2B5EF4-FFF2-40B4-BE49-F238E27FC236}">
                  <a16:creationId xmlns:a16="http://schemas.microsoft.com/office/drawing/2014/main" id="{19A24332-B820-6EBC-B45B-CCFFBF04817D}"/>
                </a:ext>
              </a:extLst>
            </p:cNvPr>
            <p:cNvPicPr>
              <a:picLocks noChangeAspect="1"/>
            </p:cNvPicPr>
            <p:nvPr/>
          </p:nvPicPr>
          <p:blipFill>
            <a:blip r:embed="rId4"/>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2391400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11465C56-FEB5-1D4A-83FC-42E87CD7C727}"/>
              </a:ext>
            </a:extLst>
          </p:cNvPr>
          <p:cNvSpPr txBox="1"/>
          <p:nvPr/>
        </p:nvSpPr>
        <p:spPr>
          <a:xfrm>
            <a:off x="1297859" y="8394056"/>
            <a:ext cx="7039897" cy="230832"/>
          </a:xfrm>
          <a:prstGeom prst="rect">
            <a:avLst/>
          </a:prstGeom>
          <a:noFill/>
        </p:spPr>
        <p:txBody>
          <a:bodyPr wrap="square" rtlCol="0">
            <a:spAutoFit/>
          </a:bodyPr>
          <a:lstStyle/>
          <a:p>
            <a:r>
              <a:rPr lang="en-GB" sz="900" dirty="0" err="1">
                <a:solidFill>
                  <a:srgbClr val="001C3D"/>
                </a:solidFill>
                <a:latin typeface="Helvetica" pitchFamily="2" charset="0"/>
              </a:rPr>
              <a:t>Lüdeke</a:t>
            </a:r>
            <a:r>
              <a:rPr lang="en-GB" sz="900" dirty="0">
                <a:solidFill>
                  <a:srgbClr val="001C3D"/>
                </a:solidFill>
                <a:latin typeface="Helvetica" pitchFamily="2" charset="0"/>
              </a:rPr>
              <a:t>-Freund, F., Massa, L., </a:t>
            </a:r>
            <a:r>
              <a:rPr lang="en-GB" sz="900" dirty="0" err="1">
                <a:solidFill>
                  <a:srgbClr val="001C3D"/>
                </a:solidFill>
                <a:latin typeface="Helvetica" pitchFamily="2" charset="0"/>
              </a:rPr>
              <a:t>Bocken</a:t>
            </a:r>
            <a:r>
              <a:rPr lang="en-GB" sz="900" dirty="0">
                <a:solidFill>
                  <a:srgbClr val="001C3D"/>
                </a:solidFill>
                <a:latin typeface="Helvetica" pitchFamily="2" charset="0"/>
              </a:rPr>
              <a:t>, N., Brent, A., &amp; </a:t>
            </a:r>
            <a:r>
              <a:rPr lang="en-GB" sz="900" dirty="0" err="1">
                <a:solidFill>
                  <a:srgbClr val="001C3D"/>
                </a:solidFill>
                <a:latin typeface="Helvetica" pitchFamily="2" charset="0"/>
              </a:rPr>
              <a:t>Musango</a:t>
            </a:r>
            <a:r>
              <a:rPr lang="en-GB" sz="900" dirty="0">
                <a:solidFill>
                  <a:srgbClr val="001C3D"/>
                </a:solidFill>
                <a:latin typeface="Helvetica" pitchFamily="2" charset="0"/>
              </a:rPr>
              <a:t>, J. (2016)</a:t>
            </a:r>
            <a:endParaRPr lang="en-SE" sz="900" dirty="0"/>
          </a:p>
        </p:txBody>
      </p:sp>
      <p:pic>
        <p:nvPicPr>
          <p:cNvPr id="3" name="Picture 2">
            <a:extLst>
              <a:ext uri="{FF2B5EF4-FFF2-40B4-BE49-F238E27FC236}">
                <a16:creationId xmlns:a16="http://schemas.microsoft.com/office/drawing/2014/main" id="{9EB50B46-92CE-5C43-BA4D-486CAE43B6EE}"/>
              </a:ext>
            </a:extLst>
          </p:cNvPr>
          <p:cNvPicPr>
            <a:picLocks noChangeAspect="1"/>
          </p:cNvPicPr>
          <p:nvPr/>
        </p:nvPicPr>
        <p:blipFill>
          <a:blip r:embed="rId3"/>
          <a:stretch>
            <a:fillRect/>
          </a:stretch>
        </p:blipFill>
        <p:spPr>
          <a:xfrm>
            <a:off x="1390778" y="1645843"/>
            <a:ext cx="9410444" cy="6732087"/>
          </a:xfrm>
          <a:prstGeom prst="rect">
            <a:avLst/>
          </a:prstGeom>
          <a:ln>
            <a:solidFill>
              <a:schemeClr val="tx1"/>
            </a:solidFill>
          </a:ln>
        </p:spPr>
      </p:pic>
      <p:grpSp>
        <p:nvGrpSpPr>
          <p:cNvPr id="8" name="Group 7">
            <a:extLst>
              <a:ext uri="{FF2B5EF4-FFF2-40B4-BE49-F238E27FC236}">
                <a16:creationId xmlns:a16="http://schemas.microsoft.com/office/drawing/2014/main" id="{DB92E8A9-755D-B1BA-B4A1-2B9FACD6B7AF}"/>
              </a:ext>
            </a:extLst>
          </p:cNvPr>
          <p:cNvGrpSpPr/>
          <p:nvPr/>
        </p:nvGrpSpPr>
        <p:grpSpPr>
          <a:xfrm>
            <a:off x="0" y="267347"/>
            <a:ext cx="12196827" cy="1048673"/>
            <a:chOff x="0" y="267347"/>
            <a:chExt cx="12196827" cy="1048673"/>
          </a:xfrm>
        </p:grpSpPr>
        <p:sp>
          <p:nvSpPr>
            <p:cNvPr id="9" name="Rectangle 8">
              <a:extLst>
                <a:ext uri="{FF2B5EF4-FFF2-40B4-BE49-F238E27FC236}">
                  <a16:creationId xmlns:a16="http://schemas.microsoft.com/office/drawing/2014/main" id="{BB1E160C-AE66-FE53-71FE-FAB3AC94DD29}"/>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SBM types: Summary</a:t>
              </a:r>
              <a:endParaRPr lang="en-US" sz="2800" b="1" dirty="0"/>
            </a:p>
          </p:txBody>
        </p:sp>
        <p:pic>
          <p:nvPicPr>
            <p:cNvPr id="10" name="Picture 9">
              <a:extLst>
                <a:ext uri="{FF2B5EF4-FFF2-40B4-BE49-F238E27FC236}">
                  <a16:creationId xmlns:a16="http://schemas.microsoft.com/office/drawing/2014/main" id="{A257EFC9-450F-F3AB-7446-B632B08B838C}"/>
                </a:ext>
              </a:extLst>
            </p:cNvPr>
            <p:cNvPicPr>
              <a:picLocks noChangeAspect="1"/>
            </p:cNvPicPr>
            <p:nvPr/>
          </p:nvPicPr>
          <p:blipFill>
            <a:blip r:embed="rId4"/>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27213560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AA53224C-0B51-A047-8F96-E72301C00B8A}"/>
              </a:ext>
            </a:extLst>
          </p:cNvPr>
          <p:cNvGrpSpPr/>
          <p:nvPr/>
        </p:nvGrpSpPr>
        <p:grpSpPr>
          <a:xfrm>
            <a:off x="1574359" y="2152986"/>
            <a:ext cx="9737698" cy="5477785"/>
            <a:chOff x="1033670" y="2113230"/>
            <a:chExt cx="9737698" cy="5477785"/>
          </a:xfrm>
        </p:grpSpPr>
        <p:sp>
          <p:nvSpPr>
            <p:cNvPr id="4" name="Rounded Rectangle 3">
              <a:extLst>
                <a:ext uri="{FF2B5EF4-FFF2-40B4-BE49-F238E27FC236}">
                  <a16:creationId xmlns:a16="http://schemas.microsoft.com/office/drawing/2014/main" id="{3632239F-E552-3140-9DC4-CCDE0EBAA041}"/>
                </a:ext>
              </a:extLst>
            </p:cNvPr>
            <p:cNvSpPr/>
            <p:nvPr/>
          </p:nvSpPr>
          <p:spPr>
            <a:xfrm>
              <a:off x="4141306" y="5618734"/>
              <a:ext cx="3085106" cy="1529489"/>
            </a:xfrm>
            <a:prstGeom prst="roundRect">
              <a:avLst/>
            </a:prstGeom>
            <a:noFill/>
            <a:ln w="47625">
              <a:solidFill>
                <a:srgbClr val="779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id="{3F78C151-D5BB-0E45-8DF7-A443873696C0}"/>
                </a:ext>
              </a:extLst>
            </p:cNvPr>
            <p:cNvSpPr/>
            <p:nvPr/>
          </p:nvSpPr>
          <p:spPr>
            <a:xfrm>
              <a:off x="1033670" y="2561645"/>
              <a:ext cx="3085106" cy="4586578"/>
            </a:xfrm>
            <a:prstGeom prst="roundRect">
              <a:avLst/>
            </a:prstGeom>
            <a:noFill/>
            <a:ln w="47625">
              <a:solidFill>
                <a:srgbClr val="779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25DECEA8-F6BF-834A-A117-3339F4950964}"/>
                </a:ext>
              </a:extLst>
            </p:cNvPr>
            <p:cNvSpPr/>
            <p:nvPr/>
          </p:nvSpPr>
          <p:spPr>
            <a:xfrm>
              <a:off x="4141306" y="2561645"/>
              <a:ext cx="3085106" cy="3013545"/>
            </a:xfrm>
            <a:prstGeom prst="roundRect">
              <a:avLst/>
            </a:prstGeom>
            <a:noFill/>
            <a:ln w="47625">
              <a:solidFill>
                <a:srgbClr val="779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38EC4C05-574C-8446-B94C-5CC01E0C52E5}"/>
                </a:ext>
              </a:extLst>
            </p:cNvPr>
            <p:cNvSpPr/>
            <p:nvPr/>
          </p:nvSpPr>
          <p:spPr>
            <a:xfrm>
              <a:off x="7248942" y="2561645"/>
              <a:ext cx="3085106" cy="4586578"/>
            </a:xfrm>
            <a:prstGeom prst="roundRect">
              <a:avLst/>
            </a:prstGeom>
            <a:noFill/>
            <a:ln w="47625">
              <a:solidFill>
                <a:srgbClr val="779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7CBB5D8-1740-4540-B996-5BB0819034A0}"/>
                </a:ext>
              </a:extLst>
            </p:cNvPr>
            <p:cNvSpPr txBox="1"/>
            <p:nvPr/>
          </p:nvSpPr>
          <p:spPr>
            <a:xfrm>
              <a:off x="1582973" y="2127185"/>
              <a:ext cx="1986501" cy="461665"/>
            </a:xfrm>
            <a:prstGeom prst="rect">
              <a:avLst/>
            </a:prstGeom>
            <a:noFill/>
          </p:spPr>
          <p:txBody>
            <a:bodyPr wrap="square" rtlCol="0">
              <a:spAutoFit/>
            </a:bodyPr>
            <a:lstStyle/>
            <a:p>
              <a:r>
                <a:rPr lang="en-US" sz="2400" i="1" dirty="0"/>
                <a:t>Value creation</a:t>
              </a:r>
            </a:p>
          </p:txBody>
        </p:sp>
        <p:sp>
          <p:nvSpPr>
            <p:cNvPr id="12" name="TextBox 11">
              <a:extLst>
                <a:ext uri="{FF2B5EF4-FFF2-40B4-BE49-F238E27FC236}">
                  <a16:creationId xmlns:a16="http://schemas.microsoft.com/office/drawing/2014/main" id="{FF18AB57-29A5-0745-9649-E61EFA9C62EF}"/>
                </a:ext>
              </a:extLst>
            </p:cNvPr>
            <p:cNvSpPr txBox="1"/>
            <p:nvPr/>
          </p:nvSpPr>
          <p:spPr>
            <a:xfrm>
              <a:off x="4285748" y="3830889"/>
              <a:ext cx="1757238" cy="369332"/>
            </a:xfrm>
            <a:prstGeom prst="rect">
              <a:avLst/>
            </a:prstGeom>
            <a:noFill/>
          </p:spPr>
          <p:txBody>
            <a:bodyPr wrap="square" rtlCol="0">
              <a:spAutoFit/>
            </a:bodyPr>
            <a:lstStyle/>
            <a:p>
              <a:r>
                <a:rPr lang="en-US" dirty="0"/>
                <a:t>People</a:t>
              </a:r>
            </a:p>
          </p:txBody>
        </p:sp>
        <p:sp>
          <p:nvSpPr>
            <p:cNvPr id="13" name="TextBox 12">
              <a:extLst>
                <a:ext uri="{FF2B5EF4-FFF2-40B4-BE49-F238E27FC236}">
                  <a16:creationId xmlns:a16="http://schemas.microsoft.com/office/drawing/2014/main" id="{4F9EEA07-0D74-7F47-B84D-AD75A2661B6D}"/>
                </a:ext>
              </a:extLst>
            </p:cNvPr>
            <p:cNvSpPr txBox="1"/>
            <p:nvPr/>
          </p:nvSpPr>
          <p:spPr>
            <a:xfrm>
              <a:off x="4558088" y="2113230"/>
              <a:ext cx="2600742" cy="461665"/>
            </a:xfrm>
            <a:prstGeom prst="rect">
              <a:avLst/>
            </a:prstGeom>
            <a:noFill/>
          </p:spPr>
          <p:txBody>
            <a:bodyPr wrap="square" rtlCol="0">
              <a:spAutoFit/>
            </a:bodyPr>
            <a:lstStyle/>
            <a:p>
              <a:r>
                <a:rPr lang="en-US" sz="2400" i="1" dirty="0"/>
                <a:t>Value</a:t>
              </a:r>
              <a:r>
                <a:rPr lang="en-US" dirty="0"/>
                <a:t> </a:t>
              </a:r>
              <a:r>
                <a:rPr lang="en-US" sz="2400" i="1" dirty="0"/>
                <a:t>proposition</a:t>
              </a:r>
            </a:p>
          </p:txBody>
        </p:sp>
        <p:sp>
          <p:nvSpPr>
            <p:cNvPr id="14" name="TextBox 13">
              <a:extLst>
                <a:ext uri="{FF2B5EF4-FFF2-40B4-BE49-F238E27FC236}">
                  <a16:creationId xmlns:a16="http://schemas.microsoft.com/office/drawing/2014/main" id="{2F05C861-C207-554E-84C3-00D0F69F5797}"/>
                </a:ext>
              </a:extLst>
            </p:cNvPr>
            <p:cNvSpPr txBox="1"/>
            <p:nvPr/>
          </p:nvSpPr>
          <p:spPr>
            <a:xfrm>
              <a:off x="7885043" y="2127184"/>
              <a:ext cx="2119022" cy="461665"/>
            </a:xfrm>
            <a:prstGeom prst="rect">
              <a:avLst/>
            </a:prstGeom>
            <a:noFill/>
          </p:spPr>
          <p:txBody>
            <a:bodyPr wrap="square" rtlCol="0">
              <a:spAutoFit/>
            </a:bodyPr>
            <a:lstStyle/>
            <a:p>
              <a:r>
                <a:rPr lang="en-US" sz="2400" i="1" dirty="0"/>
                <a:t>Value delivery</a:t>
              </a:r>
            </a:p>
          </p:txBody>
        </p:sp>
        <p:sp>
          <p:nvSpPr>
            <p:cNvPr id="15" name="TextBox 14">
              <a:extLst>
                <a:ext uri="{FF2B5EF4-FFF2-40B4-BE49-F238E27FC236}">
                  <a16:creationId xmlns:a16="http://schemas.microsoft.com/office/drawing/2014/main" id="{3234CBF2-0745-D340-ACFD-2F447517E802}"/>
                </a:ext>
              </a:extLst>
            </p:cNvPr>
            <p:cNvSpPr txBox="1"/>
            <p:nvPr/>
          </p:nvSpPr>
          <p:spPr>
            <a:xfrm>
              <a:off x="4736332" y="7129350"/>
              <a:ext cx="2019631" cy="461665"/>
            </a:xfrm>
            <a:prstGeom prst="rect">
              <a:avLst/>
            </a:prstGeom>
            <a:noFill/>
          </p:spPr>
          <p:txBody>
            <a:bodyPr wrap="square" rtlCol="0">
              <a:spAutoFit/>
            </a:bodyPr>
            <a:lstStyle/>
            <a:p>
              <a:r>
                <a:rPr lang="en-US" sz="2400" i="1" dirty="0"/>
                <a:t>Value capture</a:t>
              </a:r>
            </a:p>
          </p:txBody>
        </p:sp>
        <p:sp>
          <p:nvSpPr>
            <p:cNvPr id="16" name="TextBox 15">
              <a:extLst>
                <a:ext uri="{FF2B5EF4-FFF2-40B4-BE49-F238E27FC236}">
                  <a16:creationId xmlns:a16="http://schemas.microsoft.com/office/drawing/2014/main" id="{BDE4B336-CA74-6C40-A513-91F4B6ADA2E8}"/>
                </a:ext>
              </a:extLst>
            </p:cNvPr>
            <p:cNvSpPr txBox="1"/>
            <p:nvPr/>
          </p:nvSpPr>
          <p:spPr>
            <a:xfrm>
              <a:off x="2446349" y="5325484"/>
              <a:ext cx="1757238" cy="923330"/>
            </a:xfrm>
            <a:prstGeom prst="rect">
              <a:avLst/>
            </a:prstGeom>
            <a:noFill/>
          </p:spPr>
          <p:txBody>
            <a:bodyPr wrap="square" rtlCol="0">
              <a:spAutoFit/>
            </a:bodyPr>
            <a:lstStyle/>
            <a:p>
              <a:pPr algn="ctr"/>
              <a:r>
                <a:rPr lang="en-US" dirty="0"/>
                <a:t>Key resources</a:t>
              </a:r>
            </a:p>
            <a:p>
              <a:pPr algn="ctr"/>
              <a:r>
                <a:rPr lang="en-US" sz="1200" dirty="0"/>
                <a:t>(materials/physical infrastructure, human and financial)</a:t>
              </a:r>
            </a:p>
          </p:txBody>
        </p:sp>
        <p:sp>
          <p:nvSpPr>
            <p:cNvPr id="17" name="TextBox 16">
              <a:extLst>
                <a:ext uri="{FF2B5EF4-FFF2-40B4-BE49-F238E27FC236}">
                  <a16:creationId xmlns:a16="http://schemas.microsoft.com/office/drawing/2014/main" id="{ACB56856-8BA2-5042-AE3E-A4C9C01DF70C}"/>
                </a:ext>
              </a:extLst>
            </p:cNvPr>
            <p:cNvSpPr txBox="1"/>
            <p:nvPr/>
          </p:nvSpPr>
          <p:spPr>
            <a:xfrm>
              <a:off x="2455627" y="3233115"/>
              <a:ext cx="1757238" cy="923330"/>
            </a:xfrm>
            <a:prstGeom prst="rect">
              <a:avLst/>
            </a:prstGeom>
            <a:noFill/>
          </p:spPr>
          <p:txBody>
            <a:bodyPr wrap="square" rtlCol="0">
              <a:spAutoFit/>
            </a:bodyPr>
            <a:lstStyle/>
            <a:p>
              <a:pPr algn="ctr"/>
              <a:r>
                <a:rPr lang="en-US" dirty="0"/>
                <a:t>Key activities </a:t>
              </a:r>
              <a:r>
                <a:rPr lang="en-US" sz="1200" dirty="0"/>
                <a:t>(processes, </a:t>
              </a:r>
              <a:br>
                <a:rPr lang="en-US" sz="1200" dirty="0"/>
              </a:br>
              <a:r>
                <a:rPr lang="en-US" sz="1200" dirty="0"/>
                <a:t>technology development)</a:t>
              </a:r>
              <a:endParaRPr lang="en-US" dirty="0"/>
            </a:p>
          </p:txBody>
        </p:sp>
        <p:sp>
          <p:nvSpPr>
            <p:cNvPr id="18" name="TextBox 17">
              <a:extLst>
                <a:ext uri="{FF2B5EF4-FFF2-40B4-BE49-F238E27FC236}">
                  <a16:creationId xmlns:a16="http://schemas.microsoft.com/office/drawing/2014/main" id="{B4BD0C04-4B42-3344-9F8E-DD541ED231BB}"/>
                </a:ext>
              </a:extLst>
            </p:cNvPr>
            <p:cNvSpPr txBox="1"/>
            <p:nvPr/>
          </p:nvSpPr>
          <p:spPr>
            <a:xfrm>
              <a:off x="1284134" y="4339134"/>
              <a:ext cx="1049571" cy="861774"/>
            </a:xfrm>
            <a:prstGeom prst="rect">
              <a:avLst/>
            </a:prstGeom>
            <a:noFill/>
          </p:spPr>
          <p:txBody>
            <a:bodyPr wrap="square" rtlCol="0">
              <a:spAutoFit/>
            </a:bodyPr>
            <a:lstStyle/>
            <a:p>
              <a:pPr algn="ctr"/>
              <a:r>
                <a:rPr lang="en-US" dirty="0"/>
                <a:t>Key </a:t>
              </a:r>
              <a:br>
                <a:rPr lang="en-US" dirty="0"/>
              </a:br>
              <a:r>
                <a:rPr lang="en-US" dirty="0"/>
                <a:t>partners </a:t>
              </a:r>
              <a:r>
                <a:rPr lang="en-US" sz="1200" dirty="0"/>
                <a:t>(suppliers)</a:t>
              </a:r>
              <a:endParaRPr lang="en-US" dirty="0"/>
            </a:p>
          </p:txBody>
        </p:sp>
        <p:sp>
          <p:nvSpPr>
            <p:cNvPr id="19" name="TextBox 18">
              <a:extLst>
                <a:ext uri="{FF2B5EF4-FFF2-40B4-BE49-F238E27FC236}">
                  <a16:creationId xmlns:a16="http://schemas.microsoft.com/office/drawing/2014/main" id="{FDBB4BD5-193F-9C46-8F3A-91E1F59077EA}"/>
                </a:ext>
              </a:extLst>
            </p:cNvPr>
            <p:cNvSpPr txBox="1"/>
            <p:nvPr/>
          </p:nvSpPr>
          <p:spPr>
            <a:xfrm>
              <a:off x="5526821" y="6017982"/>
              <a:ext cx="1757238" cy="646331"/>
            </a:xfrm>
            <a:prstGeom prst="rect">
              <a:avLst/>
            </a:prstGeom>
            <a:noFill/>
          </p:spPr>
          <p:txBody>
            <a:bodyPr wrap="square" rtlCol="0">
              <a:spAutoFit/>
            </a:bodyPr>
            <a:lstStyle/>
            <a:p>
              <a:pPr algn="ctr"/>
              <a:r>
                <a:rPr lang="en-US" dirty="0"/>
                <a:t>Revenue streams</a:t>
              </a:r>
            </a:p>
          </p:txBody>
        </p:sp>
        <p:sp>
          <p:nvSpPr>
            <p:cNvPr id="20" name="TextBox 19">
              <a:extLst>
                <a:ext uri="{FF2B5EF4-FFF2-40B4-BE49-F238E27FC236}">
                  <a16:creationId xmlns:a16="http://schemas.microsoft.com/office/drawing/2014/main" id="{E7D7D719-5C8A-4B49-891F-0596CAF90F38}"/>
                </a:ext>
              </a:extLst>
            </p:cNvPr>
            <p:cNvSpPr txBox="1"/>
            <p:nvPr/>
          </p:nvSpPr>
          <p:spPr>
            <a:xfrm>
              <a:off x="4358642" y="6017982"/>
              <a:ext cx="1058855" cy="646331"/>
            </a:xfrm>
            <a:prstGeom prst="rect">
              <a:avLst/>
            </a:prstGeom>
            <a:noFill/>
          </p:spPr>
          <p:txBody>
            <a:bodyPr wrap="square" rtlCol="0">
              <a:spAutoFit/>
            </a:bodyPr>
            <a:lstStyle/>
            <a:p>
              <a:pPr algn="ctr"/>
              <a:r>
                <a:rPr lang="en-US" dirty="0"/>
                <a:t>Cost structure</a:t>
              </a:r>
            </a:p>
          </p:txBody>
        </p:sp>
        <p:sp>
          <p:nvSpPr>
            <p:cNvPr id="21" name="TextBox 20">
              <a:extLst>
                <a:ext uri="{FF2B5EF4-FFF2-40B4-BE49-F238E27FC236}">
                  <a16:creationId xmlns:a16="http://schemas.microsoft.com/office/drawing/2014/main" id="{2167B0CD-997E-1A43-B749-EFB8B98D717D}"/>
                </a:ext>
              </a:extLst>
            </p:cNvPr>
            <p:cNvSpPr txBox="1"/>
            <p:nvPr/>
          </p:nvSpPr>
          <p:spPr>
            <a:xfrm>
              <a:off x="9014130" y="4451502"/>
              <a:ext cx="1757238" cy="646331"/>
            </a:xfrm>
            <a:prstGeom prst="rect">
              <a:avLst/>
            </a:prstGeom>
            <a:noFill/>
          </p:spPr>
          <p:txBody>
            <a:bodyPr wrap="square" rtlCol="0">
              <a:spAutoFit/>
            </a:bodyPr>
            <a:lstStyle/>
            <a:p>
              <a:r>
                <a:rPr lang="en-US" dirty="0"/>
                <a:t>Customer segments</a:t>
              </a:r>
            </a:p>
          </p:txBody>
        </p:sp>
        <p:sp>
          <p:nvSpPr>
            <p:cNvPr id="22" name="TextBox 21">
              <a:extLst>
                <a:ext uri="{FF2B5EF4-FFF2-40B4-BE49-F238E27FC236}">
                  <a16:creationId xmlns:a16="http://schemas.microsoft.com/office/drawing/2014/main" id="{5AC73AA8-EF6D-0C45-BDBA-4E92BAE38B19}"/>
                </a:ext>
              </a:extLst>
            </p:cNvPr>
            <p:cNvSpPr txBox="1"/>
            <p:nvPr/>
          </p:nvSpPr>
          <p:spPr>
            <a:xfrm>
              <a:off x="7515307" y="5666708"/>
              <a:ext cx="1757238" cy="369332"/>
            </a:xfrm>
            <a:prstGeom prst="rect">
              <a:avLst/>
            </a:prstGeom>
            <a:noFill/>
          </p:spPr>
          <p:txBody>
            <a:bodyPr wrap="square" rtlCol="0">
              <a:spAutoFit/>
            </a:bodyPr>
            <a:lstStyle/>
            <a:p>
              <a:r>
                <a:rPr lang="en-US" dirty="0"/>
                <a:t>Channels</a:t>
              </a:r>
            </a:p>
          </p:txBody>
        </p:sp>
        <p:sp>
          <p:nvSpPr>
            <p:cNvPr id="23" name="TextBox 22">
              <a:extLst>
                <a:ext uri="{FF2B5EF4-FFF2-40B4-BE49-F238E27FC236}">
                  <a16:creationId xmlns:a16="http://schemas.microsoft.com/office/drawing/2014/main" id="{494A2319-15FE-4E4A-8D4E-9F6B44D623D7}"/>
                </a:ext>
              </a:extLst>
            </p:cNvPr>
            <p:cNvSpPr txBox="1"/>
            <p:nvPr/>
          </p:nvSpPr>
          <p:spPr>
            <a:xfrm>
              <a:off x="7158830" y="3369224"/>
              <a:ext cx="1757238" cy="646331"/>
            </a:xfrm>
            <a:prstGeom prst="rect">
              <a:avLst/>
            </a:prstGeom>
            <a:noFill/>
          </p:spPr>
          <p:txBody>
            <a:bodyPr wrap="square" rtlCol="0">
              <a:spAutoFit/>
            </a:bodyPr>
            <a:lstStyle/>
            <a:p>
              <a:pPr algn="ctr"/>
              <a:r>
                <a:rPr lang="en-US" dirty="0"/>
                <a:t>Customer relationships</a:t>
              </a:r>
            </a:p>
          </p:txBody>
        </p:sp>
        <p:sp>
          <p:nvSpPr>
            <p:cNvPr id="24" name="TextBox 23">
              <a:extLst>
                <a:ext uri="{FF2B5EF4-FFF2-40B4-BE49-F238E27FC236}">
                  <a16:creationId xmlns:a16="http://schemas.microsoft.com/office/drawing/2014/main" id="{09D7A48C-3EDC-A042-A931-9978E729CB6A}"/>
                </a:ext>
              </a:extLst>
            </p:cNvPr>
            <p:cNvSpPr txBox="1"/>
            <p:nvPr/>
          </p:nvSpPr>
          <p:spPr>
            <a:xfrm>
              <a:off x="5321413" y="3830889"/>
              <a:ext cx="1757238" cy="369332"/>
            </a:xfrm>
            <a:prstGeom prst="rect">
              <a:avLst/>
            </a:prstGeom>
            <a:noFill/>
          </p:spPr>
          <p:txBody>
            <a:bodyPr wrap="square" rtlCol="0">
              <a:spAutoFit/>
            </a:bodyPr>
            <a:lstStyle/>
            <a:p>
              <a:r>
                <a:rPr lang="en-US" dirty="0"/>
                <a:t>Planet</a:t>
              </a:r>
            </a:p>
          </p:txBody>
        </p:sp>
        <p:sp>
          <p:nvSpPr>
            <p:cNvPr id="25" name="TextBox 24">
              <a:extLst>
                <a:ext uri="{FF2B5EF4-FFF2-40B4-BE49-F238E27FC236}">
                  <a16:creationId xmlns:a16="http://schemas.microsoft.com/office/drawing/2014/main" id="{A41657D2-5CE4-EB49-B7D8-72E398C72CC9}"/>
                </a:ext>
              </a:extLst>
            </p:cNvPr>
            <p:cNvSpPr txBox="1"/>
            <p:nvPr/>
          </p:nvSpPr>
          <p:spPr>
            <a:xfrm>
              <a:off x="6343817" y="3830889"/>
              <a:ext cx="807059" cy="369332"/>
            </a:xfrm>
            <a:prstGeom prst="rect">
              <a:avLst/>
            </a:prstGeom>
            <a:noFill/>
          </p:spPr>
          <p:txBody>
            <a:bodyPr wrap="square" rtlCol="0">
              <a:spAutoFit/>
            </a:bodyPr>
            <a:lstStyle/>
            <a:p>
              <a:r>
                <a:rPr lang="en-US" dirty="0"/>
                <a:t>Profit</a:t>
              </a:r>
            </a:p>
          </p:txBody>
        </p:sp>
        <p:cxnSp>
          <p:nvCxnSpPr>
            <p:cNvPr id="27" name="Straight Connector 26">
              <a:extLst>
                <a:ext uri="{FF2B5EF4-FFF2-40B4-BE49-F238E27FC236}">
                  <a16:creationId xmlns:a16="http://schemas.microsoft.com/office/drawing/2014/main" id="{5B66914A-1A2A-DF46-A157-C8C28150B82B}"/>
                </a:ext>
              </a:extLst>
            </p:cNvPr>
            <p:cNvCxnSpPr>
              <a:cxnSpLocks/>
            </p:cNvCxnSpPr>
            <p:nvPr/>
          </p:nvCxnSpPr>
          <p:spPr>
            <a:xfrm>
              <a:off x="2576219" y="2575247"/>
              <a:ext cx="0" cy="455937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090E106-B070-E247-8C95-3882118CE6BE}"/>
                </a:ext>
              </a:extLst>
            </p:cNvPr>
            <p:cNvCxnSpPr>
              <a:cxnSpLocks/>
            </p:cNvCxnSpPr>
            <p:nvPr/>
          </p:nvCxnSpPr>
          <p:spPr>
            <a:xfrm flipH="1" flipV="1">
              <a:off x="7264844" y="4746168"/>
              <a:ext cx="1517370" cy="8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1EBB343-79DF-7347-B6DC-949C562AA7C6}"/>
                </a:ext>
              </a:extLst>
            </p:cNvPr>
            <p:cNvCxnSpPr>
              <a:cxnSpLocks/>
            </p:cNvCxnSpPr>
            <p:nvPr/>
          </p:nvCxnSpPr>
          <p:spPr>
            <a:xfrm>
              <a:off x="5198825" y="2569976"/>
              <a:ext cx="0" cy="300521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E7ACD12-A130-0440-B192-00DA98F7DEF2}"/>
                </a:ext>
              </a:extLst>
            </p:cNvPr>
            <p:cNvCxnSpPr>
              <a:cxnSpLocks/>
            </p:cNvCxnSpPr>
            <p:nvPr/>
          </p:nvCxnSpPr>
          <p:spPr>
            <a:xfrm>
              <a:off x="8790165" y="2569976"/>
              <a:ext cx="0" cy="455937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D234194-7A07-7740-8B5F-F3FDD6AD49DC}"/>
                </a:ext>
              </a:extLst>
            </p:cNvPr>
            <p:cNvCxnSpPr>
              <a:cxnSpLocks/>
            </p:cNvCxnSpPr>
            <p:nvPr/>
          </p:nvCxnSpPr>
          <p:spPr>
            <a:xfrm>
              <a:off x="6186107" y="2563356"/>
              <a:ext cx="0" cy="300521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E6AA436-2A27-D245-8E76-5297C557EDC4}"/>
                </a:ext>
              </a:extLst>
            </p:cNvPr>
            <p:cNvCxnSpPr>
              <a:cxnSpLocks/>
            </p:cNvCxnSpPr>
            <p:nvPr/>
          </p:nvCxnSpPr>
          <p:spPr>
            <a:xfrm>
              <a:off x="5685178" y="5618734"/>
              <a:ext cx="0" cy="15026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39F824D-5E82-F747-800B-C7209B146F73}"/>
                </a:ext>
              </a:extLst>
            </p:cNvPr>
            <p:cNvCxnSpPr>
              <a:cxnSpLocks/>
            </p:cNvCxnSpPr>
            <p:nvPr/>
          </p:nvCxnSpPr>
          <p:spPr>
            <a:xfrm flipH="1" flipV="1">
              <a:off x="2574902" y="4739755"/>
              <a:ext cx="1517370" cy="8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CBA3D13F-9947-D64D-BF20-61C0E66BBE48}"/>
              </a:ext>
            </a:extLst>
          </p:cNvPr>
          <p:cNvSpPr txBox="1"/>
          <p:nvPr/>
        </p:nvSpPr>
        <p:spPr>
          <a:xfrm>
            <a:off x="7579582" y="8011822"/>
            <a:ext cx="6229849" cy="261610"/>
          </a:xfrm>
          <a:prstGeom prst="rect">
            <a:avLst/>
          </a:prstGeom>
          <a:noFill/>
        </p:spPr>
        <p:txBody>
          <a:bodyPr wrap="square" rtlCol="0">
            <a:spAutoFit/>
          </a:bodyPr>
          <a:lstStyle/>
          <a:p>
            <a:r>
              <a:rPr lang="en-US" sz="1050" dirty="0"/>
              <a:t>Adapted from: www.strategyzer.com / Osterwalder (2010)</a:t>
            </a:r>
          </a:p>
        </p:txBody>
      </p:sp>
      <p:sp>
        <p:nvSpPr>
          <p:cNvPr id="2" name="TextBox 1">
            <a:extLst>
              <a:ext uri="{FF2B5EF4-FFF2-40B4-BE49-F238E27FC236}">
                <a16:creationId xmlns:a16="http://schemas.microsoft.com/office/drawing/2014/main" id="{3280CF18-188A-FE43-8FCE-575ACCF9CCC1}"/>
              </a:ext>
            </a:extLst>
          </p:cNvPr>
          <p:cNvSpPr txBox="1"/>
          <p:nvPr/>
        </p:nvSpPr>
        <p:spPr>
          <a:xfrm rot="20715611">
            <a:off x="8467356" y="7310786"/>
            <a:ext cx="1097280" cy="369332"/>
          </a:xfrm>
          <a:prstGeom prst="rect">
            <a:avLst/>
          </a:prstGeom>
          <a:noFill/>
        </p:spPr>
        <p:txBody>
          <a:bodyPr wrap="square" rtlCol="0">
            <a:spAutoFit/>
          </a:bodyPr>
          <a:lstStyle/>
          <a:p>
            <a:r>
              <a:rPr lang="en-US" b="1" dirty="0">
                <a:solidFill>
                  <a:srgbClr val="FF0000"/>
                </a:solidFill>
              </a:rPr>
              <a:t>IP-model</a:t>
            </a:r>
          </a:p>
        </p:txBody>
      </p:sp>
      <p:sp>
        <p:nvSpPr>
          <p:cNvPr id="36" name="TextBox 35">
            <a:extLst>
              <a:ext uri="{FF2B5EF4-FFF2-40B4-BE49-F238E27FC236}">
                <a16:creationId xmlns:a16="http://schemas.microsoft.com/office/drawing/2014/main" id="{884918F7-64EC-E34C-A5A2-27BF73641A0E}"/>
              </a:ext>
            </a:extLst>
          </p:cNvPr>
          <p:cNvSpPr txBox="1"/>
          <p:nvPr/>
        </p:nvSpPr>
        <p:spPr>
          <a:xfrm rot="20163317">
            <a:off x="7070700" y="7254722"/>
            <a:ext cx="1097280" cy="369332"/>
          </a:xfrm>
          <a:prstGeom prst="rect">
            <a:avLst/>
          </a:prstGeom>
          <a:noFill/>
        </p:spPr>
        <p:txBody>
          <a:bodyPr wrap="square" rtlCol="0">
            <a:spAutoFit/>
          </a:bodyPr>
          <a:lstStyle/>
          <a:p>
            <a:r>
              <a:rPr lang="en-US" b="1" dirty="0">
                <a:solidFill>
                  <a:srgbClr val="FF0000"/>
                </a:solidFill>
              </a:rPr>
              <a:t>IP-model</a:t>
            </a:r>
          </a:p>
        </p:txBody>
      </p:sp>
      <p:sp>
        <p:nvSpPr>
          <p:cNvPr id="37" name="TextBox 36">
            <a:extLst>
              <a:ext uri="{FF2B5EF4-FFF2-40B4-BE49-F238E27FC236}">
                <a16:creationId xmlns:a16="http://schemas.microsoft.com/office/drawing/2014/main" id="{7B4A567E-62DA-F443-9163-5B7FE3ABEBF0}"/>
              </a:ext>
            </a:extLst>
          </p:cNvPr>
          <p:cNvSpPr txBox="1"/>
          <p:nvPr/>
        </p:nvSpPr>
        <p:spPr>
          <a:xfrm rot="903837">
            <a:off x="4515747" y="7469377"/>
            <a:ext cx="1097280" cy="369332"/>
          </a:xfrm>
          <a:prstGeom prst="rect">
            <a:avLst/>
          </a:prstGeom>
          <a:noFill/>
        </p:spPr>
        <p:txBody>
          <a:bodyPr wrap="square" rtlCol="0">
            <a:spAutoFit/>
          </a:bodyPr>
          <a:lstStyle/>
          <a:p>
            <a:r>
              <a:rPr lang="en-US" b="1" dirty="0">
                <a:solidFill>
                  <a:srgbClr val="FF0000"/>
                </a:solidFill>
              </a:rPr>
              <a:t>IP-model</a:t>
            </a:r>
          </a:p>
        </p:txBody>
      </p:sp>
      <p:sp>
        <p:nvSpPr>
          <p:cNvPr id="39" name="TextBox 38">
            <a:extLst>
              <a:ext uri="{FF2B5EF4-FFF2-40B4-BE49-F238E27FC236}">
                <a16:creationId xmlns:a16="http://schemas.microsoft.com/office/drawing/2014/main" id="{971D7359-1B11-1F4F-8E23-D02BB6F4C31E}"/>
              </a:ext>
            </a:extLst>
          </p:cNvPr>
          <p:cNvSpPr txBox="1"/>
          <p:nvPr/>
        </p:nvSpPr>
        <p:spPr>
          <a:xfrm>
            <a:off x="3132361" y="7353036"/>
            <a:ext cx="1097280" cy="369332"/>
          </a:xfrm>
          <a:prstGeom prst="rect">
            <a:avLst/>
          </a:prstGeom>
          <a:noFill/>
        </p:spPr>
        <p:txBody>
          <a:bodyPr wrap="square" rtlCol="0">
            <a:spAutoFit/>
          </a:bodyPr>
          <a:lstStyle/>
          <a:p>
            <a:r>
              <a:rPr lang="en-US" b="1" dirty="0">
                <a:solidFill>
                  <a:srgbClr val="FF0000"/>
                </a:solidFill>
              </a:rPr>
              <a:t>IP-model</a:t>
            </a:r>
          </a:p>
        </p:txBody>
      </p:sp>
      <p:sp>
        <p:nvSpPr>
          <p:cNvPr id="40" name="TextBox 39">
            <a:extLst>
              <a:ext uri="{FF2B5EF4-FFF2-40B4-BE49-F238E27FC236}">
                <a16:creationId xmlns:a16="http://schemas.microsoft.com/office/drawing/2014/main" id="{B1A3313A-2324-4A49-9655-0398CA53D92E}"/>
              </a:ext>
            </a:extLst>
          </p:cNvPr>
          <p:cNvSpPr txBox="1"/>
          <p:nvPr/>
        </p:nvSpPr>
        <p:spPr>
          <a:xfrm rot="860898">
            <a:off x="3847439" y="2081000"/>
            <a:ext cx="1097280" cy="369332"/>
          </a:xfrm>
          <a:prstGeom prst="rect">
            <a:avLst/>
          </a:prstGeom>
          <a:noFill/>
        </p:spPr>
        <p:txBody>
          <a:bodyPr wrap="square" rtlCol="0">
            <a:spAutoFit/>
          </a:bodyPr>
          <a:lstStyle/>
          <a:p>
            <a:r>
              <a:rPr lang="en-US" b="1" dirty="0">
                <a:solidFill>
                  <a:srgbClr val="FF0000"/>
                </a:solidFill>
              </a:rPr>
              <a:t>IP-model</a:t>
            </a:r>
          </a:p>
        </p:txBody>
      </p:sp>
      <p:sp>
        <p:nvSpPr>
          <p:cNvPr id="42" name="TextBox 41">
            <a:extLst>
              <a:ext uri="{FF2B5EF4-FFF2-40B4-BE49-F238E27FC236}">
                <a16:creationId xmlns:a16="http://schemas.microsoft.com/office/drawing/2014/main" id="{1FA873C4-5005-AD44-A7DD-ABED80D6906F}"/>
              </a:ext>
            </a:extLst>
          </p:cNvPr>
          <p:cNvSpPr txBox="1"/>
          <p:nvPr/>
        </p:nvSpPr>
        <p:spPr>
          <a:xfrm rot="19850396">
            <a:off x="412759" y="5473825"/>
            <a:ext cx="1097280" cy="369332"/>
          </a:xfrm>
          <a:prstGeom prst="rect">
            <a:avLst/>
          </a:prstGeom>
          <a:noFill/>
        </p:spPr>
        <p:txBody>
          <a:bodyPr wrap="square" rtlCol="0">
            <a:spAutoFit/>
          </a:bodyPr>
          <a:lstStyle/>
          <a:p>
            <a:r>
              <a:rPr lang="en-US" b="1" dirty="0">
                <a:solidFill>
                  <a:srgbClr val="FF0000"/>
                </a:solidFill>
              </a:rPr>
              <a:t>IP-model</a:t>
            </a:r>
          </a:p>
        </p:txBody>
      </p:sp>
      <p:sp>
        <p:nvSpPr>
          <p:cNvPr id="3" name="Right Arrow 2">
            <a:extLst>
              <a:ext uri="{FF2B5EF4-FFF2-40B4-BE49-F238E27FC236}">
                <a16:creationId xmlns:a16="http://schemas.microsoft.com/office/drawing/2014/main" id="{48CC5FFF-C63A-2A4D-8AE5-8914E96F32FA}"/>
              </a:ext>
            </a:extLst>
          </p:cNvPr>
          <p:cNvSpPr/>
          <p:nvPr/>
        </p:nvSpPr>
        <p:spPr>
          <a:xfrm rot="19425714">
            <a:off x="1417441" y="5140366"/>
            <a:ext cx="348675" cy="27773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highlight>
                <a:srgbClr val="FF0000"/>
              </a:highlight>
            </a:endParaRPr>
          </a:p>
        </p:txBody>
      </p:sp>
      <p:sp>
        <p:nvSpPr>
          <p:cNvPr id="45" name="Right Arrow 44">
            <a:extLst>
              <a:ext uri="{FF2B5EF4-FFF2-40B4-BE49-F238E27FC236}">
                <a16:creationId xmlns:a16="http://schemas.microsoft.com/office/drawing/2014/main" id="{3208D538-7B3D-124E-AA6C-F4199D203A3F}"/>
              </a:ext>
            </a:extLst>
          </p:cNvPr>
          <p:cNvSpPr/>
          <p:nvPr/>
        </p:nvSpPr>
        <p:spPr>
          <a:xfrm rot="12601941">
            <a:off x="10702717" y="4937240"/>
            <a:ext cx="348675" cy="27773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highlight>
                <a:srgbClr val="FF0000"/>
              </a:highlight>
            </a:endParaRPr>
          </a:p>
        </p:txBody>
      </p:sp>
      <p:sp>
        <p:nvSpPr>
          <p:cNvPr id="46" name="Right Arrow 45">
            <a:extLst>
              <a:ext uri="{FF2B5EF4-FFF2-40B4-BE49-F238E27FC236}">
                <a16:creationId xmlns:a16="http://schemas.microsoft.com/office/drawing/2014/main" id="{D11949BF-68E9-0E4B-B72C-BD9023007A84}"/>
              </a:ext>
            </a:extLst>
          </p:cNvPr>
          <p:cNvSpPr/>
          <p:nvPr/>
        </p:nvSpPr>
        <p:spPr>
          <a:xfrm rot="14935390">
            <a:off x="8741493" y="7017491"/>
            <a:ext cx="348675" cy="27773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highlight>
                <a:srgbClr val="FF0000"/>
              </a:highlight>
            </a:endParaRPr>
          </a:p>
        </p:txBody>
      </p:sp>
      <p:sp>
        <p:nvSpPr>
          <p:cNvPr id="50" name="Right Arrow 49">
            <a:extLst>
              <a:ext uri="{FF2B5EF4-FFF2-40B4-BE49-F238E27FC236}">
                <a16:creationId xmlns:a16="http://schemas.microsoft.com/office/drawing/2014/main" id="{396B6861-6131-6947-8A66-CD8FCCA6D27E}"/>
              </a:ext>
            </a:extLst>
          </p:cNvPr>
          <p:cNvSpPr/>
          <p:nvPr/>
        </p:nvSpPr>
        <p:spPr>
          <a:xfrm rot="14479390">
            <a:off x="7120433" y="7022287"/>
            <a:ext cx="348675" cy="27773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highlight>
                <a:srgbClr val="FF0000"/>
              </a:highlight>
            </a:endParaRPr>
          </a:p>
        </p:txBody>
      </p:sp>
      <p:sp>
        <p:nvSpPr>
          <p:cNvPr id="51" name="Right Arrow 50">
            <a:extLst>
              <a:ext uri="{FF2B5EF4-FFF2-40B4-BE49-F238E27FC236}">
                <a16:creationId xmlns:a16="http://schemas.microsoft.com/office/drawing/2014/main" id="{0191DE1C-41AE-1344-8A58-728E52A0110D}"/>
              </a:ext>
            </a:extLst>
          </p:cNvPr>
          <p:cNvSpPr/>
          <p:nvPr/>
        </p:nvSpPr>
        <p:spPr>
          <a:xfrm rot="17584451">
            <a:off x="4849167" y="7067838"/>
            <a:ext cx="348675" cy="27773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highlight>
                <a:srgbClr val="FF0000"/>
              </a:highlight>
            </a:endParaRPr>
          </a:p>
        </p:txBody>
      </p:sp>
      <p:sp>
        <p:nvSpPr>
          <p:cNvPr id="52" name="Right Arrow 51">
            <a:extLst>
              <a:ext uri="{FF2B5EF4-FFF2-40B4-BE49-F238E27FC236}">
                <a16:creationId xmlns:a16="http://schemas.microsoft.com/office/drawing/2014/main" id="{FD8CA153-44C3-834F-9343-74E537FF0758}"/>
              </a:ext>
            </a:extLst>
          </p:cNvPr>
          <p:cNvSpPr/>
          <p:nvPr/>
        </p:nvSpPr>
        <p:spPr>
          <a:xfrm rot="16200000">
            <a:off x="3505584" y="7039831"/>
            <a:ext cx="348675" cy="27773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highlight>
                <a:srgbClr val="FF0000"/>
              </a:highlight>
            </a:endParaRPr>
          </a:p>
        </p:txBody>
      </p:sp>
      <p:sp>
        <p:nvSpPr>
          <p:cNvPr id="53" name="Right Arrow 52">
            <a:extLst>
              <a:ext uri="{FF2B5EF4-FFF2-40B4-BE49-F238E27FC236}">
                <a16:creationId xmlns:a16="http://schemas.microsoft.com/office/drawing/2014/main" id="{9009FE27-439D-0D48-A25F-7151CEC8B73D}"/>
              </a:ext>
            </a:extLst>
          </p:cNvPr>
          <p:cNvSpPr/>
          <p:nvPr/>
        </p:nvSpPr>
        <p:spPr>
          <a:xfrm rot="6827369">
            <a:off x="4101539" y="2485693"/>
            <a:ext cx="348675" cy="27773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highlight>
                <a:srgbClr val="FF0000"/>
              </a:highlight>
            </a:endParaRPr>
          </a:p>
        </p:txBody>
      </p:sp>
      <p:sp>
        <p:nvSpPr>
          <p:cNvPr id="54" name="TextBox 53">
            <a:extLst>
              <a:ext uri="{FF2B5EF4-FFF2-40B4-BE49-F238E27FC236}">
                <a16:creationId xmlns:a16="http://schemas.microsoft.com/office/drawing/2014/main" id="{277777F8-7063-F14F-A511-FF4C10149E87}"/>
              </a:ext>
            </a:extLst>
          </p:cNvPr>
          <p:cNvSpPr txBox="1"/>
          <p:nvPr/>
        </p:nvSpPr>
        <p:spPr>
          <a:xfrm rot="21209443">
            <a:off x="10885079" y="5174672"/>
            <a:ext cx="1097280" cy="369332"/>
          </a:xfrm>
          <a:prstGeom prst="rect">
            <a:avLst/>
          </a:prstGeom>
          <a:noFill/>
        </p:spPr>
        <p:txBody>
          <a:bodyPr wrap="square" rtlCol="0">
            <a:spAutoFit/>
          </a:bodyPr>
          <a:lstStyle/>
          <a:p>
            <a:r>
              <a:rPr lang="en-US" b="1" dirty="0">
                <a:solidFill>
                  <a:srgbClr val="FF0000"/>
                </a:solidFill>
              </a:rPr>
              <a:t>IP-model</a:t>
            </a:r>
          </a:p>
        </p:txBody>
      </p:sp>
      <p:grpSp>
        <p:nvGrpSpPr>
          <p:cNvPr id="55" name="Group 54">
            <a:extLst>
              <a:ext uri="{FF2B5EF4-FFF2-40B4-BE49-F238E27FC236}">
                <a16:creationId xmlns:a16="http://schemas.microsoft.com/office/drawing/2014/main" id="{B45B6649-5D39-63CD-0B55-E31EC0F37DB1}"/>
              </a:ext>
            </a:extLst>
          </p:cNvPr>
          <p:cNvGrpSpPr/>
          <p:nvPr/>
        </p:nvGrpSpPr>
        <p:grpSpPr>
          <a:xfrm>
            <a:off x="0" y="267347"/>
            <a:ext cx="12196827" cy="1048673"/>
            <a:chOff x="0" y="267347"/>
            <a:chExt cx="12196827" cy="1048673"/>
          </a:xfrm>
        </p:grpSpPr>
        <p:sp>
          <p:nvSpPr>
            <p:cNvPr id="56" name="Rectangle 55">
              <a:extLst>
                <a:ext uri="{FF2B5EF4-FFF2-40B4-BE49-F238E27FC236}">
                  <a16:creationId xmlns:a16="http://schemas.microsoft.com/office/drawing/2014/main" id="{F9E5DA20-0DA6-FD7B-A499-D3DDB2574EC4}"/>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The role of IP in the SBM</a:t>
              </a:r>
              <a:endParaRPr lang="en-US" sz="2800" dirty="0"/>
            </a:p>
          </p:txBody>
        </p:sp>
        <p:pic>
          <p:nvPicPr>
            <p:cNvPr id="57" name="Picture 56">
              <a:extLst>
                <a:ext uri="{FF2B5EF4-FFF2-40B4-BE49-F238E27FC236}">
                  <a16:creationId xmlns:a16="http://schemas.microsoft.com/office/drawing/2014/main" id="{6967C0A1-614D-5600-CC8D-32B4E3E78427}"/>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1033832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EB2B651-E689-B846-8DEB-7BA8D1F0F809}"/>
              </a:ext>
            </a:extLst>
          </p:cNvPr>
          <p:cNvSpPr/>
          <p:nvPr/>
        </p:nvSpPr>
        <p:spPr>
          <a:xfrm>
            <a:off x="412447" y="1551507"/>
            <a:ext cx="11064396" cy="892552"/>
          </a:xfrm>
          <a:prstGeom prst="rect">
            <a:avLst/>
          </a:prstGeom>
        </p:spPr>
        <p:txBody>
          <a:bodyPr wrap="square" lIns="91440" tIns="45720" rIns="91440" bIns="45720" anchor="t">
            <a:spAutoFit/>
          </a:bodyPr>
          <a:lstStyle/>
          <a:p>
            <a:r>
              <a:rPr lang="en-GB" sz="2600" dirty="0"/>
              <a:t>A firm’s IP model (or IP portfolio) affects the various building blocks of a (sustainable) business model in various ways</a:t>
            </a:r>
          </a:p>
        </p:txBody>
      </p:sp>
      <p:sp>
        <p:nvSpPr>
          <p:cNvPr id="56" name="Rectangle 55">
            <a:extLst>
              <a:ext uri="{FF2B5EF4-FFF2-40B4-BE49-F238E27FC236}">
                <a16:creationId xmlns:a16="http://schemas.microsoft.com/office/drawing/2014/main" id="{D72A6012-A433-4744-976B-BC02B0250B5C}"/>
              </a:ext>
            </a:extLst>
          </p:cNvPr>
          <p:cNvSpPr/>
          <p:nvPr/>
        </p:nvSpPr>
        <p:spPr>
          <a:xfrm>
            <a:off x="715157" y="2571671"/>
            <a:ext cx="11064396" cy="5755422"/>
          </a:xfrm>
          <a:prstGeom prst="rect">
            <a:avLst/>
          </a:prstGeom>
          <a:ln>
            <a:solidFill>
              <a:schemeClr val="accent1">
                <a:shade val="50000"/>
              </a:schemeClr>
            </a:solidFill>
          </a:ln>
        </p:spPr>
        <p:txBody>
          <a:bodyPr wrap="square" lIns="91440" tIns="45720" rIns="91440" bIns="45720" anchor="t">
            <a:spAutoFit/>
          </a:bodyPr>
          <a:lstStyle/>
          <a:p>
            <a:r>
              <a:rPr lang="en-GB" sz="2000" dirty="0"/>
              <a:t>Key partners</a:t>
            </a:r>
          </a:p>
          <a:p>
            <a:pPr marL="742950" lvl="1" indent="-285750">
              <a:buFont typeface="Arial" panose="020B0604020202020204" pitchFamily="34" charset="0"/>
              <a:buChar char="•"/>
            </a:pPr>
            <a:r>
              <a:rPr lang="en-GB" sz="1600" dirty="0"/>
              <a:t>Example </a:t>
            </a:r>
          </a:p>
          <a:p>
            <a:pPr marL="742950" lvl="1" indent="-285750">
              <a:buFont typeface="Arial" panose="020B0604020202020204" pitchFamily="34" charset="0"/>
              <a:buChar char="•"/>
            </a:pPr>
            <a:r>
              <a:rPr lang="en-GB" sz="1600" dirty="0"/>
              <a:t>Example </a:t>
            </a:r>
          </a:p>
          <a:p>
            <a:r>
              <a:rPr lang="en-GB" sz="2000" dirty="0"/>
              <a:t>Key activities</a:t>
            </a:r>
          </a:p>
          <a:p>
            <a:pPr marL="742950" lvl="1" indent="-285750">
              <a:buFont typeface="Arial" panose="020B0604020202020204" pitchFamily="34" charset="0"/>
              <a:buChar char="•"/>
            </a:pPr>
            <a:r>
              <a:rPr lang="en-GB" sz="1600" dirty="0"/>
              <a:t>Example </a:t>
            </a:r>
          </a:p>
          <a:p>
            <a:pPr marL="742950" lvl="1" indent="-285750">
              <a:buFont typeface="Arial" panose="020B0604020202020204" pitchFamily="34" charset="0"/>
              <a:buChar char="•"/>
            </a:pPr>
            <a:r>
              <a:rPr lang="en-GB" sz="1600" dirty="0"/>
              <a:t>Example </a:t>
            </a:r>
            <a:endParaRPr lang="en-GB" sz="2400" dirty="0"/>
          </a:p>
          <a:p>
            <a:r>
              <a:rPr lang="en-GB" sz="2000" dirty="0"/>
              <a:t>Key resources</a:t>
            </a:r>
          </a:p>
          <a:p>
            <a:pPr marL="742950" lvl="1" indent="-285750">
              <a:buFont typeface="Arial" panose="020B0604020202020204" pitchFamily="34" charset="0"/>
              <a:buChar char="•"/>
            </a:pPr>
            <a:r>
              <a:rPr lang="en-GB" sz="1600" dirty="0"/>
              <a:t>Example </a:t>
            </a:r>
          </a:p>
          <a:p>
            <a:pPr marL="742950" lvl="1" indent="-285750">
              <a:buFont typeface="Arial" panose="020B0604020202020204" pitchFamily="34" charset="0"/>
              <a:buChar char="•"/>
            </a:pPr>
            <a:r>
              <a:rPr lang="en-GB" sz="1600" dirty="0"/>
              <a:t>Example </a:t>
            </a:r>
            <a:endParaRPr lang="en-GB" sz="2400" dirty="0"/>
          </a:p>
          <a:p>
            <a:r>
              <a:rPr lang="en-GB" sz="2000" dirty="0"/>
              <a:t>Cost structure</a:t>
            </a:r>
          </a:p>
          <a:p>
            <a:pPr marL="742950" lvl="1" indent="-285750">
              <a:buFont typeface="Arial" panose="020B0604020202020204" pitchFamily="34" charset="0"/>
              <a:buChar char="•"/>
            </a:pPr>
            <a:r>
              <a:rPr lang="en-GB" sz="1600" dirty="0"/>
              <a:t>Expenditure for patents</a:t>
            </a:r>
          </a:p>
          <a:p>
            <a:pPr marL="742950" lvl="1" indent="-285750">
              <a:buFont typeface="Arial" panose="020B0604020202020204" pitchFamily="34" charset="0"/>
              <a:buChar char="•"/>
            </a:pPr>
            <a:r>
              <a:rPr lang="en-GB" sz="1600" dirty="0"/>
              <a:t>Expenditure for in-licensing</a:t>
            </a:r>
            <a:endParaRPr lang="en-GB" sz="2400" dirty="0"/>
          </a:p>
          <a:p>
            <a:r>
              <a:rPr lang="en-GB" sz="2000" dirty="0"/>
              <a:t>Revenue streams</a:t>
            </a:r>
          </a:p>
          <a:p>
            <a:pPr marL="742950" lvl="1" indent="-285750">
              <a:buFont typeface="Arial" panose="020B0604020202020204" pitchFamily="34" charset="0"/>
              <a:buChar char="•"/>
            </a:pPr>
            <a:r>
              <a:rPr lang="en-GB" sz="1600" dirty="0"/>
              <a:t>Expenditure for out-licensing</a:t>
            </a:r>
          </a:p>
          <a:p>
            <a:pPr marL="742950" lvl="1" indent="-285750">
              <a:buFont typeface="Arial" panose="020B0604020202020204" pitchFamily="34" charset="0"/>
              <a:buChar char="•"/>
            </a:pPr>
            <a:r>
              <a:rPr lang="en-GB" sz="1600" dirty="0"/>
              <a:t>Example </a:t>
            </a:r>
            <a:endParaRPr lang="en-GB" sz="2400" dirty="0"/>
          </a:p>
          <a:p>
            <a:r>
              <a:rPr lang="en-GB" sz="2000" dirty="0"/>
              <a:t>Channels</a:t>
            </a:r>
          </a:p>
          <a:p>
            <a:pPr marL="742950" lvl="1" indent="-285750">
              <a:buFont typeface="Arial" panose="020B0604020202020204" pitchFamily="34" charset="0"/>
              <a:buChar char="•"/>
            </a:pPr>
            <a:r>
              <a:rPr lang="en-GB" sz="1600" dirty="0"/>
              <a:t>Example </a:t>
            </a:r>
          </a:p>
          <a:p>
            <a:pPr marL="742950" lvl="1" indent="-285750">
              <a:buFont typeface="Arial" panose="020B0604020202020204" pitchFamily="34" charset="0"/>
              <a:buChar char="•"/>
            </a:pPr>
            <a:r>
              <a:rPr lang="en-GB" sz="1600" dirty="0"/>
              <a:t>Example </a:t>
            </a:r>
            <a:endParaRPr lang="en-GB" sz="2000" dirty="0"/>
          </a:p>
          <a:p>
            <a:r>
              <a:rPr lang="en-GB" sz="2000" dirty="0"/>
              <a:t>Customer segments</a:t>
            </a:r>
          </a:p>
          <a:p>
            <a:pPr marL="742950" lvl="1" indent="-285750">
              <a:buFont typeface="Arial" panose="020B0604020202020204" pitchFamily="34" charset="0"/>
              <a:buChar char="•"/>
            </a:pPr>
            <a:r>
              <a:rPr lang="en-GB" sz="1600" dirty="0"/>
              <a:t>Example </a:t>
            </a:r>
          </a:p>
          <a:p>
            <a:pPr marL="742950" lvl="1" indent="-285750">
              <a:buFont typeface="Arial" panose="020B0604020202020204" pitchFamily="34" charset="0"/>
              <a:buChar char="•"/>
            </a:pPr>
            <a:r>
              <a:rPr lang="en-GB" sz="1600" dirty="0"/>
              <a:t>Example </a:t>
            </a:r>
            <a:endParaRPr lang="en-GB" sz="2000" dirty="0"/>
          </a:p>
        </p:txBody>
      </p:sp>
      <p:grpSp>
        <p:nvGrpSpPr>
          <p:cNvPr id="8" name="Group 7">
            <a:extLst>
              <a:ext uri="{FF2B5EF4-FFF2-40B4-BE49-F238E27FC236}">
                <a16:creationId xmlns:a16="http://schemas.microsoft.com/office/drawing/2014/main" id="{C5E3D96B-3B30-1DB7-1093-3019276261C7}"/>
              </a:ext>
            </a:extLst>
          </p:cNvPr>
          <p:cNvGrpSpPr/>
          <p:nvPr/>
        </p:nvGrpSpPr>
        <p:grpSpPr>
          <a:xfrm>
            <a:off x="0" y="267347"/>
            <a:ext cx="12196827" cy="1048673"/>
            <a:chOff x="0" y="267347"/>
            <a:chExt cx="12196827" cy="1048673"/>
          </a:xfrm>
        </p:grpSpPr>
        <p:sp>
          <p:nvSpPr>
            <p:cNvPr id="9" name="Rectangle 8">
              <a:extLst>
                <a:ext uri="{FF2B5EF4-FFF2-40B4-BE49-F238E27FC236}">
                  <a16:creationId xmlns:a16="http://schemas.microsoft.com/office/drawing/2014/main" id="{26D48543-7E4D-6A2D-BA11-4C13A46A0759}"/>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The role of IP in the SBM</a:t>
              </a:r>
              <a:endParaRPr lang="en-US" sz="2800" dirty="0"/>
            </a:p>
          </p:txBody>
        </p:sp>
        <p:pic>
          <p:nvPicPr>
            <p:cNvPr id="10" name="Picture 9">
              <a:extLst>
                <a:ext uri="{FF2B5EF4-FFF2-40B4-BE49-F238E27FC236}">
                  <a16:creationId xmlns:a16="http://schemas.microsoft.com/office/drawing/2014/main" id="{4B2161A7-34BA-9BF5-B959-7B7648505EDF}"/>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811759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0A7891A-D64D-DC4B-9A8D-E98278A2146F}"/>
              </a:ext>
            </a:extLst>
          </p:cNvPr>
          <p:cNvSpPr txBox="1"/>
          <p:nvPr/>
        </p:nvSpPr>
        <p:spPr>
          <a:xfrm>
            <a:off x="621527" y="2013543"/>
            <a:ext cx="10948946" cy="6001643"/>
          </a:xfrm>
          <a:prstGeom prst="rect">
            <a:avLst/>
          </a:prstGeom>
          <a:noFill/>
        </p:spPr>
        <p:txBody>
          <a:bodyPr wrap="square">
            <a:spAutoFit/>
          </a:bodyPr>
          <a:lstStyle/>
          <a:p>
            <a:pPr marL="171450" indent="-171450">
              <a:buFont typeface="Arial" panose="020B0604020202020204" pitchFamily="34" charset="0"/>
              <a:buChar char="•"/>
            </a:pPr>
            <a:r>
              <a:rPr lang="en-GB" sz="1200" dirty="0">
                <a:solidFill>
                  <a:srgbClr val="001C3D"/>
                </a:solidFill>
                <a:effectLst/>
                <a:latin typeface="Helvetica" pitchFamily="2" charset="0"/>
              </a:rPr>
              <a:t>Adams, R., </a:t>
            </a:r>
            <a:r>
              <a:rPr lang="en-GB" sz="1200" dirty="0" err="1">
                <a:solidFill>
                  <a:srgbClr val="001C3D"/>
                </a:solidFill>
                <a:effectLst/>
                <a:latin typeface="Helvetica" pitchFamily="2" charset="0"/>
              </a:rPr>
              <a:t>Jeanrenaud</a:t>
            </a:r>
            <a:r>
              <a:rPr lang="en-GB" sz="1200" dirty="0">
                <a:solidFill>
                  <a:srgbClr val="001C3D"/>
                </a:solidFill>
                <a:effectLst/>
                <a:latin typeface="Helvetica" pitchFamily="2" charset="0"/>
              </a:rPr>
              <a:t>, S., Bessant, J., </a:t>
            </a:r>
            <a:r>
              <a:rPr lang="en-GB" sz="1200" dirty="0" err="1">
                <a:solidFill>
                  <a:srgbClr val="001C3D"/>
                </a:solidFill>
                <a:effectLst/>
                <a:latin typeface="Helvetica" pitchFamily="2" charset="0"/>
              </a:rPr>
              <a:t>Denyer</a:t>
            </a:r>
            <a:r>
              <a:rPr lang="en-GB" sz="1200" dirty="0">
                <a:solidFill>
                  <a:srgbClr val="001C3D"/>
                </a:solidFill>
                <a:effectLst/>
                <a:latin typeface="Helvetica" pitchFamily="2" charset="0"/>
              </a:rPr>
              <a:t>, D., &amp; </a:t>
            </a:r>
            <a:r>
              <a:rPr lang="en-GB" sz="1200" dirty="0" err="1">
                <a:solidFill>
                  <a:srgbClr val="001C3D"/>
                </a:solidFill>
                <a:effectLst/>
                <a:latin typeface="Helvetica" pitchFamily="2" charset="0"/>
              </a:rPr>
              <a:t>Overy</a:t>
            </a:r>
            <a:r>
              <a:rPr lang="en-GB" sz="1200" dirty="0">
                <a:solidFill>
                  <a:srgbClr val="001C3D"/>
                </a:solidFill>
                <a:effectLst/>
                <a:latin typeface="Helvetica" pitchFamily="2" charset="0"/>
              </a:rPr>
              <a:t>, P. (2016). Sustainability-oriented innovation: a systematic review. International Journal of Management Reviews, 18(2), 180 205.</a:t>
            </a:r>
          </a:p>
          <a:p>
            <a:pPr marL="171450" indent="-171450">
              <a:buFont typeface="Arial" panose="020B0604020202020204" pitchFamily="34" charset="0"/>
              <a:buChar char="•"/>
            </a:pPr>
            <a:r>
              <a:rPr lang="en-GB" sz="1200" dirty="0">
                <a:solidFill>
                  <a:srgbClr val="001C3D"/>
                </a:solidFill>
                <a:effectLst/>
                <a:latin typeface="Helvetica" pitchFamily="2" charset="0"/>
              </a:rPr>
              <a:t>Bakker, C., Wang, F., Huisman, J., &amp; den Hollander, M. (2014). Products that go round: exploring product life extension through design. Journal of Cleaner Production, 69, 10-16.</a:t>
            </a:r>
          </a:p>
          <a:p>
            <a:pPr marL="171450" indent="-171450">
              <a:buFont typeface="Arial" panose="020B0604020202020204" pitchFamily="34" charset="0"/>
              <a:buChar char="•"/>
            </a:pPr>
            <a:r>
              <a:rPr lang="en-GB" sz="1200" dirty="0" err="1">
                <a:solidFill>
                  <a:srgbClr val="001C3D"/>
                </a:solidFill>
                <a:effectLst/>
                <a:latin typeface="Helvetica" pitchFamily="2" charset="0"/>
              </a:rPr>
              <a:t>Blomsma</a:t>
            </a:r>
            <a:r>
              <a:rPr lang="en-GB" sz="1200" dirty="0">
                <a:solidFill>
                  <a:srgbClr val="001C3D"/>
                </a:solidFill>
                <a:effectLst/>
                <a:latin typeface="Helvetica" pitchFamily="2" charset="0"/>
              </a:rPr>
              <a:t>, F., Brennan, G. 2017. The Emergence of Circular Economy J. Industrial Ecology , 21 (3).</a:t>
            </a:r>
          </a:p>
          <a:p>
            <a:pPr marL="171450" indent="-171450">
              <a:buFont typeface="Arial" panose="020B0604020202020204" pitchFamily="34" charset="0"/>
              <a:buChar char="•"/>
            </a:pPr>
            <a:r>
              <a:rPr lang="en-GB" sz="1200" dirty="0" err="1">
                <a:solidFill>
                  <a:srgbClr val="001C3D"/>
                </a:solidFill>
                <a:effectLst/>
                <a:latin typeface="Helvetica" pitchFamily="2" charset="0"/>
              </a:rPr>
              <a:t>Bocken</a:t>
            </a:r>
            <a:r>
              <a:rPr lang="en-GB" sz="1200" dirty="0">
                <a:solidFill>
                  <a:srgbClr val="001C3D"/>
                </a:solidFill>
                <a:effectLst/>
                <a:latin typeface="Helvetica" pitchFamily="2" charset="0"/>
              </a:rPr>
              <a:t>, N., Boons, F., &amp; </a:t>
            </a:r>
            <a:r>
              <a:rPr lang="en-GB" sz="1200" dirty="0" err="1">
                <a:solidFill>
                  <a:srgbClr val="001C3D"/>
                </a:solidFill>
                <a:effectLst/>
                <a:latin typeface="Helvetica" pitchFamily="2" charset="0"/>
              </a:rPr>
              <a:t>Baldassarre</a:t>
            </a:r>
            <a:r>
              <a:rPr lang="en-GB" sz="1200" dirty="0">
                <a:solidFill>
                  <a:srgbClr val="001C3D"/>
                </a:solidFill>
                <a:effectLst/>
                <a:latin typeface="Helvetica" pitchFamily="2" charset="0"/>
              </a:rPr>
              <a:t>, B. (2019). Sustainable business model experimentation by understanding ecologies of business models. Journal of Cleaner Production, 208, 1498-1512.</a:t>
            </a:r>
          </a:p>
          <a:p>
            <a:pPr marL="171450" indent="-171450">
              <a:buFont typeface="Arial" panose="020B0604020202020204" pitchFamily="34" charset="0"/>
              <a:buChar char="•"/>
            </a:pPr>
            <a:r>
              <a:rPr lang="en-GB" sz="1200" dirty="0" err="1">
                <a:solidFill>
                  <a:srgbClr val="001C3D"/>
                </a:solidFill>
                <a:effectLst/>
                <a:latin typeface="Helvetica" pitchFamily="2" charset="0"/>
              </a:rPr>
              <a:t>Bocken</a:t>
            </a:r>
            <a:r>
              <a:rPr lang="en-GB" sz="1200" dirty="0">
                <a:solidFill>
                  <a:srgbClr val="001C3D"/>
                </a:solidFill>
                <a:effectLst/>
                <a:latin typeface="Helvetica" pitchFamily="2" charset="0"/>
              </a:rPr>
              <a:t>, N.M.P., </a:t>
            </a:r>
            <a:r>
              <a:rPr lang="en-GB" sz="1200" dirty="0" err="1">
                <a:solidFill>
                  <a:srgbClr val="001C3D"/>
                </a:solidFill>
                <a:effectLst/>
                <a:latin typeface="Helvetica" pitchFamily="2" charset="0"/>
              </a:rPr>
              <a:t>Ritala</a:t>
            </a:r>
            <a:r>
              <a:rPr lang="en-GB" sz="1200" dirty="0">
                <a:solidFill>
                  <a:srgbClr val="001C3D"/>
                </a:solidFill>
                <a:effectLst/>
                <a:latin typeface="Helvetica" pitchFamily="2" charset="0"/>
              </a:rPr>
              <a:t>, P. </a:t>
            </a:r>
            <a:r>
              <a:rPr lang="en-GB" sz="1200" dirty="0" err="1">
                <a:solidFill>
                  <a:srgbClr val="001C3D"/>
                </a:solidFill>
                <a:effectLst/>
                <a:latin typeface="Helvetica" pitchFamily="2" charset="0"/>
              </a:rPr>
              <a:t>Huotari</a:t>
            </a:r>
            <a:r>
              <a:rPr lang="en-GB" sz="1200" dirty="0">
                <a:solidFill>
                  <a:srgbClr val="001C3D"/>
                </a:solidFill>
                <a:effectLst/>
                <a:latin typeface="Helvetica" pitchFamily="2" charset="0"/>
              </a:rPr>
              <a:t>, P. 2017. The circular economy: Exploring the introduction of the concept among S&amp;P 500 firms. Journal of Industrial Ecology. 21 (3), 487–490.</a:t>
            </a:r>
          </a:p>
          <a:p>
            <a:pPr marL="171450" indent="-171450">
              <a:buFont typeface="Arial" panose="020B0604020202020204" pitchFamily="34" charset="0"/>
              <a:buChar char="•"/>
            </a:pPr>
            <a:r>
              <a:rPr lang="en-GB" sz="1200" dirty="0" err="1">
                <a:solidFill>
                  <a:srgbClr val="001C3D"/>
                </a:solidFill>
                <a:effectLst/>
                <a:latin typeface="Helvetica" pitchFamily="2" charset="0"/>
              </a:rPr>
              <a:t>Bocken</a:t>
            </a:r>
            <a:r>
              <a:rPr lang="en-GB" sz="1200" dirty="0">
                <a:solidFill>
                  <a:srgbClr val="001C3D"/>
                </a:solidFill>
                <a:effectLst/>
                <a:latin typeface="Helvetica" pitchFamily="2" charset="0"/>
              </a:rPr>
              <a:t>, N. M., </a:t>
            </a:r>
            <a:r>
              <a:rPr lang="en-GB" sz="1200" dirty="0" err="1">
                <a:solidFill>
                  <a:srgbClr val="001C3D"/>
                </a:solidFill>
                <a:effectLst/>
                <a:latin typeface="Helvetica" pitchFamily="2" charset="0"/>
              </a:rPr>
              <a:t>Schuit</a:t>
            </a:r>
            <a:r>
              <a:rPr lang="en-GB" sz="1200" dirty="0">
                <a:solidFill>
                  <a:srgbClr val="001C3D"/>
                </a:solidFill>
                <a:effectLst/>
                <a:latin typeface="Helvetica" pitchFamily="2" charset="0"/>
              </a:rPr>
              <a:t>, C. S., &amp; </a:t>
            </a:r>
            <a:r>
              <a:rPr lang="en-GB" sz="1200" dirty="0" err="1">
                <a:solidFill>
                  <a:srgbClr val="001C3D"/>
                </a:solidFill>
                <a:effectLst/>
                <a:latin typeface="Helvetica" pitchFamily="2" charset="0"/>
              </a:rPr>
              <a:t>Kraaijenhagen</a:t>
            </a:r>
            <a:r>
              <a:rPr lang="en-GB" sz="1200" dirty="0">
                <a:solidFill>
                  <a:srgbClr val="001C3D"/>
                </a:solidFill>
                <a:effectLst/>
                <a:latin typeface="Helvetica" pitchFamily="2" charset="0"/>
              </a:rPr>
              <a:t>, C. 2018. Experimenting with a circular business model: Lessons from eight cases. Environmental innovation and societal transitions, 28, 79-95</a:t>
            </a:r>
          </a:p>
          <a:p>
            <a:pPr marL="171450" indent="-171450">
              <a:buFont typeface="Arial" panose="020B0604020202020204" pitchFamily="34" charset="0"/>
              <a:buChar char="•"/>
            </a:pPr>
            <a:r>
              <a:rPr lang="en-GB" sz="1200" dirty="0" err="1">
                <a:solidFill>
                  <a:srgbClr val="001C3D"/>
                </a:solidFill>
                <a:effectLst/>
                <a:latin typeface="Helvetica" pitchFamily="2" charset="0"/>
              </a:rPr>
              <a:t>Bocken</a:t>
            </a:r>
            <a:r>
              <a:rPr lang="en-GB" sz="1200" dirty="0">
                <a:solidFill>
                  <a:srgbClr val="001C3D"/>
                </a:solidFill>
                <a:effectLst/>
                <a:latin typeface="Helvetica" pitchFamily="2" charset="0"/>
              </a:rPr>
              <a:t>, N. M., &amp; Short, S. W. (2016). Towards a sufficiency-driven business model: Experiences and opportunities. Environmental Innovation and Societal Transitions, 18, 41-61.</a:t>
            </a:r>
          </a:p>
          <a:p>
            <a:pPr marL="171450" indent="-171450">
              <a:buFont typeface="Arial" panose="020B0604020202020204" pitchFamily="34" charset="0"/>
              <a:buChar char="•"/>
            </a:pPr>
            <a:r>
              <a:rPr lang="en-GB" sz="1200" dirty="0" err="1">
                <a:solidFill>
                  <a:srgbClr val="001C3D"/>
                </a:solidFill>
                <a:effectLst/>
                <a:latin typeface="Helvetica" pitchFamily="2" charset="0"/>
              </a:rPr>
              <a:t>Bocken</a:t>
            </a:r>
            <a:r>
              <a:rPr lang="en-GB" sz="1200" dirty="0">
                <a:solidFill>
                  <a:srgbClr val="001C3D"/>
                </a:solidFill>
                <a:effectLst/>
                <a:latin typeface="Helvetica" pitchFamily="2" charset="0"/>
              </a:rPr>
              <a:t>, N., Short, S., Rana, P., Evans, S. 2013. A value mapping tool for sustainable business modelling. Corporate Governance, 13 (5), 482 – 497</a:t>
            </a:r>
          </a:p>
          <a:p>
            <a:pPr marL="171450" indent="-171450">
              <a:buFont typeface="Arial" panose="020B0604020202020204" pitchFamily="34" charset="0"/>
              <a:buChar char="•"/>
            </a:pPr>
            <a:r>
              <a:rPr lang="en-GB" sz="1200" dirty="0" err="1">
                <a:solidFill>
                  <a:srgbClr val="001C3D"/>
                </a:solidFill>
                <a:effectLst/>
                <a:latin typeface="Helvetica" pitchFamily="2" charset="0"/>
              </a:rPr>
              <a:t>Bocken</a:t>
            </a:r>
            <a:r>
              <a:rPr lang="en-GB" sz="1200" dirty="0">
                <a:solidFill>
                  <a:srgbClr val="001C3D"/>
                </a:solidFill>
                <a:effectLst/>
                <a:latin typeface="Helvetica" pitchFamily="2" charset="0"/>
              </a:rPr>
              <a:t>, N., Short, S., Rana, P., Evans, S. 2014. A literature and practice review to develop Sustainable Business Model Archetypes. Journal of Cleaner Production, 65, 42–56</a:t>
            </a:r>
          </a:p>
          <a:p>
            <a:pPr marL="171450" indent="-171450">
              <a:buFont typeface="Arial" panose="020B0604020202020204" pitchFamily="34" charset="0"/>
              <a:buChar char="•"/>
            </a:pPr>
            <a:r>
              <a:rPr lang="en-GB" sz="1200" dirty="0" err="1">
                <a:solidFill>
                  <a:srgbClr val="001C3D"/>
                </a:solidFill>
                <a:effectLst/>
                <a:latin typeface="Helvetica" pitchFamily="2" charset="0"/>
              </a:rPr>
              <a:t>Bocken</a:t>
            </a:r>
            <a:r>
              <a:rPr lang="en-GB" sz="1200" dirty="0">
                <a:solidFill>
                  <a:srgbClr val="001C3D"/>
                </a:solidFill>
                <a:effectLst/>
                <a:latin typeface="Helvetica" pitchFamily="2" charset="0"/>
              </a:rPr>
              <a:t>, N.M.P., de </a:t>
            </a:r>
            <a:r>
              <a:rPr lang="en-GB" sz="1200" dirty="0" err="1">
                <a:solidFill>
                  <a:srgbClr val="001C3D"/>
                </a:solidFill>
                <a:effectLst/>
                <a:latin typeface="Helvetica" pitchFamily="2" charset="0"/>
              </a:rPr>
              <a:t>Pauw</a:t>
            </a:r>
            <a:r>
              <a:rPr lang="en-GB" sz="1200" dirty="0">
                <a:solidFill>
                  <a:srgbClr val="001C3D"/>
                </a:solidFill>
                <a:effectLst/>
                <a:latin typeface="Helvetica" pitchFamily="2" charset="0"/>
              </a:rPr>
              <a:t>, I., van der </a:t>
            </a:r>
            <a:r>
              <a:rPr lang="en-GB" sz="1200" dirty="0" err="1">
                <a:solidFill>
                  <a:srgbClr val="001C3D"/>
                </a:solidFill>
                <a:effectLst/>
                <a:latin typeface="Helvetica" pitchFamily="2" charset="0"/>
              </a:rPr>
              <a:t>Grinten</a:t>
            </a:r>
            <a:r>
              <a:rPr lang="en-GB" sz="1200" dirty="0">
                <a:solidFill>
                  <a:srgbClr val="001C3D"/>
                </a:solidFill>
                <a:effectLst/>
                <a:latin typeface="Helvetica" pitchFamily="2" charset="0"/>
              </a:rPr>
              <a:t>, B., Bakker, C. 2016. Product design and business model strategies for a circular economy. Journal of Industrial and Production Engineering, 32 (1), 81</a:t>
            </a:r>
          </a:p>
          <a:p>
            <a:pPr marL="171450" indent="-171450">
              <a:buFont typeface="Arial" panose="020B0604020202020204" pitchFamily="34" charset="0"/>
              <a:buChar char="•"/>
            </a:pPr>
            <a:r>
              <a:rPr lang="en-GB" sz="1200" dirty="0" err="1">
                <a:solidFill>
                  <a:srgbClr val="001C3D"/>
                </a:solidFill>
                <a:effectLst/>
                <a:latin typeface="Helvetica" pitchFamily="2" charset="0"/>
              </a:rPr>
              <a:t>Geissdoerfer</a:t>
            </a:r>
            <a:r>
              <a:rPr lang="en-GB" sz="1200" dirty="0">
                <a:solidFill>
                  <a:srgbClr val="001C3D"/>
                </a:solidFill>
                <a:effectLst/>
                <a:latin typeface="Helvetica" pitchFamily="2" charset="0"/>
              </a:rPr>
              <a:t>, M., </a:t>
            </a:r>
            <a:r>
              <a:rPr lang="en-GB" sz="1200" dirty="0" err="1">
                <a:solidFill>
                  <a:srgbClr val="001C3D"/>
                </a:solidFill>
                <a:effectLst/>
                <a:latin typeface="Helvetica" pitchFamily="2" charset="0"/>
              </a:rPr>
              <a:t>Savaget</a:t>
            </a:r>
            <a:r>
              <a:rPr lang="en-GB" sz="1200" dirty="0">
                <a:solidFill>
                  <a:srgbClr val="001C3D"/>
                </a:solidFill>
                <a:effectLst/>
                <a:latin typeface="Helvetica" pitchFamily="2" charset="0"/>
              </a:rPr>
              <a:t>, P., </a:t>
            </a:r>
            <a:r>
              <a:rPr lang="en-GB" sz="1200" dirty="0" err="1">
                <a:solidFill>
                  <a:srgbClr val="001C3D"/>
                </a:solidFill>
                <a:effectLst/>
                <a:latin typeface="Helvetica" pitchFamily="2" charset="0"/>
              </a:rPr>
              <a:t>Bocken</a:t>
            </a:r>
            <a:r>
              <a:rPr lang="en-GB" sz="1200" dirty="0">
                <a:solidFill>
                  <a:srgbClr val="001C3D"/>
                </a:solidFill>
                <a:effectLst/>
                <a:latin typeface="Helvetica" pitchFamily="2" charset="0"/>
              </a:rPr>
              <a:t>, N. M., &amp; </a:t>
            </a:r>
            <a:r>
              <a:rPr lang="en-GB" sz="1200" dirty="0" err="1">
                <a:solidFill>
                  <a:srgbClr val="001C3D"/>
                </a:solidFill>
                <a:effectLst/>
                <a:latin typeface="Helvetica" pitchFamily="2" charset="0"/>
              </a:rPr>
              <a:t>Hultink</a:t>
            </a:r>
            <a:r>
              <a:rPr lang="en-GB" sz="1200" dirty="0">
                <a:solidFill>
                  <a:srgbClr val="001C3D"/>
                </a:solidFill>
                <a:effectLst/>
                <a:latin typeface="Helvetica" pitchFamily="2" charset="0"/>
              </a:rPr>
              <a:t>, E. J. (2017). The Circular Economy–A new sustainability paradigm? Journal of Cleaner production, 143, 757-768.</a:t>
            </a:r>
          </a:p>
          <a:p>
            <a:pPr marL="171450" indent="-171450">
              <a:buFont typeface="Arial" panose="020B0604020202020204" pitchFamily="34" charset="0"/>
              <a:buChar char="•"/>
            </a:pPr>
            <a:r>
              <a:rPr lang="en-GB" sz="1200" dirty="0">
                <a:solidFill>
                  <a:srgbClr val="001C3D"/>
                </a:solidFill>
                <a:effectLst/>
                <a:latin typeface="Helvetica" pitchFamily="2" charset="0"/>
              </a:rPr>
              <a:t>Hart, S. L., &amp; Milstein, M. B. (2003). Creating sustainable value. Academy of Management Perspectives, 17(2), 56-67.</a:t>
            </a:r>
          </a:p>
          <a:p>
            <a:pPr marL="171450" indent="-171450">
              <a:buFont typeface="Arial" panose="020B0604020202020204" pitchFamily="34" charset="0"/>
              <a:buChar char="•"/>
            </a:pPr>
            <a:r>
              <a:rPr lang="en-GB" sz="1200" dirty="0" err="1">
                <a:solidFill>
                  <a:srgbClr val="001C3D"/>
                </a:solidFill>
                <a:effectLst/>
                <a:latin typeface="Helvetica" pitchFamily="2" charset="0"/>
              </a:rPr>
              <a:t>Kraaijenhagen</a:t>
            </a:r>
            <a:r>
              <a:rPr lang="en-GB" sz="1200" dirty="0">
                <a:solidFill>
                  <a:srgbClr val="001C3D"/>
                </a:solidFill>
                <a:effectLst/>
                <a:latin typeface="Helvetica" pitchFamily="2" charset="0"/>
              </a:rPr>
              <a:t>, C., Van </a:t>
            </a:r>
            <a:r>
              <a:rPr lang="en-GB" sz="1200" dirty="0" err="1">
                <a:solidFill>
                  <a:srgbClr val="001C3D"/>
                </a:solidFill>
                <a:effectLst/>
                <a:latin typeface="Helvetica" pitchFamily="2" charset="0"/>
              </a:rPr>
              <a:t>Oppen</a:t>
            </a:r>
            <a:r>
              <a:rPr lang="en-GB" sz="1200" dirty="0">
                <a:solidFill>
                  <a:srgbClr val="001C3D"/>
                </a:solidFill>
                <a:effectLst/>
                <a:latin typeface="Helvetica" pitchFamily="2" charset="0"/>
              </a:rPr>
              <a:t>, C., </a:t>
            </a:r>
            <a:r>
              <a:rPr lang="en-GB" sz="1200" dirty="0" err="1">
                <a:solidFill>
                  <a:srgbClr val="001C3D"/>
                </a:solidFill>
                <a:effectLst/>
                <a:latin typeface="Helvetica" pitchFamily="2" charset="0"/>
              </a:rPr>
              <a:t>Bocken</a:t>
            </a:r>
            <a:r>
              <a:rPr lang="en-GB" sz="1200" dirty="0">
                <a:solidFill>
                  <a:srgbClr val="001C3D"/>
                </a:solidFill>
                <a:effectLst/>
                <a:latin typeface="Helvetica" pitchFamily="2" charset="0"/>
              </a:rPr>
              <a:t>. N. (2016), Circular business. Collaborate &amp; Circulate. Circular Collaboration, Amersfoort, The Netherlands. Available at </a:t>
            </a:r>
            <a:r>
              <a:rPr lang="en-GB" sz="1200" dirty="0" err="1">
                <a:solidFill>
                  <a:srgbClr val="001C3D"/>
                </a:solidFill>
                <a:effectLst/>
                <a:latin typeface="Helvetica" pitchFamily="2" charset="0"/>
              </a:rPr>
              <a:t>circularcollaboration.com</a:t>
            </a:r>
            <a:endParaRPr lang="en-GB" sz="1200" dirty="0">
              <a:solidFill>
                <a:srgbClr val="001C3D"/>
              </a:solidFill>
              <a:latin typeface="Helvetica" pitchFamily="2" charset="0"/>
            </a:endParaRPr>
          </a:p>
          <a:p>
            <a:pPr marL="171450" indent="-171450">
              <a:buFont typeface="Arial" panose="020B0604020202020204" pitchFamily="34" charset="0"/>
              <a:buChar char="•"/>
            </a:pPr>
            <a:r>
              <a:rPr lang="en-GB" sz="1200" dirty="0" err="1">
                <a:solidFill>
                  <a:srgbClr val="001C3D"/>
                </a:solidFill>
                <a:latin typeface="Helvetica" pitchFamily="2" charset="0"/>
              </a:rPr>
              <a:t>Lüdeke</a:t>
            </a:r>
            <a:r>
              <a:rPr lang="en-GB" sz="1200" dirty="0">
                <a:solidFill>
                  <a:srgbClr val="001C3D"/>
                </a:solidFill>
                <a:latin typeface="Helvetica" pitchFamily="2" charset="0"/>
              </a:rPr>
              <a:t>-Freund, F., Massa, L., </a:t>
            </a:r>
            <a:r>
              <a:rPr lang="en-GB" sz="1200" dirty="0" err="1">
                <a:solidFill>
                  <a:srgbClr val="001C3D"/>
                </a:solidFill>
                <a:latin typeface="Helvetica" pitchFamily="2" charset="0"/>
              </a:rPr>
              <a:t>Bocken</a:t>
            </a:r>
            <a:r>
              <a:rPr lang="en-GB" sz="1200" dirty="0">
                <a:solidFill>
                  <a:srgbClr val="001C3D"/>
                </a:solidFill>
                <a:latin typeface="Helvetica" pitchFamily="2" charset="0"/>
              </a:rPr>
              <a:t>, N., Brent, A., &amp; </a:t>
            </a:r>
            <a:r>
              <a:rPr lang="en-GB" sz="1200" dirty="0" err="1">
                <a:solidFill>
                  <a:srgbClr val="001C3D"/>
                </a:solidFill>
                <a:latin typeface="Helvetica" pitchFamily="2" charset="0"/>
              </a:rPr>
              <a:t>Musango</a:t>
            </a:r>
            <a:r>
              <a:rPr lang="en-GB" sz="1200" dirty="0">
                <a:solidFill>
                  <a:srgbClr val="001C3D"/>
                </a:solidFill>
                <a:latin typeface="Helvetica" pitchFamily="2" charset="0"/>
              </a:rPr>
              <a:t>, J. (2016). Business models for shared value. Network for Business Sustainability: South Africa.</a:t>
            </a:r>
          </a:p>
          <a:p>
            <a:pPr marL="171450" indent="-171450">
              <a:buFont typeface="Arial" panose="020B0604020202020204" pitchFamily="34" charset="0"/>
              <a:buChar char="•"/>
            </a:pPr>
            <a:r>
              <a:rPr lang="en-GB" sz="1200" dirty="0">
                <a:solidFill>
                  <a:srgbClr val="001C3D"/>
                </a:solidFill>
                <a:effectLst/>
                <a:latin typeface="Helvetica" pitchFamily="2" charset="0"/>
              </a:rPr>
              <a:t>Osterwalder, A., &amp; Pigneur, Y. (2010). Business model generation: a handbook for visionaries, game changers, and challengers. John Wiley &amp; Sons.</a:t>
            </a:r>
          </a:p>
          <a:p>
            <a:pPr marL="171450" indent="-171450">
              <a:buFont typeface="Arial" panose="020B0604020202020204" pitchFamily="34" charset="0"/>
              <a:buChar char="•"/>
            </a:pPr>
            <a:r>
              <a:rPr lang="en-GB" sz="1200" dirty="0">
                <a:solidFill>
                  <a:srgbClr val="001C3D"/>
                </a:solidFill>
                <a:effectLst/>
                <a:latin typeface="Helvetica" pitchFamily="2" charset="0"/>
              </a:rPr>
              <a:t>Stubbs, W., &amp; </a:t>
            </a:r>
            <a:r>
              <a:rPr lang="en-GB" sz="1200" dirty="0" err="1">
                <a:solidFill>
                  <a:srgbClr val="001C3D"/>
                </a:solidFill>
                <a:effectLst/>
                <a:latin typeface="Helvetica" pitchFamily="2" charset="0"/>
              </a:rPr>
              <a:t>Cocklin</a:t>
            </a:r>
            <a:r>
              <a:rPr lang="en-GB" sz="1200" dirty="0">
                <a:solidFill>
                  <a:srgbClr val="001C3D"/>
                </a:solidFill>
                <a:effectLst/>
                <a:latin typeface="Helvetica" pitchFamily="2" charset="0"/>
              </a:rPr>
              <a:t>, C. (2008). Conceptualizing a 'sustainability business model'. Organization &amp; Environment, 21(2), 103-127.</a:t>
            </a:r>
          </a:p>
          <a:p>
            <a:pPr marL="171450" indent="-171450">
              <a:buFont typeface="Arial" panose="020B0604020202020204" pitchFamily="34" charset="0"/>
              <a:buChar char="•"/>
            </a:pPr>
            <a:r>
              <a:rPr lang="en-GB" sz="1200" dirty="0" err="1">
                <a:solidFill>
                  <a:srgbClr val="001C3D"/>
                </a:solidFill>
                <a:effectLst/>
                <a:latin typeface="Helvetica" pitchFamily="2" charset="0"/>
              </a:rPr>
              <a:t>Tukker</a:t>
            </a:r>
            <a:r>
              <a:rPr lang="en-GB" sz="1200" dirty="0">
                <a:solidFill>
                  <a:srgbClr val="001C3D"/>
                </a:solidFill>
                <a:effectLst/>
                <a:latin typeface="Helvetica" pitchFamily="2" charset="0"/>
              </a:rPr>
              <a:t>, A. (2004). Eight types of product–service system: eight ways to sustainability? Experiences from </a:t>
            </a:r>
            <a:r>
              <a:rPr lang="en-GB" sz="1200" dirty="0" err="1">
                <a:solidFill>
                  <a:srgbClr val="001C3D"/>
                </a:solidFill>
                <a:effectLst/>
                <a:latin typeface="Helvetica" pitchFamily="2" charset="0"/>
              </a:rPr>
              <a:t>SusProNet</a:t>
            </a:r>
            <a:r>
              <a:rPr lang="en-GB" sz="1200" dirty="0">
                <a:solidFill>
                  <a:srgbClr val="001C3D"/>
                </a:solidFill>
                <a:effectLst/>
                <a:latin typeface="Helvetica" pitchFamily="2" charset="0"/>
              </a:rPr>
              <a:t>. Business strategy and the environment, 13(4), 246-260.</a:t>
            </a:r>
          </a:p>
          <a:p>
            <a:pPr marL="171450" indent="-171450">
              <a:buFont typeface="Arial" panose="020B0604020202020204" pitchFamily="34" charset="0"/>
              <a:buChar char="•"/>
            </a:pPr>
            <a:r>
              <a:rPr lang="en-GB" sz="1200" dirty="0" err="1">
                <a:solidFill>
                  <a:srgbClr val="001C3D"/>
                </a:solidFill>
                <a:latin typeface="Helvetica" pitchFamily="2" charset="0"/>
              </a:rPr>
              <a:t>T</a:t>
            </a:r>
            <a:r>
              <a:rPr lang="en-GB" sz="1200" dirty="0" err="1">
                <a:solidFill>
                  <a:srgbClr val="001C3D"/>
                </a:solidFill>
                <a:effectLst/>
                <a:latin typeface="Helvetica" pitchFamily="2" charset="0"/>
              </a:rPr>
              <a:t>ukker</a:t>
            </a:r>
            <a:r>
              <a:rPr lang="en-GB" sz="1200" dirty="0">
                <a:solidFill>
                  <a:srgbClr val="001C3D"/>
                </a:solidFill>
                <a:effectLst/>
                <a:latin typeface="Helvetica" pitchFamily="2" charset="0"/>
              </a:rPr>
              <a:t>, A., </a:t>
            </a:r>
            <a:r>
              <a:rPr lang="en-GB" sz="1200" dirty="0" err="1">
                <a:solidFill>
                  <a:srgbClr val="001C3D"/>
                </a:solidFill>
                <a:effectLst/>
                <a:latin typeface="Helvetica" pitchFamily="2" charset="0"/>
              </a:rPr>
              <a:t>Bulavskaya</a:t>
            </a:r>
            <a:r>
              <a:rPr lang="en-GB" sz="1200" dirty="0">
                <a:solidFill>
                  <a:srgbClr val="001C3D"/>
                </a:solidFill>
                <a:effectLst/>
                <a:latin typeface="Helvetica" pitchFamily="2" charset="0"/>
              </a:rPr>
              <a:t>, T., </a:t>
            </a:r>
            <a:r>
              <a:rPr lang="en-GB" sz="1200" dirty="0" err="1">
                <a:solidFill>
                  <a:srgbClr val="001C3D"/>
                </a:solidFill>
                <a:effectLst/>
                <a:latin typeface="Helvetica" pitchFamily="2" charset="0"/>
              </a:rPr>
              <a:t>Giljum</a:t>
            </a:r>
            <a:r>
              <a:rPr lang="en-GB" sz="1200" dirty="0">
                <a:solidFill>
                  <a:srgbClr val="001C3D"/>
                </a:solidFill>
                <a:effectLst/>
                <a:latin typeface="Helvetica" pitchFamily="2" charset="0"/>
              </a:rPr>
              <a:t>, S., de Koning, A., </a:t>
            </a:r>
            <a:r>
              <a:rPr lang="en-GB" sz="1200" dirty="0" err="1">
                <a:solidFill>
                  <a:srgbClr val="001C3D"/>
                </a:solidFill>
                <a:effectLst/>
                <a:latin typeface="Helvetica" pitchFamily="2" charset="0"/>
              </a:rPr>
              <a:t>Lutter</a:t>
            </a:r>
            <a:r>
              <a:rPr lang="en-GB" sz="1200" dirty="0">
                <a:solidFill>
                  <a:srgbClr val="001C3D"/>
                </a:solidFill>
                <a:effectLst/>
                <a:latin typeface="Helvetica" pitchFamily="2" charset="0"/>
              </a:rPr>
              <a:t>, S., Simas, M., ... &amp; Wood, R. 2016. Environmental and resource footprints in a global context: Europe’s structural deficit in resource </a:t>
            </a:r>
            <a:r>
              <a:rPr lang="en-GB" sz="1200" dirty="0">
                <a:solidFill>
                  <a:srgbClr val="001C3D"/>
                </a:solidFill>
                <a:latin typeface="Helvetica" pitchFamily="2" charset="0"/>
              </a:rPr>
              <a:t>endowments. Global Environmental Change, 40, 171-181.</a:t>
            </a:r>
          </a:p>
        </p:txBody>
      </p:sp>
      <p:grpSp>
        <p:nvGrpSpPr>
          <p:cNvPr id="5" name="Group 4">
            <a:extLst>
              <a:ext uri="{FF2B5EF4-FFF2-40B4-BE49-F238E27FC236}">
                <a16:creationId xmlns:a16="http://schemas.microsoft.com/office/drawing/2014/main" id="{E21ABB0D-24C0-7C7A-D5DE-331B20D62642}"/>
              </a:ext>
            </a:extLst>
          </p:cNvPr>
          <p:cNvGrpSpPr/>
          <p:nvPr/>
        </p:nvGrpSpPr>
        <p:grpSpPr>
          <a:xfrm>
            <a:off x="0" y="267347"/>
            <a:ext cx="12196827" cy="1048673"/>
            <a:chOff x="0" y="267347"/>
            <a:chExt cx="12196827" cy="1048673"/>
          </a:xfrm>
        </p:grpSpPr>
        <p:sp>
          <p:nvSpPr>
            <p:cNvPr id="8" name="Rectangle 7">
              <a:extLst>
                <a:ext uri="{FF2B5EF4-FFF2-40B4-BE49-F238E27FC236}">
                  <a16:creationId xmlns:a16="http://schemas.microsoft.com/office/drawing/2014/main" id="{53003D3B-6C0F-2759-256E-CFCCAD71647D}"/>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Literature for further reading</a:t>
              </a:r>
              <a:endParaRPr lang="en-US" sz="2800" b="1" dirty="0"/>
            </a:p>
          </p:txBody>
        </p:sp>
        <p:pic>
          <p:nvPicPr>
            <p:cNvPr id="10" name="Picture 9">
              <a:extLst>
                <a:ext uri="{FF2B5EF4-FFF2-40B4-BE49-F238E27FC236}">
                  <a16:creationId xmlns:a16="http://schemas.microsoft.com/office/drawing/2014/main" id="{C2E6802E-5396-42C4-6B8F-F7099E4B3264}"/>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1561898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9D5C5D1-D7B5-46BC-8575-1EE3E43F1A11}"/>
              </a:ext>
            </a:extLst>
          </p:cNvPr>
          <p:cNvSpPr/>
          <p:nvPr/>
        </p:nvSpPr>
        <p:spPr>
          <a:xfrm>
            <a:off x="318655" y="3382452"/>
            <a:ext cx="10021572"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000" i="1" dirty="0">
                <a:latin typeface="Arial" panose="020B0604020202020204" pitchFamily="34" charset="0"/>
                <a:cs typeface="Arial" panose="020B0604020202020204" pitchFamily="34" charset="0"/>
              </a:rPr>
              <a:t>Website</a:t>
            </a:r>
            <a:r>
              <a:rPr lang="en-US" sz="2000" i="1">
                <a:latin typeface="Arial" panose="020B0604020202020204" pitchFamily="34" charset="0"/>
                <a:cs typeface="Arial" panose="020B0604020202020204" pitchFamily="34" charset="0"/>
              </a:rPr>
              <a:t>:</a:t>
            </a:r>
            <a:r>
              <a:rPr lang="en-US" sz="2000" b="1" i="1">
                <a:latin typeface="Arial" panose="020B0604020202020204" pitchFamily="34" charset="0"/>
                <a:cs typeface="Arial" panose="020B0604020202020204" pitchFamily="34" charset="0"/>
              </a:rPr>
              <a:t> www</a:t>
            </a:r>
            <a:r>
              <a:rPr lang="en-US" sz="2000" b="1" i="1" dirty="0">
                <a:latin typeface="Arial" panose="020B0604020202020204" pitchFamily="34" charset="0"/>
                <a:cs typeface="Arial" panose="020B0604020202020204" pitchFamily="34" charset="0"/>
              </a:rPr>
              <a:t>.ip4sustainability</a:t>
            </a:r>
            <a:r>
              <a:rPr lang="en-US" sz="2000" b="1" i="1">
                <a:latin typeface="Arial" panose="020B0604020202020204" pitchFamily="34" charset="0"/>
                <a:cs typeface="Arial" panose="020B0604020202020204" pitchFamily="34" charset="0"/>
              </a:rPr>
              <a:t>.org</a:t>
            </a:r>
            <a:endParaRPr lang="en-US" sz="2000" b="1" i="1" dirty="0">
              <a:latin typeface="Arial" panose="020B0604020202020204" pitchFamily="34" charset="0"/>
              <a:cs typeface="Arial" panose="020B0604020202020204" pitchFamily="34" charset="0"/>
            </a:endParaRPr>
          </a:p>
          <a:p>
            <a:pPr algn="r"/>
            <a:r>
              <a:rPr lang="en-US" sz="2000" b="0" i="1" u="none" strike="noStrike" kern="1200" cap="none" spc="0" baseline="0" dirty="0">
                <a:solidFill>
                  <a:schemeClr val="bg1"/>
                </a:solidFill>
                <a:uFillTx/>
                <a:latin typeface="Arial" panose="020B0604020202020204" pitchFamily="34" charset="0"/>
                <a:cs typeface="Arial" panose="020B0604020202020204" pitchFamily="34" charset="0"/>
              </a:rPr>
              <a:t>Twitter: </a:t>
            </a:r>
            <a:r>
              <a:rPr lang="en-US" sz="2000" b="1" i="1" u="none" strike="noStrike" kern="1200" cap="none" spc="0" baseline="0" dirty="0">
                <a:solidFill>
                  <a:schemeClr val="bg1"/>
                </a:solidFill>
                <a:uFillTx/>
                <a:latin typeface="Arial" panose="020B0604020202020204" pitchFamily="34" charset="0"/>
                <a:cs typeface="Arial" panose="020B0604020202020204" pitchFamily="34" charset="0"/>
              </a:rPr>
              <a:t>@ip4sust</a:t>
            </a:r>
          </a:p>
          <a:p>
            <a:pPr algn="r"/>
            <a:r>
              <a:rPr lang="en-US" i="1" dirty="0">
                <a:latin typeface="Arial" panose="020B0604020202020204" pitchFamily="34" charset="0"/>
                <a:cs typeface="Arial" panose="020B0604020202020204" pitchFamily="34" charset="0"/>
              </a:rPr>
              <a:t>Contact: </a:t>
            </a:r>
            <a:r>
              <a:rPr lang="en-GB" dirty="0">
                <a:hlinkClick r:id="rId2"/>
              </a:rPr>
              <a:t>lars.strupeit@iiiee.lu.se</a:t>
            </a:r>
            <a:endParaRPr lang="en-US" sz="1600" i="1"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0162159-FCCA-40A8-BD27-C007804F6681}"/>
              </a:ext>
            </a:extLst>
          </p:cNvPr>
          <p:cNvSpPr txBox="1"/>
          <p:nvPr/>
        </p:nvSpPr>
        <p:spPr>
          <a:xfrm>
            <a:off x="689811" y="4929866"/>
            <a:ext cx="9733039" cy="738664"/>
          </a:xfrm>
          <a:prstGeom prst="rect">
            <a:avLst/>
          </a:prstGeom>
          <a:noFill/>
        </p:spPr>
        <p:txBody>
          <a:bodyPr wrap="square" rtlCol="0">
            <a:spAutoFit/>
          </a:bodyPr>
          <a:lstStyle/>
          <a:p>
            <a:pPr algn="r"/>
            <a:r>
              <a:rPr lang="en-US" sz="1400" b="1" dirty="0"/>
              <a:t>Funding support: </a:t>
            </a:r>
            <a:r>
              <a:rPr lang="en-US" sz="1400" dirty="0"/>
              <a:t>The project IPACST is financially supported by the Belmont Forum and NORFACE Joint Research </a:t>
            </a:r>
            <a:r>
              <a:rPr lang="en-US" sz="1400" dirty="0" err="1"/>
              <a:t>Programme</a:t>
            </a:r>
            <a:r>
              <a:rPr lang="en-US" sz="1400" dirty="0"/>
              <a:t> on Transformations to Sustainability, which is co-funded by DLR/BMBF FONA-SÖF 01UV1812A and 01UV1812B, GCRF, ESRC (ES/S008322/1), VR 2017-06439, and the European Commission through Horizon 2020.</a:t>
            </a:r>
            <a:endParaRPr lang="en-US" sz="1400" b="1" i="1" dirty="0"/>
          </a:p>
        </p:txBody>
      </p:sp>
      <p:grpSp>
        <p:nvGrpSpPr>
          <p:cNvPr id="2" name="Group 1">
            <a:extLst>
              <a:ext uri="{FF2B5EF4-FFF2-40B4-BE49-F238E27FC236}">
                <a16:creationId xmlns:a16="http://schemas.microsoft.com/office/drawing/2014/main" id="{4FE443C7-184F-4544-97B9-3088653DEDA8}"/>
              </a:ext>
            </a:extLst>
          </p:cNvPr>
          <p:cNvGrpSpPr/>
          <p:nvPr/>
        </p:nvGrpSpPr>
        <p:grpSpPr>
          <a:xfrm>
            <a:off x="2664280" y="5754728"/>
            <a:ext cx="7673760" cy="717120"/>
            <a:chOff x="4322880" y="5820480"/>
            <a:chExt cx="7673760" cy="717120"/>
          </a:xfrm>
        </p:grpSpPr>
        <p:pic>
          <p:nvPicPr>
            <p:cNvPr id="9" name="Bild 21">
              <a:extLst>
                <a:ext uri="{FF2B5EF4-FFF2-40B4-BE49-F238E27FC236}">
                  <a16:creationId xmlns:a16="http://schemas.microsoft.com/office/drawing/2014/main" id="{A0BC5C72-8A11-439F-94C1-77E172C988B1}"/>
                </a:ext>
              </a:extLst>
            </p:cNvPr>
            <p:cNvPicPr/>
            <p:nvPr/>
          </p:nvPicPr>
          <p:blipFill>
            <a:blip r:embed="rId3"/>
            <a:stretch/>
          </p:blipFill>
          <p:spPr>
            <a:xfrm>
              <a:off x="4322880" y="5820480"/>
              <a:ext cx="2476800" cy="659160"/>
            </a:xfrm>
            <a:prstGeom prst="rect">
              <a:avLst/>
            </a:prstGeom>
            <a:ln>
              <a:noFill/>
            </a:ln>
          </p:spPr>
        </p:pic>
        <p:pic>
          <p:nvPicPr>
            <p:cNvPr id="10" name="Bild 22">
              <a:extLst>
                <a:ext uri="{FF2B5EF4-FFF2-40B4-BE49-F238E27FC236}">
                  <a16:creationId xmlns:a16="http://schemas.microsoft.com/office/drawing/2014/main" id="{ED5E47F2-EF10-42B1-8ED3-150C7E6786F8}"/>
                </a:ext>
              </a:extLst>
            </p:cNvPr>
            <p:cNvPicPr/>
            <p:nvPr/>
          </p:nvPicPr>
          <p:blipFill>
            <a:blip r:embed="rId4"/>
            <a:stretch/>
          </p:blipFill>
          <p:spPr>
            <a:xfrm>
              <a:off x="6800760" y="5832000"/>
              <a:ext cx="1006560" cy="647640"/>
            </a:xfrm>
            <a:prstGeom prst="rect">
              <a:avLst/>
            </a:prstGeom>
            <a:ln>
              <a:noFill/>
            </a:ln>
          </p:spPr>
        </p:pic>
        <p:pic>
          <p:nvPicPr>
            <p:cNvPr id="11" name="Bild 32">
              <a:extLst>
                <a:ext uri="{FF2B5EF4-FFF2-40B4-BE49-F238E27FC236}">
                  <a16:creationId xmlns:a16="http://schemas.microsoft.com/office/drawing/2014/main" id="{443E1301-8837-4DD9-8EFA-31DAACFB4FCE}"/>
                </a:ext>
              </a:extLst>
            </p:cNvPr>
            <p:cNvPicPr/>
            <p:nvPr/>
          </p:nvPicPr>
          <p:blipFill>
            <a:blip r:embed="rId5"/>
            <a:stretch/>
          </p:blipFill>
          <p:spPr>
            <a:xfrm>
              <a:off x="7689960" y="5898600"/>
              <a:ext cx="1078200" cy="451440"/>
            </a:xfrm>
            <a:prstGeom prst="rect">
              <a:avLst/>
            </a:prstGeom>
            <a:ln>
              <a:noFill/>
            </a:ln>
          </p:spPr>
        </p:pic>
        <p:pic>
          <p:nvPicPr>
            <p:cNvPr id="12" name="Bild 33">
              <a:extLst>
                <a:ext uri="{FF2B5EF4-FFF2-40B4-BE49-F238E27FC236}">
                  <a16:creationId xmlns:a16="http://schemas.microsoft.com/office/drawing/2014/main" id="{314201BF-F430-49FA-9FEF-7373157E7770}"/>
                </a:ext>
              </a:extLst>
            </p:cNvPr>
            <p:cNvPicPr/>
            <p:nvPr/>
          </p:nvPicPr>
          <p:blipFill>
            <a:blip r:embed="rId6"/>
            <a:stretch/>
          </p:blipFill>
          <p:spPr>
            <a:xfrm>
              <a:off x="9803520" y="5919120"/>
              <a:ext cx="488880" cy="462960"/>
            </a:xfrm>
            <a:prstGeom prst="rect">
              <a:avLst/>
            </a:prstGeom>
            <a:ln>
              <a:noFill/>
            </a:ln>
          </p:spPr>
        </p:pic>
        <p:pic>
          <p:nvPicPr>
            <p:cNvPr id="13" name="Bild 34">
              <a:extLst>
                <a:ext uri="{FF2B5EF4-FFF2-40B4-BE49-F238E27FC236}">
                  <a16:creationId xmlns:a16="http://schemas.microsoft.com/office/drawing/2014/main" id="{2A6F6540-9479-43BA-ADD2-D5DD0CDDD9AB}"/>
                </a:ext>
              </a:extLst>
            </p:cNvPr>
            <p:cNvPicPr/>
            <p:nvPr/>
          </p:nvPicPr>
          <p:blipFill>
            <a:blip r:embed="rId7"/>
            <a:stretch/>
          </p:blipFill>
          <p:spPr>
            <a:xfrm>
              <a:off x="11437920" y="5919120"/>
              <a:ext cx="558720" cy="462960"/>
            </a:xfrm>
            <a:prstGeom prst="rect">
              <a:avLst/>
            </a:prstGeom>
            <a:ln>
              <a:noFill/>
            </a:ln>
          </p:spPr>
        </p:pic>
        <p:pic>
          <p:nvPicPr>
            <p:cNvPr id="14" name="Picture 138">
              <a:extLst>
                <a:ext uri="{FF2B5EF4-FFF2-40B4-BE49-F238E27FC236}">
                  <a16:creationId xmlns:a16="http://schemas.microsoft.com/office/drawing/2014/main" id="{1BBB9623-1BC3-4945-A489-0CADE9CBE626}"/>
                </a:ext>
              </a:extLst>
            </p:cNvPr>
            <p:cNvPicPr/>
            <p:nvPr/>
          </p:nvPicPr>
          <p:blipFill>
            <a:blip r:embed="rId8"/>
            <a:stretch/>
          </p:blipFill>
          <p:spPr>
            <a:xfrm>
              <a:off x="10427400" y="5898600"/>
              <a:ext cx="875520" cy="502920"/>
            </a:xfrm>
            <a:prstGeom prst="rect">
              <a:avLst/>
            </a:prstGeom>
            <a:ln>
              <a:noFill/>
            </a:ln>
          </p:spPr>
        </p:pic>
        <p:pic>
          <p:nvPicPr>
            <p:cNvPr id="15" name="Grafik 2">
              <a:extLst>
                <a:ext uri="{FF2B5EF4-FFF2-40B4-BE49-F238E27FC236}">
                  <a16:creationId xmlns:a16="http://schemas.microsoft.com/office/drawing/2014/main" id="{78EDFC2C-49A9-4782-8D00-6D73DE8998E9}"/>
                </a:ext>
              </a:extLst>
            </p:cNvPr>
            <p:cNvPicPr/>
            <p:nvPr/>
          </p:nvPicPr>
          <p:blipFill>
            <a:blip r:embed="rId9"/>
            <a:srcRect l="14797" r="13822"/>
            <a:stretch/>
          </p:blipFill>
          <p:spPr>
            <a:xfrm>
              <a:off x="8910000" y="5850000"/>
              <a:ext cx="765360" cy="687600"/>
            </a:xfrm>
            <a:prstGeom prst="rect">
              <a:avLst/>
            </a:prstGeom>
            <a:ln>
              <a:noFill/>
            </a:ln>
          </p:spPr>
        </p:pic>
      </p:grpSp>
      <p:pic>
        <p:nvPicPr>
          <p:cNvPr id="16" name="Picture 15" descr="Chart, sunburst chart&#10;&#10;Description automatically generated">
            <a:extLst>
              <a:ext uri="{FF2B5EF4-FFF2-40B4-BE49-F238E27FC236}">
                <a16:creationId xmlns:a16="http://schemas.microsoft.com/office/drawing/2014/main" id="{19FB0F09-FD99-4032-A799-A3358CBFD3CA}"/>
              </a:ext>
            </a:extLst>
          </p:cNvPr>
          <p:cNvPicPr>
            <a:picLocks noChangeAspect="1"/>
          </p:cNvPicPr>
          <p:nvPr/>
        </p:nvPicPr>
        <p:blipFill>
          <a:blip r:embed="rId10"/>
          <a:stretch>
            <a:fillRect/>
          </a:stretch>
        </p:blipFill>
        <p:spPr>
          <a:xfrm>
            <a:off x="10345451" y="3111735"/>
            <a:ext cx="1825283" cy="1943625"/>
          </a:xfrm>
          <a:prstGeom prst="rect">
            <a:avLst/>
          </a:prstGeom>
        </p:spPr>
      </p:pic>
    </p:spTree>
    <p:extLst>
      <p:ext uri="{BB962C8B-B14F-4D97-AF65-F5344CB8AC3E}">
        <p14:creationId xmlns:p14="http://schemas.microsoft.com/office/powerpoint/2010/main" val="1060508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6FC2DB3-4917-43F9-B5BB-D8BE7C63958F}"/>
              </a:ext>
            </a:extLst>
          </p:cNvPr>
          <p:cNvSpPr txBox="1"/>
          <p:nvPr/>
        </p:nvSpPr>
        <p:spPr>
          <a:xfrm>
            <a:off x="412447" y="1543843"/>
            <a:ext cx="11717864"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t>Sustainable development:</a:t>
            </a:r>
            <a:r>
              <a:rPr lang="en-US" sz="2400" dirty="0"/>
              <a:t> </a:t>
            </a:r>
            <a:r>
              <a:rPr lang="en-US" sz="2400" dirty="0">
                <a:ea typeface="+mn-lt"/>
                <a:cs typeface="+mn-lt"/>
              </a:rPr>
              <a:t>“development that meets the needs of the present without compromising the ability of future generations to meet their own needs.” (WCED, 1987)</a:t>
            </a:r>
          </a:p>
          <a:p>
            <a:pPr marL="342900" indent="-342900">
              <a:buFont typeface="Arial"/>
              <a:buChar char="•"/>
            </a:pPr>
            <a:r>
              <a:rPr lang="en-US" sz="2400" dirty="0">
                <a:ea typeface="+mn-lt"/>
                <a:cs typeface="+mn-lt"/>
              </a:rPr>
              <a:t>Technologies, products, business models and design that contribute to achieving the UN Sustainable Development Goals. </a:t>
            </a:r>
            <a:endParaRPr lang="en-US" sz="2400" dirty="0">
              <a:cs typeface="Calibri"/>
            </a:endParaRPr>
          </a:p>
          <a:p>
            <a:endParaRPr lang="en-US" sz="2400" dirty="0">
              <a:cs typeface="Calibri"/>
            </a:endParaRPr>
          </a:p>
          <a:p>
            <a:r>
              <a:rPr lang="en-US" sz="2400" b="1" dirty="0">
                <a:cs typeface="Calibri"/>
              </a:rPr>
              <a:t>Sustainable Business Model (SBM):</a:t>
            </a:r>
            <a:r>
              <a:rPr lang="en-US" sz="2400" dirty="0">
                <a:cs typeface="Calibri"/>
              </a:rPr>
              <a:t> </a:t>
            </a:r>
            <a:r>
              <a:rPr lang="en-US" sz="2400" dirty="0">
                <a:ea typeface="+mn-lt"/>
                <a:cs typeface="+mn-lt"/>
              </a:rPr>
              <a:t>one that allows a combination of economic, environmental and social aspects of sustainability to define the organization’s purpose</a:t>
            </a:r>
          </a:p>
          <a:p>
            <a:pPr marL="342900" indent="-342900">
              <a:buFont typeface="Arial"/>
              <a:buChar char="•"/>
            </a:pPr>
            <a:r>
              <a:rPr lang="en-US" sz="2400" dirty="0">
                <a:ea typeface="+mn-lt"/>
                <a:cs typeface="+mn-lt"/>
              </a:rPr>
              <a:t>Aims at reducing negative impacts for the environment and society.</a:t>
            </a:r>
            <a:endParaRPr lang="en-US" sz="2400" dirty="0">
              <a:cs typeface="Calibri"/>
            </a:endParaRPr>
          </a:p>
          <a:p>
            <a:endParaRPr lang="en-US" sz="2400" dirty="0">
              <a:cs typeface="Calibri"/>
            </a:endParaRPr>
          </a:p>
        </p:txBody>
      </p:sp>
      <p:grpSp>
        <p:nvGrpSpPr>
          <p:cNvPr id="3" name="Group 2">
            <a:extLst>
              <a:ext uri="{FF2B5EF4-FFF2-40B4-BE49-F238E27FC236}">
                <a16:creationId xmlns:a16="http://schemas.microsoft.com/office/drawing/2014/main" id="{4182CED2-29EE-3B44-43B5-64FFE3042F10}"/>
              </a:ext>
            </a:extLst>
          </p:cNvPr>
          <p:cNvGrpSpPr/>
          <p:nvPr/>
        </p:nvGrpSpPr>
        <p:grpSpPr>
          <a:xfrm>
            <a:off x="0" y="267347"/>
            <a:ext cx="12196827" cy="1048673"/>
            <a:chOff x="0" y="267347"/>
            <a:chExt cx="12196827" cy="1048673"/>
          </a:xfrm>
        </p:grpSpPr>
        <p:sp>
          <p:nvSpPr>
            <p:cNvPr id="5" name="Rectangle 4">
              <a:extLst>
                <a:ext uri="{FF2B5EF4-FFF2-40B4-BE49-F238E27FC236}">
                  <a16:creationId xmlns:a16="http://schemas.microsoft.com/office/drawing/2014/main" id="{A1194CBA-5B78-5EC8-B3EA-2FF6C5237121}"/>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Sustainability and SBM</a:t>
              </a:r>
              <a:endParaRPr lang="en-US" sz="2800" dirty="0"/>
            </a:p>
          </p:txBody>
        </p:sp>
        <p:pic>
          <p:nvPicPr>
            <p:cNvPr id="8" name="Picture 7">
              <a:extLst>
                <a:ext uri="{FF2B5EF4-FFF2-40B4-BE49-F238E27FC236}">
                  <a16:creationId xmlns:a16="http://schemas.microsoft.com/office/drawing/2014/main" id="{B74C7D13-1BD2-2F3A-52BF-6BCE0EC0687B}"/>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161133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482" y="2840294"/>
            <a:ext cx="11806518" cy="5142100"/>
          </a:xfrm>
          <a:prstGeom prst="rect">
            <a:avLst/>
          </a:prstGeom>
        </p:spPr>
      </p:pic>
      <p:sp>
        <p:nvSpPr>
          <p:cNvPr id="8" name="Rectangle 7">
            <a:extLst>
              <a:ext uri="{FF2B5EF4-FFF2-40B4-BE49-F238E27FC236}">
                <a16:creationId xmlns:a16="http://schemas.microsoft.com/office/drawing/2014/main" id="{734EBD15-6E80-4808-A264-755C395857F4}"/>
              </a:ext>
            </a:extLst>
          </p:cNvPr>
          <p:cNvSpPr/>
          <p:nvPr/>
        </p:nvSpPr>
        <p:spPr>
          <a:xfrm>
            <a:off x="385482" y="1681082"/>
            <a:ext cx="11806518" cy="954107"/>
          </a:xfrm>
          <a:prstGeom prst="rect">
            <a:avLst/>
          </a:prstGeom>
        </p:spPr>
        <p:txBody>
          <a:bodyPr wrap="square" lIns="91440" tIns="45720" rIns="91440" bIns="45720" anchor="t">
            <a:spAutoFit/>
          </a:bodyPr>
          <a:lstStyle/>
          <a:p>
            <a:r>
              <a:rPr lang="en-US" sz="2800" dirty="0"/>
              <a:t>SBMs enable transitions to sustainability by addressing social, environmental and economic concerns, coupled with a strong customer offering.</a:t>
            </a:r>
            <a:endParaRPr lang="en-US" dirty="0"/>
          </a:p>
        </p:txBody>
      </p:sp>
      <p:grpSp>
        <p:nvGrpSpPr>
          <p:cNvPr id="9" name="Group 8">
            <a:extLst>
              <a:ext uri="{FF2B5EF4-FFF2-40B4-BE49-F238E27FC236}">
                <a16:creationId xmlns:a16="http://schemas.microsoft.com/office/drawing/2014/main" id="{B0725251-1DC6-72E8-BD16-E2E4841CD232}"/>
              </a:ext>
            </a:extLst>
          </p:cNvPr>
          <p:cNvGrpSpPr/>
          <p:nvPr/>
        </p:nvGrpSpPr>
        <p:grpSpPr>
          <a:xfrm>
            <a:off x="0" y="267347"/>
            <a:ext cx="12196827" cy="1048673"/>
            <a:chOff x="0" y="267347"/>
            <a:chExt cx="12196827" cy="1048673"/>
          </a:xfrm>
        </p:grpSpPr>
        <p:sp>
          <p:nvSpPr>
            <p:cNvPr id="10" name="Rectangle 9">
              <a:extLst>
                <a:ext uri="{FF2B5EF4-FFF2-40B4-BE49-F238E27FC236}">
                  <a16:creationId xmlns:a16="http://schemas.microsoft.com/office/drawing/2014/main" id="{982A1F86-F209-014A-C71F-E28E9A59227B}"/>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SBM value mechanisms and archetypes</a:t>
              </a:r>
              <a:endParaRPr lang="en-US" sz="2800" b="1" dirty="0"/>
            </a:p>
          </p:txBody>
        </p:sp>
        <p:pic>
          <p:nvPicPr>
            <p:cNvPr id="11" name="Picture 10">
              <a:extLst>
                <a:ext uri="{FF2B5EF4-FFF2-40B4-BE49-F238E27FC236}">
                  <a16:creationId xmlns:a16="http://schemas.microsoft.com/office/drawing/2014/main" id="{06D748D6-FF7D-6865-00F8-CC71BC65BB31}"/>
                </a:ext>
              </a:extLst>
            </p:cNvPr>
            <p:cNvPicPr>
              <a:picLocks noChangeAspect="1"/>
            </p:cNvPicPr>
            <p:nvPr/>
          </p:nvPicPr>
          <p:blipFill>
            <a:blip r:embed="rId4"/>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709801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6FC2DB3-4917-43F9-B5BB-D8BE7C63958F}"/>
              </a:ext>
            </a:extLst>
          </p:cNvPr>
          <p:cNvSpPr txBox="1"/>
          <p:nvPr/>
        </p:nvSpPr>
        <p:spPr>
          <a:xfrm>
            <a:off x="600970" y="1772635"/>
            <a:ext cx="10846600" cy="418576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1200"/>
              </a:spcBef>
              <a:buFont typeface="Arial"/>
              <a:buChar char="•"/>
            </a:pPr>
            <a:r>
              <a:rPr lang="en-GB" sz="2400" dirty="0">
                <a:ea typeface="+mn-lt"/>
                <a:cs typeface="+mn-lt"/>
              </a:rPr>
              <a:t>A SBM draws on economic, environmental and social aspects of sustainability in defining an organization’s purpose</a:t>
            </a:r>
          </a:p>
          <a:p>
            <a:pPr marL="342900" indent="-342900">
              <a:spcBef>
                <a:spcPts val="1200"/>
              </a:spcBef>
              <a:buFont typeface="Arial"/>
              <a:buChar char="•"/>
            </a:pPr>
            <a:r>
              <a:rPr lang="en-GB" sz="2400" dirty="0">
                <a:ea typeface="+mn-lt"/>
                <a:cs typeface="+mn-lt"/>
              </a:rPr>
              <a:t>A SBM Uses a Triple Bottom Line (TBL) approach in measuring performance</a:t>
            </a:r>
          </a:p>
          <a:p>
            <a:pPr marL="342900" indent="-342900">
              <a:spcBef>
                <a:spcPts val="1200"/>
              </a:spcBef>
              <a:buFont typeface="Arial"/>
              <a:buChar char="•"/>
            </a:pPr>
            <a:r>
              <a:rPr lang="en-GB" sz="2400" dirty="0">
                <a:ea typeface="+mn-lt"/>
                <a:cs typeface="+mn-lt"/>
              </a:rPr>
              <a:t>A SBM considers the needs of all stakeholders rather than giving priority to shareholders’ expectations</a:t>
            </a:r>
          </a:p>
          <a:p>
            <a:pPr marL="342900" indent="-342900">
              <a:spcBef>
                <a:spcPts val="1200"/>
              </a:spcBef>
              <a:buFont typeface="Arial"/>
              <a:buChar char="•"/>
            </a:pPr>
            <a:r>
              <a:rPr lang="en-GB" sz="2400" dirty="0">
                <a:ea typeface="+mn-lt"/>
                <a:cs typeface="+mn-lt"/>
              </a:rPr>
              <a:t>A SBM treats nature as a stakeholder and promotes environmental stewardship</a:t>
            </a:r>
          </a:p>
          <a:p>
            <a:pPr marL="342900" indent="-342900">
              <a:spcBef>
                <a:spcPts val="1200"/>
              </a:spcBef>
              <a:buFont typeface="Arial"/>
              <a:buChar char="•"/>
            </a:pPr>
            <a:r>
              <a:rPr lang="en-GB" sz="2400" dirty="0">
                <a:ea typeface="+mn-lt"/>
                <a:cs typeface="+mn-lt"/>
              </a:rPr>
              <a:t>Sustainability leaders, or champions, drive the cultural and structural changes necessary to implement sustainability</a:t>
            </a:r>
          </a:p>
          <a:p>
            <a:pPr marL="342900" indent="-342900">
              <a:spcBef>
                <a:spcPts val="1200"/>
              </a:spcBef>
              <a:buFont typeface="Arial"/>
              <a:buChar char="•"/>
            </a:pPr>
            <a:r>
              <a:rPr lang="en-GB" sz="2400" dirty="0">
                <a:ea typeface="+mn-lt"/>
                <a:cs typeface="+mn-lt"/>
              </a:rPr>
              <a:t>An SBM encompasses the systems perspective as well as the firm-level perspective</a:t>
            </a:r>
          </a:p>
        </p:txBody>
      </p:sp>
      <p:sp>
        <p:nvSpPr>
          <p:cNvPr id="5" name="TextBox 4">
            <a:extLst>
              <a:ext uri="{FF2B5EF4-FFF2-40B4-BE49-F238E27FC236}">
                <a16:creationId xmlns:a16="http://schemas.microsoft.com/office/drawing/2014/main" id="{20772D78-CE35-AF4D-A80C-6849010F5FD8}"/>
              </a:ext>
            </a:extLst>
          </p:cNvPr>
          <p:cNvSpPr txBox="1"/>
          <p:nvPr/>
        </p:nvSpPr>
        <p:spPr>
          <a:xfrm>
            <a:off x="947258" y="6080746"/>
            <a:ext cx="7695298" cy="253916"/>
          </a:xfrm>
          <a:prstGeom prst="rect">
            <a:avLst/>
          </a:prstGeom>
          <a:noFill/>
        </p:spPr>
        <p:txBody>
          <a:bodyPr wrap="square" rtlCol="0">
            <a:spAutoFit/>
          </a:bodyPr>
          <a:lstStyle/>
          <a:p>
            <a:r>
              <a:rPr lang="en-GB" sz="1050" dirty="0"/>
              <a:t>Source: Stubbs, W., &amp; </a:t>
            </a:r>
            <a:r>
              <a:rPr lang="en-GB" sz="1050" dirty="0" err="1"/>
              <a:t>Cocklin</a:t>
            </a:r>
            <a:r>
              <a:rPr lang="en-GB" sz="1050" dirty="0"/>
              <a:t>, C. (2008). Conceptualizing a 'sustainability business model'. Organization &amp; Environment, 21(2), 103-127.</a:t>
            </a:r>
            <a:endParaRPr lang="en-US" sz="1050" dirty="0"/>
          </a:p>
        </p:txBody>
      </p:sp>
      <p:grpSp>
        <p:nvGrpSpPr>
          <p:cNvPr id="8" name="Group 7">
            <a:extLst>
              <a:ext uri="{FF2B5EF4-FFF2-40B4-BE49-F238E27FC236}">
                <a16:creationId xmlns:a16="http://schemas.microsoft.com/office/drawing/2014/main" id="{8A592291-B37B-7091-5539-779289CA94D4}"/>
              </a:ext>
            </a:extLst>
          </p:cNvPr>
          <p:cNvGrpSpPr/>
          <p:nvPr/>
        </p:nvGrpSpPr>
        <p:grpSpPr>
          <a:xfrm>
            <a:off x="0" y="267347"/>
            <a:ext cx="12196827" cy="1048673"/>
            <a:chOff x="0" y="267347"/>
            <a:chExt cx="12196827" cy="1048673"/>
          </a:xfrm>
        </p:grpSpPr>
        <p:sp>
          <p:nvSpPr>
            <p:cNvPr id="9" name="Rectangle 8">
              <a:extLst>
                <a:ext uri="{FF2B5EF4-FFF2-40B4-BE49-F238E27FC236}">
                  <a16:creationId xmlns:a16="http://schemas.microsoft.com/office/drawing/2014/main" id="{F5ED326E-54D2-8CEC-09E4-229910DEB069}"/>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Defining characteristics of SBM</a:t>
              </a:r>
              <a:endParaRPr lang="en-US" sz="2800" dirty="0"/>
            </a:p>
          </p:txBody>
        </p:sp>
        <p:pic>
          <p:nvPicPr>
            <p:cNvPr id="10" name="Picture 9">
              <a:extLst>
                <a:ext uri="{FF2B5EF4-FFF2-40B4-BE49-F238E27FC236}">
                  <a16:creationId xmlns:a16="http://schemas.microsoft.com/office/drawing/2014/main" id="{BE8057FA-1936-F711-CDE6-C6CF2742FF8A}"/>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1831410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AA53224C-0B51-A047-8F96-E72301C00B8A}"/>
              </a:ext>
            </a:extLst>
          </p:cNvPr>
          <p:cNvGrpSpPr/>
          <p:nvPr/>
        </p:nvGrpSpPr>
        <p:grpSpPr>
          <a:xfrm>
            <a:off x="1574359" y="2152986"/>
            <a:ext cx="9737698" cy="5477785"/>
            <a:chOff x="1033670" y="2113230"/>
            <a:chExt cx="9737698" cy="5477785"/>
          </a:xfrm>
        </p:grpSpPr>
        <p:sp>
          <p:nvSpPr>
            <p:cNvPr id="4" name="Rounded Rectangle 3">
              <a:extLst>
                <a:ext uri="{FF2B5EF4-FFF2-40B4-BE49-F238E27FC236}">
                  <a16:creationId xmlns:a16="http://schemas.microsoft.com/office/drawing/2014/main" id="{3632239F-E552-3140-9DC4-CCDE0EBAA041}"/>
                </a:ext>
              </a:extLst>
            </p:cNvPr>
            <p:cNvSpPr/>
            <p:nvPr/>
          </p:nvSpPr>
          <p:spPr>
            <a:xfrm>
              <a:off x="4141306" y="5618734"/>
              <a:ext cx="3085106" cy="1529489"/>
            </a:xfrm>
            <a:prstGeom prst="roundRect">
              <a:avLst/>
            </a:prstGeom>
            <a:noFill/>
            <a:ln w="47625">
              <a:solidFill>
                <a:srgbClr val="779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id="{3F78C151-D5BB-0E45-8DF7-A443873696C0}"/>
                </a:ext>
              </a:extLst>
            </p:cNvPr>
            <p:cNvSpPr/>
            <p:nvPr/>
          </p:nvSpPr>
          <p:spPr>
            <a:xfrm>
              <a:off x="1033670" y="2561645"/>
              <a:ext cx="3085106" cy="4586578"/>
            </a:xfrm>
            <a:prstGeom prst="roundRect">
              <a:avLst/>
            </a:prstGeom>
            <a:noFill/>
            <a:ln w="47625">
              <a:solidFill>
                <a:srgbClr val="779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25DECEA8-F6BF-834A-A117-3339F4950964}"/>
                </a:ext>
              </a:extLst>
            </p:cNvPr>
            <p:cNvSpPr/>
            <p:nvPr/>
          </p:nvSpPr>
          <p:spPr>
            <a:xfrm>
              <a:off x="4141306" y="2561645"/>
              <a:ext cx="3085106" cy="3013545"/>
            </a:xfrm>
            <a:prstGeom prst="roundRect">
              <a:avLst/>
            </a:prstGeom>
            <a:noFill/>
            <a:ln w="47625">
              <a:solidFill>
                <a:srgbClr val="779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38EC4C05-574C-8446-B94C-5CC01E0C52E5}"/>
                </a:ext>
              </a:extLst>
            </p:cNvPr>
            <p:cNvSpPr/>
            <p:nvPr/>
          </p:nvSpPr>
          <p:spPr>
            <a:xfrm>
              <a:off x="7248942" y="2561645"/>
              <a:ext cx="3085106" cy="4586578"/>
            </a:xfrm>
            <a:prstGeom prst="roundRect">
              <a:avLst/>
            </a:prstGeom>
            <a:noFill/>
            <a:ln w="47625">
              <a:solidFill>
                <a:srgbClr val="779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7CBB5D8-1740-4540-B996-5BB0819034A0}"/>
                </a:ext>
              </a:extLst>
            </p:cNvPr>
            <p:cNvSpPr txBox="1"/>
            <p:nvPr/>
          </p:nvSpPr>
          <p:spPr>
            <a:xfrm>
              <a:off x="1582973" y="2127185"/>
              <a:ext cx="1986501" cy="461665"/>
            </a:xfrm>
            <a:prstGeom prst="rect">
              <a:avLst/>
            </a:prstGeom>
            <a:noFill/>
          </p:spPr>
          <p:txBody>
            <a:bodyPr wrap="square" rtlCol="0">
              <a:spAutoFit/>
            </a:bodyPr>
            <a:lstStyle/>
            <a:p>
              <a:r>
                <a:rPr lang="en-US" sz="2400" i="1" dirty="0"/>
                <a:t>Value creation</a:t>
              </a:r>
            </a:p>
          </p:txBody>
        </p:sp>
        <p:sp>
          <p:nvSpPr>
            <p:cNvPr id="12" name="TextBox 11">
              <a:extLst>
                <a:ext uri="{FF2B5EF4-FFF2-40B4-BE49-F238E27FC236}">
                  <a16:creationId xmlns:a16="http://schemas.microsoft.com/office/drawing/2014/main" id="{FF18AB57-29A5-0745-9649-E61EFA9C62EF}"/>
                </a:ext>
              </a:extLst>
            </p:cNvPr>
            <p:cNvSpPr txBox="1"/>
            <p:nvPr/>
          </p:nvSpPr>
          <p:spPr>
            <a:xfrm>
              <a:off x="4285748" y="3830889"/>
              <a:ext cx="1757238" cy="369332"/>
            </a:xfrm>
            <a:prstGeom prst="rect">
              <a:avLst/>
            </a:prstGeom>
            <a:noFill/>
          </p:spPr>
          <p:txBody>
            <a:bodyPr wrap="square" rtlCol="0">
              <a:spAutoFit/>
            </a:bodyPr>
            <a:lstStyle/>
            <a:p>
              <a:r>
                <a:rPr lang="en-US" dirty="0"/>
                <a:t>People</a:t>
              </a:r>
            </a:p>
          </p:txBody>
        </p:sp>
        <p:sp>
          <p:nvSpPr>
            <p:cNvPr id="13" name="TextBox 12">
              <a:extLst>
                <a:ext uri="{FF2B5EF4-FFF2-40B4-BE49-F238E27FC236}">
                  <a16:creationId xmlns:a16="http://schemas.microsoft.com/office/drawing/2014/main" id="{4F9EEA07-0D74-7F47-B84D-AD75A2661B6D}"/>
                </a:ext>
              </a:extLst>
            </p:cNvPr>
            <p:cNvSpPr txBox="1"/>
            <p:nvPr/>
          </p:nvSpPr>
          <p:spPr>
            <a:xfrm>
              <a:off x="4558088" y="2113230"/>
              <a:ext cx="2600742" cy="461665"/>
            </a:xfrm>
            <a:prstGeom prst="rect">
              <a:avLst/>
            </a:prstGeom>
            <a:noFill/>
          </p:spPr>
          <p:txBody>
            <a:bodyPr wrap="square" rtlCol="0">
              <a:spAutoFit/>
            </a:bodyPr>
            <a:lstStyle/>
            <a:p>
              <a:r>
                <a:rPr lang="en-US" sz="2400" i="1" dirty="0"/>
                <a:t>Value</a:t>
              </a:r>
              <a:r>
                <a:rPr lang="en-US" dirty="0"/>
                <a:t> </a:t>
              </a:r>
              <a:r>
                <a:rPr lang="en-US" sz="2400" i="1" dirty="0"/>
                <a:t>proposition</a:t>
              </a:r>
            </a:p>
          </p:txBody>
        </p:sp>
        <p:sp>
          <p:nvSpPr>
            <p:cNvPr id="14" name="TextBox 13">
              <a:extLst>
                <a:ext uri="{FF2B5EF4-FFF2-40B4-BE49-F238E27FC236}">
                  <a16:creationId xmlns:a16="http://schemas.microsoft.com/office/drawing/2014/main" id="{2F05C861-C207-554E-84C3-00D0F69F5797}"/>
                </a:ext>
              </a:extLst>
            </p:cNvPr>
            <p:cNvSpPr txBox="1"/>
            <p:nvPr/>
          </p:nvSpPr>
          <p:spPr>
            <a:xfrm>
              <a:off x="7885043" y="2127184"/>
              <a:ext cx="2119022" cy="461665"/>
            </a:xfrm>
            <a:prstGeom prst="rect">
              <a:avLst/>
            </a:prstGeom>
            <a:noFill/>
          </p:spPr>
          <p:txBody>
            <a:bodyPr wrap="square" rtlCol="0">
              <a:spAutoFit/>
            </a:bodyPr>
            <a:lstStyle/>
            <a:p>
              <a:r>
                <a:rPr lang="en-US" sz="2400" i="1" dirty="0"/>
                <a:t>Value delivery</a:t>
              </a:r>
            </a:p>
          </p:txBody>
        </p:sp>
        <p:sp>
          <p:nvSpPr>
            <p:cNvPr id="15" name="TextBox 14">
              <a:extLst>
                <a:ext uri="{FF2B5EF4-FFF2-40B4-BE49-F238E27FC236}">
                  <a16:creationId xmlns:a16="http://schemas.microsoft.com/office/drawing/2014/main" id="{3234CBF2-0745-D340-ACFD-2F447517E802}"/>
                </a:ext>
              </a:extLst>
            </p:cNvPr>
            <p:cNvSpPr txBox="1"/>
            <p:nvPr/>
          </p:nvSpPr>
          <p:spPr>
            <a:xfrm>
              <a:off x="4736332" y="7129350"/>
              <a:ext cx="2019631" cy="461665"/>
            </a:xfrm>
            <a:prstGeom prst="rect">
              <a:avLst/>
            </a:prstGeom>
            <a:noFill/>
          </p:spPr>
          <p:txBody>
            <a:bodyPr wrap="square" rtlCol="0">
              <a:spAutoFit/>
            </a:bodyPr>
            <a:lstStyle/>
            <a:p>
              <a:r>
                <a:rPr lang="en-US" sz="2400" i="1" dirty="0"/>
                <a:t>Value capture</a:t>
              </a:r>
            </a:p>
          </p:txBody>
        </p:sp>
        <p:sp>
          <p:nvSpPr>
            <p:cNvPr id="16" name="TextBox 15">
              <a:extLst>
                <a:ext uri="{FF2B5EF4-FFF2-40B4-BE49-F238E27FC236}">
                  <a16:creationId xmlns:a16="http://schemas.microsoft.com/office/drawing/2014/main" id="{BDE4B336-CA74-6C40-A513-91F4B6ADA2E8}"/>
                </a:ext>
              </a:extLst>
            </p:cNvPr>
            <p:cNvSpPr txBox="1"/>
            <p:nvPr/>
          </p:nvSpPr>
          <p:spPr>
            <a:xfrm>
              <a:off x="2446349" y="5325484"/>
              <a:ext cx="1757238" cy="923330"/>
            </a:xfrm>
            <a:prstGeom prst="rect">
              <a:avLst/>
            </a:prstGeom>
            <a:noFill/>
          </p:spPr>
          <p:txBody>
            <a:bodyPr wrap="square" rtlCol="0">
              <a:spAutoFit/>
            </a:bodyPr>
            <a:lstStyle/>
            <a:p>
              <a:pPr algn="ctr"/>
              <a:r>
                <a:rPr lang="en-US" dirty="0"/>
                <a:t>Key resources</a:t>
              </a:r>
            </a:p>
            <a:p>
              <a:pPr algn="ctr"/>
              <a:r>
                <a:rPr lang="en-US" sz="1200" dirty="0"/>
                <a:t>(materials/physical infrastructure, human and financial)</a:t>
              </a:r>
            </a:p>
          </p:txBody>
        </p:sp>
        <p:sp>
          <p:nvSpPr>
            <p:cNvPr id="17" name="TextBox 16">
              <a:extLst>
                <a:ext uri="{FF2B5EF4-FFF2-40B4-BE49-F238E27FC236}">
                  <a16:creationId xmlns:a16="http://schemas.microsoft.com/office/drawing/2014/main" id="{ACB56856-8BA2-5042-AE3E-A4C9C01DF70C}"/>
                </a:ext>
              </a:extLst>
            </p:cNvPr>
            <p:cNvSpPr txBox="1"/>
            <p:nvPr/>
          </p:nvSpPr>
          <p:spPr>
            <a:xfrm>
              <a:off x="2455627" y="3233115"/>
              <a:ext cx="1757238" cy="923330"/>
            </a:xfrm>
            <a:prstGeom prst="rect">
              <a:avLst/>
            </a:prstGeom>
            <a:noFill/>
          </p:spPr>
          <p:txBody>
            <a:bodyPr wrap="square" rtlCol="0">
              <a:spAutoFit/>
            </a:bodyPr>
            <a:lstStyle/>
            <a:p>
              <a:pPr algn="ctr"/>
              <a:r>
                <a:rPr lang="en-US" dirty="0"/>
                <a:t>Key activities </a:t>
              </a:r>
              <a:r>
                <a:rPr lang="en-US" sz="1200" dirty="0"/>
                <a:t>(processes, </a:t>
              </a:r>
              <a:br>
                <a:rPr lang="en-US" sz="1200" dirty="0"/>
              </a:br>
              <a:r>
                <a:rPr lang="en-US" sz="1200" dirty="0"/>
                <a:t>technology development)</a:t>
              </a:r>
              <a:endParaRPr lang="en-US" dirty="0"/>
            </a:p>
          </p:txBody>
        </p:sp>
        <p:sp>
          <p:nvSpPr>
            <p:cNvPr id="18" name="TextBox 17">
              <a:extLst>
                <a:ext uri="{FF2B5EF4-FFF2-40B4-BE49-F238E27FC236}">
                  <a16:creationId xmlns:a16="http://schemas.microsoft.com/office/drawing/2014/main" id="{B4BD0C04-4B42-3344-9F8E-DD541ED231BB}"/>
                </a:ext>
              </a:extLst>
            </p:cNvPr>
            <p:cNvSpPr txBox="1"/>
            <p:nvPr/>
          </p:nvSpPr>
          <p:spPr>
            <a:xfrm>
              <a:off x="1284134" y="4339134"/>
              <a:ext cx="1049571" cy="861774"/>
            </a:xfrm>
            <a:prstGeom prst="rect">
              <a:avLst/>
            </a:prstGeom>
            <a:noFill/>
          </p:spPr>
          <p:txBody>
            <a:bodyPr wrap="square" rtlCol="0">
              <a:spAutoFit/>
            </a:bodyPr>
            <a:lstStyle/>
            <a:p>
              <a:pPr algn="ctr"/>
              <a:r>
                <a:rPr lang="en-US" dirty="0"/>
                <a:t>Key </a:t>
              </a:r>
              <a:br>
                <a:rPr lang="en-US" dirty="0"/>
              </a:br>
              <a:r>
                <a:rPr lang="en-US" dirty="0"/>
                <a:t>partners </a:t>
              </a:r>
              <a:r>
                <a:rPr lang="en-US" sz="1200" dirty="0"/>
                <a:t>(suppliers)</a:t>
              </a:r>
              <a:endParaRPr lang="en-US" dirty="0"/>
            </a:p>
          </p:txBody>
        </p:sp>
        <p:sp>
          <p:nvSpPr>
            <p:cNvPr id="19" name="TextBox 18">
              <a:extLst>
                <a:ext uri="{FF2B5EF4-FFF2-40B4-BE49-F238E27FC236}">
                  <a16:creationId xmlns:a16="http://schemas.microsoft.com/office/drawing/2014/main" id="{FDBB4BD5-193F-9C46-8F3A-91E1F59077EA}"/>
                </a:ext>
              </a:extLst>
            </p:cNvPr>
            <p:cNvSpPr txBox="1"/>
            <p:nvPr/>
          </p:nvSpPr>
          <p:spPr>
            <a:xfrm>
              <a:off x="5526821" y="6017982"/>
              <a:ext cx="1757238" cy="646331"/>
            </a:xfrm>
            <a:prstGeom prst="rect">
              <a:avLst/>
            </a:prstGeom>
            <a:noFill/>
          </p:spPr>
          <p:txBody>
            <a:bodyPr wrap="square" rtlCol="0">
              <a:spAutoFit/>
            </a:bodyPr>
            <a:lstStyle/>
            <a:p>
              <a:pPr algn="ctr"/>
              <a:r>
                <a:rPr lang="en-US" dirty="0"/>
                <a:t>Revenue streams</a:t>
              </a:r>
            </a:p>
          </p:txBody>
        </p:sp>
        <p:sp>
          <p:nvSpPr>
            <p:cNvPr id="20" name="TextBox 19">
              <a:extLst>
                <a:ext uri="{FF2B5EF4-FFF2-40B4-BE49-F238E27FC236}">
                  <a16:creationId xmlns:a16="http://schemas.microsoft.com/office/drawing/2014/main" id="{E7D7D719-5C8A-4B49-891F-0596CAF90F38}"/>
                </a:ext>
              </a:extLst>
            </p:cNvPr>
            <p:cNvSpPr txBox="1"/>
            <p:nvPr/>
          </p:nvSpPr>
          <p:spPr>
            <a:xfrm>
              <a:off x="4358642" y="6017982"/>
              <a:ext cx="1058855" cy="646331"/>
            </a:xfrm>
            <a:prstGeom prst="rect">
              <a:avLst/>
            </a:prstGeom>
            <a:noFill/>
          </p:spPr>
          <p:txBody>
            <a:bodyPr wrap="square" rtlCol="0">
              <a:spAutoFit/>
            </a:bodyPr>
            <a:lstStyle/>
            <a:p>
              <a:pPr algn="ctr"/>
              <a:r>
                <a:rPr lang="en-US" dirty="0"/>
                <a:t>Cost structure</a:t>
              </a:r>
            </a:p>
          </p:txBody>
        </p:sp>
        <p:sp>
          <p:nvSpPr>
            <p:cNvPr id="21" name="TextBox 20">
              <a:extLst>
                <a:ext uri="{FF2B5EF4-FFF2-40B4-BE49-F238E27FC236}">
                  <a16:creationId xmlns:a16="http://schemas.microsoft.com/office/drawing/2014/main" id="{2167B0CD-997E-1A43-B749-EFB8B98D717D}"/>
                </a:ext>
              </a:extLst>
            </p:cNvPr>
            <p:cNvSpPr txBox="1"/>
            <p:nvPr/>
          </p:nvSpPr>
          <p:spPr>
            <a:xfrm>
              <a:off x="9014130" y="4451502"/>
              <a:ext cx="1757238" cy="646331"/>
            </a:xfrm>
            <a:prstGeom prst="rect">
              <a:avLst/>
            </a:prstGeom>
            <a:noFill/>
          </p:spPr>
          <p:txBody>
            <a:bodyPr wrap="square" rtlCol="0">
              <a:spAutoFit/>
            </a:bodyPr>
            <a:lstStyle/>
            <a:p>
              <a:r>
                <a:rPr lang="en-US" dirty="0"/>
                <a:t>Customer segments</a:t>
              </a:r>
            </a:p>
          </p:txBody>
        </p:sp>
        <p:sp>
          <p:nvSpPr>
            <p:cNvPr id="22" name="TextBox 21">
              <a:extLst>
                <a:ext uri="{FF2B5EF4-FFF2-40B4-BE49-F238E27FC236}">
                  <a16:creationId xmlns:a16="http://schemas.microsoft.com/office/drawing/2014/main" id="{5AC73AA8-EF6D-0C45-BDBA-4E92BAE38B19}"/>
                </a:ext>
              </a:extLst>
            </p:cNvPr>
            <p:cNvSpPr txBox="1"/>
            <p:nvPr/>
          </p:nvSpPr>
          <p:spPr>
            <a:xfrm>
              <a:off x="7515307" y="5666708"/>
              <a:ext cx="1757238" cy="369332"/>
            </a:xfrm>
            <a:prstGeom prst="rect">
              <a:avLst/>
            </a:prstGeom>
            <a:noFill/>
          </p:spPr>
          <p:txBody>
            <a:bodyPr wrap="square" rtlCol="0">
              <a:spAutoFit/>
            </a:bodyPr>
            <a:lstStyle/>
            <a:p>
              <a:r>
                <a:rPr lang="en-US" dirty="0"/>
                <a:t>Channels</a:t>
              </a:r>
            </a:p>
          </p:txBody>
        </p:sp>
        <p:sp>
          <p:nvSpPr>
            <p:cNvPr id="23" name="TextBox 22">
              <a:extLst>
                <a:ext uri="{FF2B5EF4-FFF2-40B4-BE49-F238E27FC236}">
                  <a16:creationId xmlns:a16="http://schemas.microsoft.com/office/drawing/2014/main" id="{494A2319-15FE-4E4A-8D4E-9F6B44D623D7}"/>
                </a:ext>
              </a:extLst>
            </p:cNvPr>
            <p:cNvSpPr txBox="1"/>
            <p:nvPr/>
          </p:nvSpPr>
          <p:spPr>
            <a:xfrm>
              <a:off x="7158830" y="3369224"/>
              <a:ext cx="1757238" cy="646331"/>
            </a:xfrm>
            <a:prstGeom prst="rect">
              <a:avLst/>
            </a:prstGeom>
            <a:noFill/>
          </p:spPr>
          <p:txBody>
            <a:bodyPr wrap="square" rtlCol="0">
              <a:spAutoFit/>
            </a:bodyPr>
            <a:lstStyle/>
            <a:p>
              <a:pPr algn="ctr"/>
              <a:r>
                <a:rPr lang="en-US" dirty="0"/>
                <a:t>Customer relationships</a:t>
              </a:r>
            </a:p>
          </p:txBody>
        </p:sp>
        <p:sp>
          <p:nvSpPr>
            <p:cNvPr id="24" name="TextBox 23">
              <a:extLst>
                <a:ext uri="{FF2B5EF4-FFF2-40B4-BE49-F238E27FC236}">
                  <a16:creationId xmlns:a16="http://schemas.microsoft.com/office/drawing/2014/main" id="{09D7A48C-3EDC-A042-A931-9978E729CB6A}"/>
                </a:ext>
              </a:extLst>
            </p:cNvPr>
            <p:cNvSpPr txBox="1"/>
            <p:nvPr/>
          </p:nvSpPr>
          <p:spPr>
            <a:xfrm>
              <a:off x="5321413" y="3830889"/>
              <a:ext cx="1757238" cy="369332"/>
            </a:xfrm>
            <a:prstGeom prst="rect">
              <a:avLst/>
            </a:prstGeom>
            <a:noFill/>
          </p:spPr>
          <p:txBody>
            <a:bodyPr wrap="square" rtlCol="0">
              <a:spAutoFit/>
            </a:bodyPr>
            <a:lstStyle/>
            <a:p>
              <a:r>
                <a:rPr lang="en-US" dirty="0"/>
                <a:t>Planet</a:t>
              </a:r>
            </a:p>
          </p:txBody>
        </p:sp>
        <p:sp>
          <p:nvSpPr>
            <p:cNvPr id="25" name="TextBox 24">
              <a:extLst>
                <a:ext uri="{FF2B5EF4-FFF2-40B4-BE49-F238E27FC236}">
                  <a16:creationId xmlns:a16="http://schemas.microsoft.com/office/drawing/2014/main" id="{A41657D2-5CE4-EB49-B7D8-72E398C72CC9}"/>
                </a:ext>
              </a:extLst>
            </p:cNvPr>
            <p:cNvSpPr txBox="1"/>
            <p:nvPr/>
          </p:nvSpPr>
          <p:spPr>
            <a:xfrm>
              <a:off x="6343817" y="3830889"/>
              <a:ext cx="807059" cy="369332"/>
            </a:xfrm>
            <a:prstGeom prst="rect">
              <a:avLst/>
            </a:prstGeom>
            <a:noFill/>
          </p:spPr>
          <p:txBody>
            <a:bodyPr wrap="square" rtlCol="0">
              <a:spAutoFit/>
            </a:bodyPr>
            <a:lstStyle/>
            <a:p>
              <a:r>
                <a:rPr lang="en-US" dirty="0"/>
                <a:t>Profit</a:t>
              </a:r>
            </a:p>
          </p:txBody>
        </p:sp>
        <p:cxnSp>
          <p:nvCxnSpPr>
            <p:cNvPr id="27" name="Straight Connector 26">
              <a:extLst>
                <a:ext uri="{FF2B5EF4-FFF2-40B4-BE49-F238E27FC236}">
                  <a16:creationId xmlns:a16="http://schemas.microsoft.com/office/drawing/2014/main" id="{5B66914A-1A2A-DF46-A157-C8C28150B82B}"/>
                </a:ext>
              </a:extLst>
            </p:cNvPr>
            <p:cNvCxnSpPr>
              <a:cxnSpLocks/>
            </p:cNvCxnSpPr>
            <p:nvPr/>
          </p:nvCxnSpPr>
          <p:spPr>
            <a:xfrm>
              <a:off x="2576219" y="2575247"/>
              <a:ext cx="0" cy="455937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090E106-B070-E247-8C95-3882118CE6BE}"/>
                </a:ext>
              </a:extLst>
            </p:cNvPr>
            <p:cNvCxnSpPr>
              <a:cxnSpLocks/>
            </p:cNvCxnSpPr>
            <p:nvPr/>
          </p:nvCxnSpPr>
          <p:spPr>
            <a:xfrm flipH="1" flipV="1">
              <a:off x="7264844" y="4746168"/>
              <a:ext cx="1517370" cy="8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1EBB343-79DF-7347-B6DC-949C562AA7C6}"/>
                </a:ext>
              </a:extLst>
            </p:cNvPr>
            <p:cNvCxnSpPr>
              <a:cxnSpLocks/>
            </p:cNvCxnSpPr>
            <p:nvPr/>
          </p:nvCxnSpPr>
          <p:spPr>
            <a:xfrm>
              <a:off x="5198825" y="2569976"/>
              <a:ext cx="0" cy="300521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E7ACD12-A130-0440-B192-00DA98F7DEF2}"/>
                </a:ext>
              </a:extLst>
            </p:cNvPr>
            <p:cNvCxnSpPr>
              <a:cxnSpLocks/>
            </p:cNvCxnSpPr>
            <p:nvPr/>
          </p:nvCxnSpPr>
          <p:spPr>
            <a:xfrm>
              <a:off x="8790165" y="2569976"/>
              <a:ext cx="0" cy="455937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D234194-7A07-7740-8B5F-F3FDD6AD49DC}"/>
                </a:ext>
              </a:extLst>
            </p:cNvPr>
            <p:cNvCxnSpPr>
              <a:cxnSpLocks/>
            </p:cNvCxnSpPr>
            <p:nvPr/>
          </p:nvCxnSpPr>
          <p:spPr>
            <a:xfrm>
              <a:off x="6186107" y="2563356"/>
              <a:ext cx="0" cy="300521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E6AA436-2A27-D245-8E76-5297C557EDC4}"/>
                </a:ext>
              </a:extLst>
            </p:cNvPr>
            <p:cNvCxnSpPr>
              <a:cxnSpLocks/>
            </p:cNvCxnSpPr>
            <p:nvPr/>
          </p:nvCxnSpPr>
          <p:spPr>
            <a:xfrm>
              <a:off x="5685178" y="5618734"/>
              <a:ext cx="0" cy="15026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39F824D-5E82-F747-800B-C7209B146F73}"/>
                </a:ext>
              </a:extLst>
            </p:cNvPr>
            <p:cNvCxnSpPr>
              <a:cxnSpLocks/>
            </p:cNvCxnSpPr>
            <p:nvPr/>
          </p:nvCxnSpPr>
          <p:spPr>
            <a:xfrm flipH="1" flipV="1">
              <a:off x="2574902" y="4739755"/>
              <a:ext cx="1517370" cy="8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CBA3D13F-9947-D64D-BF20-61C0E66BBE48}"/>
              </a:ext>
            </a:extLst>
          </p:cNvPr>
          <p:cNvSpPr txBox="1"/>
          <p:nvPr/>
        </p:nvSpPr>
        <p:spPr>
          <a:xfrm>
            <a:off x="7579582" y="8011822"/>
            <a:ext cx="6229849" cy="261610"/>
          </a:xfrm>
          <a:prstGeom prst="rect">
            <a:avLst/>
          </a:prstGeom>
          <a:noFill/>
        </p:spPr>
        <p:txBody>
          <a:bodyPr wrap="square" rtlCol="0">
            <a:spAutoFit/>
          </a:bodyPr>
          <a:lstStyle/>
          <a:p>
            <a:r>
              <a:rPr lang="en-US" sz="1050" dirty="0"/>
              <a:t>Adapted from: www.strategyzer.com / Osterwalder (2010)</a:t>
            </a:r>
          </a:p>
        </p:txBody>
      </p:sp>
      <p:grpSp>
        <p:nvGrpSpPr>
          <p:cNvPr id="32" name="Group 31">
            <a:extLst>
              <a:ext uri="{FF2B5EF4-FFF2-40B4-BE49-F238E27FC236}">
                <a16:creationId xmlns:a16="http://schemas.microsoft.com/office/drawing/2014/main" id="{A24D24AF-F533-9A83-A6BA-248401BE279E}"/>
              </a:ext>
            </a:extLst>
          </p:cNvPr>
          <p:cNvGrpSpPr/>
          <p:nvPr/>
        </p:nvGrpSpPr>
        <p:grpSpPr>
          <a:xfrm>
            <a:off x="0" y="267347"/>
            <a:ext cx="12196827" cy="1048673"/>
            <a:chOff x="0" y="267347"/>
            <a:chExt cx="12196827" cy="1048673"/>
          </a:xfrm>
        </p:grpSpPr>
        <p:sp>
          <p:nvSpPr>
            <p:cNvPr id="36" name="Rectangle 35">
              <a:extLst>
                <a:ext uri="{FF2B5EF4-FFF2-40B4-BE49-F238E27FC236}">
                  <a16:creationId xmlns:a16="http://schemas.microsoft.com/office/drawing/2014/main" id="{9F235AFC-1C05-3F7D-41D3-D890620282AC}"/>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Sustainable business model canvas</a:t>
              </a:r>
              <a:endParaRPr lang="en-US" sz="2800" dirty="0"/>
            </a:p>
          </p:txBody>
        </p:sp>
        <p:pic>
          <p:nvPicPr>
            <p:cNvPr id="37" name="Picture 36">
              <a:extLst>
                <a:ext uri="{FF2B5EF4-FFF2-40B4-BE49-F238E27FC236}">
                  <a16:creationId xmlns:a16="http://schemas.microsoft.com/office/drawing/2014/main" id="{2B5544A0-63F2-770C-71BF-68810E1CB24F}"/>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1388897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2EAA82-808B-3B41-A7D6-BB0242039CE0}"/>
              </a:ext>
            </a:extLst>
          </p:cNvPr>
          <p:cNvSpPr/>
          <p:nvPr/>
        </p:nvSpPr>
        <p:spPr>
          <a:xfrm>
            <a:off x="412447" y="1611406"/>
            <a:ext cx="11806518" cy="523220"/>
          </a:xfrm>
          <a:prstGeom prst="rect">
            <a:avLst/>
          </a:prstGeom>
        </p:spPr>
        <p:txBody>
          <a:bodyPr wrap="square" lIns="91440" tIns="45720" rIns="91440" bIns="45720" anchor="t">
            <a:spAutoFit/>
          </a:bodyPr>
          <a:lstStyle/>
          <a:p>
            <a:r>
              <a:rPr lang="en-SE" sz="2800"/>
              <a:t>Do more with less resources, generate less waste, emissions, pollution</a:t>
            </a:r>
          </a:p>
        </p:txBody>
      </p:sp>
      <p:pic>
        <p:nvPicPr>
          <p:cNvPr id="1026" name="Picture 2">
            <a:extLst>
              <a:ext uri="{FF2B5EF4-FFF2-40B4-BE49-F238E27FC236}">
                <a16:creationId xmlns:a16="http://schemas.microsoft.com/office/drawing/2014/main" id="{CCC791B2-8F44-5B46-8E7F-945E6770E0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458" y="4894327"/>
            <a:ext cx="8204200" cy="328168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4F187342-10BA-084A-88CF-8F42F8613FD3}"/>
              </a:ext>
            </a:extLst>
          </p:cNvPr>
          <p:cNvSpPr txBox="1"/>
          <p:nvPr/>
        </p:nvSpPr>
        <p:spPr>
          <a:xfrm rot="16200000">
            <a:off x="7994463" y="7258733"/>
            <a:ext cx="1677964" cy="230832"/>
          </a:xfrm>
          <a:prstGeom prst="rect">
            <a:avLst/>
          </a:prstGeom>
          <a:noFill/>
        </p:spPr>
        <p:txBody>
          <a:bodyPr wrap="square" rtlCol="0">
            <a:spAutoFit/>
          </a:bodyPr>
          <a:lstStyle/>
          <a:p>
            <a:r>
              <a:rPr lang="en-SE" sz="900" dirty="0"/>
              <a:t>Bocken, Short, Evans (2014)</a:t>
            </a:r>
          </a:p>
        </p:txBody>
      </p:sp>
      <p:sp>
        <p:nvSpPr>
          <p:cNvPr id="22" name="TextBox 21">
            <a:extLst>
              <a:ext uri="{FF2B5EF4-FFF2-40B4-BE49-F238E27FC236}">
                <a16:creationId xmlns:a16="http://schemas.microsoft.com/office/drawing/2014/main" id="{992963D1-BB0D-D842-AED9-7EDC1394C93E}"/>
              </a:ext>
            </a:extLst>
          </p:cNvPr>
          <p:cNvSpPr txBox="1"/>
          <p:nvPr/>
        </p:nvSpPr>
        <p:spPr>
          <a:xfrm>
            <a:off x="412447" y="4502639"/>
            <a:ext cx="1925527" cy="369332"/>
          </a:xfrm>
          <a:prstGeom prst="rect">
            <a:avLst/>
          </a:prstGeom>
          <a:noFill/>
        </p:spPr>
        <p:txBody>
          <a:bodyPr wrap="none" rtlCol="0">
            <a:spAutoFit/>
          </a:bodyPr>
          <a:lstStyle/>
          <a:p>
            <a:r>
              <a:rPr lang="en-US" i="1" dirty="0">
                <a:solidFill>
                  <a:srgbClr val="77933C"/>
                </a:solidFill>
              </a:rPr>
              <a:t>Value mechanisms</a:t>
            </a:r>
          </a:p>
        </p:txBody>
      </p:sp>
      <p:sp>
        <p:nvSpPr>
          <p:cNvPr id="23" name="TextBox 22">
            <a:extLst>
              <a:ext uri="{FF2B5EF4-FFF2-40B4-BE49-F238E27FC236}">
                <a16:creationId xmlns:a16="http://schemas.microsoft.com/office/drawing/2014/main" id="{65DBAA3C-1A01-0846-A4C6-CDAB8702CF24}"/>
              </a:ext>
            </a:extLst>
          </p:cNvPr>
          <p:cNvSpPr txBox="1"/>
          <p:nvPr/>
        </p:nvSpPr>
        <p:spPr>
          <a:xfrm>
            <a:off x="412447" y="2305021"/>
            <a:ext cx="1064202" cy="369332"/>
          </a:xfrm>
          <a:prstGeom prst="rect">
            <a:avLst/>
          </a:prstGeom>
          <a:noFill/>
        </p:spPr>
        <p:txBody>
          <a:bodyPr wrap="none" rtlCol="0">
            <a:spAutoFit/>
          </a:bodyPr>
          <a:lstStyle/>
          <a:p>
            <a:r>
              <a:rPr lang="en-US" i="1" dirty="0">
                <a:solidFill>
                  <a:srgbClr val="77933C"/>
                </a:solidFill>
              </a:rPr>
              <a:t>Examples</a:t>
            </a:r>
          </a:p>
        </p:txBody>
      </p:sp>
      <p:sp>
        <p:nvSpPr>
          <p:cNvPr id="4" name="TextBox 3">
            <a:extLst>
              <a:ext uri="{FF2B5EF4-FFF2-40B4-BE49-F238E27FC236}">
                <a16:creationId xmlns:a16="http://schemas.microsoft.com/office/drawing/2014/main" id="{A3A7A64B-D706-B644-851C-2F9D5EBDC23B}"/>
              </a:ext>
            </a:extLst>
          </p:cNvPr>
          <p:cNvSpPr txBox="1"/>
          <p:nvPr/>
        </p:nvSpPr>
        <p:spPr>
          <a:xfrm>
            <a:off x="9486777" y="4894327"/>
            <a:ext cx="2441732" cy="3108543"/>
          </a:xfrm>
          <a:prstGeom prst="rect">
            <a:avLst/>
          </a:prstGeom>
          <a:noFill/>
          <a:ln>
            <a:solidFill>
              <a:schemeClr val="tx1"/>
            </a:solidFill>
          </a:ln>
        </p:spPr>
        <p:txBody>
          <a:bodyPr wrap="square" rtlCol="0">
            <a:spAutoFit/>
          </a:bodyPr>
          <a:lstStyle/>
          <a:p>
            <a:r>
              <a:rPr lang="en-GB" sz="1400" dirty="0" err="1"/>
              <a:t>Weizsäcker</a:t>
            </a:r>
            <a:r>
              <a:rPr lang="en-GB" sz="1400" dirty="0"/>
              <a:t>, E., von </a:t>
            </a:r>
            <a:r>
              <a:rPr lang="en-GB" sz="1400" dirty="0" err="1"/>
              <a:t>Lovins</a:t>
            </a:r>
            <a:r>
              <a:rPr lang="en-GB" sz="1400" dirty="0"/>
              <a:t>, A., </a:t>
            </a:r>
            <a:r>
              <a:rPr lang="en-GB" sz="1400" dirty="0" err="1"/>
              <a:t>Lovins</a:t>
            </a:r>
            <a:r>
              <a:rPr lang="en-GB" sz="1400" dirty="0"/>
              <a:t>, L., 1997. Factor Four: Doubling Wealth - Halving Resource Use: The New Report to the Club of Rome. Earthscan Publications Ltd, London.</a:t>
            </a:r>
          </a:p>
          <a:p>
            <a:br>
              <a:rPr lang="en-GB" sz="1400" dirty="0"/>
            </a:br>
            <a:r>
              <a:rPr lang="en-GB" sz="1400" dirty="0"/>
              <a:t>Diaz Lopez, F. J., </a:t>
            </a:r>
            <a:r>
              <a:rPr lang="en-GB" sz="1400" dirty="0" err="1"/>
              <a:t>Bastein</a:t>
            </a:r>
            <a:r>
              <a:rPr lang="en-GB" sz="1400" dirty="0"/>
              <a:t>, T., &amp; </a:t>
            </a:r>
            <a:r>
              <a:rPr lang="en-GB" sz="1400" dirty="0" err="1"/>
              <a:t>Tukker</a:t>
            </a:r>
            <a:r>
              <a:rPr lang="en-GB" sz="1400" dirty="0"/>
              <a:t>, A. (2019). Business model innovation for resource-efficiency, circularity and cleaner production: What 143 cases tell us. Ecological Economics, 155, 20-35.</a:t>
            </a:r>
            <a:endParaRPr lang="en-US" sz="1400" dirty="0"/>
          </a:p>
        </p:txBody>
      </p:sp>
      <p:sp>
        <p:nvSpPr>
          <p:cNvPr id="26" name="TextBox 25">
            <a:extLst>
              <a:ext uri="{FF2B5EF4-FFF2-40B4-BE49-F238E27FC236}">
                <a16:creationId xmlns:a16="http://schemas.microsoft.com/office/drawing/2014/main" id="{61AA1946-806C-B442-A79C-3B7FF991659F}"/>
              </a:ext>
            </a:extLst>
          </p:cNvPr>
          <p:cNvSpPr txBox="1"/>
          <p:nvPr/>
        </p:nvSpPr>
        <p:spPr>
          <a:xfrm>
            <a:off x="9408223" y="4499100"/>
            <a:ext cx="2005421" cy="369332"/>
          </a:xfrm>
          <a:prstGeom prst="rect">
            <a:avLst/>
          </a:prstGeom>
          <a:noFill/>
        </p:spPr>
        <p:txBody>
          <a:bodyPr wrap="none" rtlCol="0">
            <a:spAutoFit/>
          </a:bodyPr>
          <a:lstStyle/>
          <a:p>
            <a:r>
              <a:rPr lang="en-US" i="1" dirty="0">
                <a:solidFill>
                  <a:srgbClr val="77933C"/>
                </a:solidFill>
              </a:rPr>
              <a:t>Suggested readings</a:t>
            </a:r>
          </a:p>
        </p:txBody>
      </p:sp>
      <p:sp>
        <p:nvSpPr>
          <p:cNvPr id="24" name="TextBox 23">
            <a:extLst>
              <a:ext uri="{FF2B5EF4-FFF2-40B4-BE49-F238E27FC236}">
                <a16:creationId xmlns:a16="http://schemas.microsoft.com/office/drawing/2014/main" id="{52EFD689-1894-B942-9699-33F94EB87E67}"/>
              </a:ext>
            </a:extLst>
          </p:cNvPr>
          <p:cNvSpPr txBox="1"/>
          <p:nvPr/>
        </p:nvSpPr>
        <p:spPr>
          <a:xfrm>
            <a:off x="524458" y="2634335"/>
            <a:ext cx="5490812" cy="1477328"/>
          </a:xfrm>
          <a:prstGeom prst="rect">
            <a:avLst/>
          </a:prstGeom>
          <a:noFill/>
        </p:spPr>
        <p:txBody>
          <a:bodyPr wrap="square" rtlCol="0">
            <a:spAutoFit/>
          </a:bodyPr>
          <a:lstStyle/>
          <a:p>
            <a:pPr marL="285750" indent="-285750">
              <a:buFont typeface="Arial" panose="020B0604020202020204" pitchFamily="34" charset="0"/>
              <a:buChar char="•"/>
            </a:pPr>
            <a:r>
              <a:rPr lang="en-US" dirty="0"/>
              <a:t>De-materialization</a:t>
            </a:r>
          </a:p>
          <a:p>
            <a:pPr marL="285750" indent="-285750">
              <a:buFont typeface="Arial" panose="020B0604020202020204" pitchFamily="34" charset="0"/>
              <a:buChar char="•"/>
            </a:pPr>
            <a:r>
              <a:rPr lang="en-US" dirty="0"/>
              <a:t>Low-carbon solutions</a:t>
            </a:r>
          </a:p>
          <a:p>
            <a:pPr marL="285750" indent="-285750">
              <a:buFont typeface="Arial" panose="020B0604020202020204" pitchFamily="34" charset="0"/>
              <a:buChar char="•"/>
            </a:pPr>
            <a:r>
              <a:rPr lang="en-US" dirty="0"/>
              <a:t>Low carbon manufacturing</a:t>
            </a:r>
          </a:p>
          <a:p>
            <a:pPr marL="285750" indent="-285750">
              <a:buFont typeface="Arial" panose="020B0604020202020204" pitchFamily="34" charset="0"/>
              <a:buChar char="•"/>
            </a:pPr>
            <a:r>
              <a:rPr lang="en-US" dirty="0"/>
              <a:t>Increased functionality</a:t>
            </a:r>
          </a:p>
          <a:p>
            <a:pPr marL="285750" indent="-285750">
              <a:buFont typeface="Arial" panose="020B0604020202020204" pitchFamily="34" charset="0"/>
              <a:buChar char="•"/>
            </a:pPr>
            <a:r>
              <a:rPr lang="en-US" dirty="0"/>
              <a:t>Lean manufacturing</a:t>
            </a:r>
          </a:p>
        </p:txBody>
      </p:sp>
      <p:grpSp>
        <p:nvGrpSpPr>
          <p:cNvPr id="15" name="Group 14">
            <a:extLst>
              <a:ext uri="{FF2B5EF4-FFF2-40B4-BE49-F238E27FC236}">
                <a16:creationId xmlns:a16="http://schemas.microsoft.com/office/drawing/2014/main" id="{239EDFC4-431A-5491-C70D-90C80E934E3D}"/>
              </a:ext>
            </a:extLst>
          </p:cNvPr>
          <p:cNvGrpSpPr/>
          <p:nvPr/>
        </p:nvGrpSpPr>
        <p:grpSpPr>
          <a:xfrm>
            <a:off x="0" y="267347"/>
            <a:ext cx="12196827" cy="1048673"/>
            <a:chOff x="0" y="267347"/>
            <a:chExt cx="12196827" cy="1048673"/>
          </a:xfrm>
        </p:grpSpPr>
        <p:sp>
          <p:nvSpPr>
            <p:cNvPr id="16" name="Rectangle 15">
              <a:extLst>
                <a:ext uri="{FF2B5EF4-FFF2-40B4-BE49-F238E27FC236}">
                  <a16:creationId xmlns:a16="http://schemas.microsoft.com/office/drawing/2014/main" id="{FA48D3FF-BCFC-8379-774B-D8597446D550}"/>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SBM types (I): Maximizing material and energy efficiency </a:t>
              </a:r>
              <a:endParaRPr lang="en-US" sz="2800" b="1" dirty="0"/>
            </a:p>
          </p:txBody>
        </p:sp>
        <p:pic>
          <p:nvPicPr>
            <p:cNvPr id="17" name="Picture 16">
              <a:extLst>
                <a:ext uri="{FF2B5EF4-FFF2-40B4-BE49-F238E27FC236}">
                  <a16:creationId xmlns:a16="http://schemas.microsoft.com/office/drawing/2014/main" id="{68B4DCEF-AA99-DB85-A8A6-2E66AF956514}"/>
                </a:ext>
              </a:extLst>
            </p:cNvPr>
            <p:cNvPicPr>
              <a:picLocks noChangeAspect="1"/>
            </p:cNvPicPr>
            <p:nvPr/>
          </p:nvPicPr>
          <p:blipFill>
            <a:blip r:embed="rId4"/>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874224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2EAA82-808B-3B41-A7D6-BB0242039CE0}"/>
              </a:ext>
            </a:extLst>
          </p:cNvPr>
          <p:cNvSpPr/>
          <p:nvPr/>
        </p:nvSpPr>
        <p:spPr>
          <a:xfrm>
            <a:off x="414708" y="1668562"/>
            <a:ext cx="11806518" cy="523220"/>
          </a:xfrm>
          <a:prstGeom prst="rect">
            <a:avLst/>
          </a:prstGeom>
        </p:spPr>
        <p:txBody>
          <a:bodyPr wrap="square" lIns="91440" tIns="45720" rIns="91440" bIns="45720" anchor="t">
            <a:spAutoFit/>
          </a:bodyPr>
          <a:lstStyle/>
          <a:p>
            <a:r>
              <a:rPr lang="en-SE" sz="2800"/>
              <a:t>T</a:t>
            </a:r>
            <a:r>
              <a:rPr lang="en-GB" sz="2800" dirty="0"/>
              <a:t>u</a:t>
            </a:r>
            <a:r>
              <a:rPr lang="en-SE" sz="2800"/>
              <a:t>rn waste streams into resources for other products and processes</a:t>
            </a:r>
          </a:p>
        </p:txBody>
      </p:sp>
      <p:sp>
        <p:nvSpPr>
          <p:cNvPr id="11" name="TextBox 10">
            <a:extLst>
              <a:ext uri="{FF2B5EF4-FFF2-40B4-BE49-F238E27FC236}">
                <a16:creationId xmlns:a16="http://schemas.microsoft.com/office/drawing/2014/main" id="{B12AE9FC-6F62-1E40-9AA2-45280FFE1281}"/>
              </a:ext>
            </a:extLst>
          </p:cNvPr>
          <p:cNvSpPr txBox="1"/>
          <p:nvPr/>
        </p:nvSpPr>
        <p:spPr>
          <a:xfrm rot="16200000">
            <a:off x="7759961" y="7316248"/>
            <a:ext cx="1677964" cy="230832"/>
          </a:xfrm>
          <a:prstGeom prst="rect">
            <a:avLst/>
          </a:prstGeom>
          <a:noFill/>
        </p:spPr>
        <p:txBody>
          <a:bodyPr wrap="square" rtlCol="0">
            <a:spAutoFit/>
          </a:bodyPr>
          <a:lstStyle/>
          <a:p>
            <a:r>
              <a:rPr lang="en-SE" sz="900" dirty="0"/>
              <a:t>Bocken, Short, Evans (2014)</a:t>
            </a:r>
          </a:p>
        </p:txBody>
      </p:sp>
      <p:pic>
        <p:nvPicPr>
          <p:cNvPr id="2050" name="Picture 2">
            <a:extLst>
              <a:ext uri="{FF2B5EF4-FFF2-40B4-BE49-F238E27FC236}">
                <a16:creationId xmlns:a16="http://schemas.microsoft.com/office/drawing/2014/main" id="{02C8A9D8-4839-594E-ABB0-626BE9025A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593" y="5206136"/>
            <a:ext cx="7866380" cy="3064510"/>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F790C020-8B93-E242-946F-5E30C24FA634}"/>
              </a:ext>
            </a:extLst>
          </p:cNvPr>
          <p:cNvSpPr txBox="1"/>
          <p:nvPr/>
        </p:nvSpPr>
        <p:spPr>
          <a:xfrm>
            <a:off x="431053" y="4836804"/>
            <a:ext cx="1925527" cy="369332"/>
          </a:xfrm>
          <a:prstGeom prst="rect">
            <a:avLst/>
          </a:prstGeom>
          <a:noFill/>
        </p:spPr>
        <p:txBody>
          <a:bodyPr wrap="none" rtlCol="0">
            <a:spAutoFit/>
          </a:bodyPr>
          <a:lstStyle/>
          <a:p>
            <a:r>
              <a:rPr lang="en-US" i="1" dirty="0">
                <a:solidFill>
                  <a:srgbClr val="77933C"/>
                </a:solidFill>
              </a:rPr>
              <a:t>Value mechanisms</a:t>
            </a:r>
          </a:p>
        </p:txBody>
      </p:sp>
      <p:sp>
        <p:nvSpPr>
          <p:cNvPr id="26" name="TextBox 25">
            <a:extLst>
              <a:ext uri="{FF2B5EF4-FFF2-40B4-BE49-F238E27FC236}">
                <a16:creationId xmlns:a16="http://schemas.microsoft.com/office/drawing/2014/main" id="{8A187B2E-14C4-944C-AA96-A745A55E0ED3}"/>
              </a:ext>
            </a:extLst>
          </p:cNvPr>
          <p:cNvSpPr txBox="1"/>
          <p:nvPr/>
        </p:nvSpPr>
        <p:spPr>
          <a:xfrm>
            <a:off x="421221" y="2303332"/>
            <a:ext cx="1117101" cy="369332"/>
          </a:xfrm>
          <a:prstGeom prst="rect">
            <a:avLst/>
          </a:prstGeom>
          <a:noFill/>
        </p:spPr>
        <p:txBody>
          <a:bodyPr wrap="none" rtlCol="0">
            <a:spAutoFit/>
          </a:bodyPr>
          <a:lstStyle/>
          <a:p>
            <a:r>
              <a:rPr lang="en-US" i="1" dirty="0">
                <a:solidFill>
                  <a:srgbClr val="77933C"/>
                </a:solidFill>
              </a:rPr>
              <a:t>Examples </a:t>
            </a:r>
          </a:p>
        </p:txBody>
      </p:sp>
      <p:sp>
        <p:nvSpPr>
          <p:cNvPr id="29" name="TextBox 28">
            <a:extLst>
              <a:ext uri="{FF2B5EF4-FFF2-40B4-BE49-F238E27FC236}">
                <a16:creationId xmlns:a16="http://schemas.microsoft.com/office/drawing/2014/main" id="{A200C994-F53A-B94C-9EAB-B01EF49C0B00}"/>
              </a:ext>
            </a:extLst>
          </p:cNvPr>
          <p:cNvSpPr txBox="1"/>
          <p:nvPr/>
        </p:nvSpPr>
        <p:spPr>
          <a:xfrm>
            <a:off x="9486777" y="5167645"/>
            <a:ext cx="2441732" cy="2800767"/>
          </a:xfrm>
          <a:prstGeom prst="rect">
            <a:avLst/>
          </a:prstGeom>
          <a:noFill/>
          <a:ln>
            <a:solidFill>
              <a:schemeClr val="tx1"/>
            </a:solidFill>
          </a:ln>
        </p:spPr>
        <p:txBody>
          <a:bodyPr wrap="square" rtlCol="0">
            <a:spAutoFit/>
          </a:bodyPr>
          <a:lstStyle/>
          <a:p>
            <a:r>
              <a:rPr lang="en-GB" sz="1400" dirty="0" err="1">
                <a:solidFill>
                  <a:srgbClr val="001C3D"/>
                </a:solidFill>
              </a:rPr>
              <a:t>Geissdoerfer</a:t>
            </a:r>
            <a:r>
              <a:rPr lang="en-GB" sz="1400" dirty="0">
                <a:solidFill>
                  <a:srgbClr val="001C3D"/>
                </a:solidFill>
              </a:rPr>
              <a:t>, M., </a:t>
            </a:r>
            <a:r>
              <a:rPr lang="en-GB" sz="1400" dirty="0" err="1">
                <a:solidFill>
                  <a:srgbClr val="001C3D"/>
                </a:solidFill>
              </a:rPr>
              <a:t>Savaget</a:t>
            </a:r>
            <a:r>
              <a:rPr lang="en-GB" sz="1400" dirty="0">
                <a:solidFill>
                  <a:srgbClr val="001C3D"/>
                </a:solidFill>
              </a:rPr>
              <a:t>, P., </a:t>
            </a:r>
            <a:r>
              <a:rPr lang="en-GB" sz="1400" dirty="0" err="1">
                <a:solidFill>
                  <a:srgbClr val="001C3D"/>
                </a:solidFill>
              </a:rPr>
              <a:t>Bocken</a:t>
            </a:r>
            <a:r>
              <a:rPr lang="en-GB" sz="1400" dirty="0">
                <a:solidFill>
                  <a:srgbClr val="001C3D"/>
                </a:solidFill>
              </a:rPr>
              <a:t>, N. M., &amp; </a:t>
            </a:r>
            <a:r>
              <a:rPr lang="en-GB" sz="1400" dirty="0" err="1">
                <a:solidFill>
                  <a:srgbClr val="001C3D"/>
                </a:solidFill>
              </a:rPr>
              <a:t>Hultink</a:t>
            </a:r>
            <a:r>
              <a:rPr lang="en-GB" sz="1400" dirty="0">
                <a:solidFill>
                  <a:srgbClr val="001C3D"/>
                </a:solidFill>
              </a:rPr>
              <a:t>, E. J. (2017). The Circular Economy–A new sustainability paradigm?. Journal of cleaner production, 143, 757-768.</a:t>
            </a:r>
          </a:p>
          <a:p>
            <a:br>
              <a:rPr lang="en-GB" sz="1400" dirty="0">
                <a:solidFill>
                  <a:srgbClr val="001C3D"/>
                </a:solidFill>
              </a:rPr>
            </a:br>
            <a:r>
              <a:rPr lang="en-GB" sz="1400" dirty="0">
                <a:solidFill>
                  <a:srgbClr val="001C3D"/>
                </a:solidFill>
              </a:rPr>
              <a:t>Ellen MacArthur Foundation: </a:t>
            </a:r>
            <a:r>
              <a:rPr lang="en-GB" sz="1400" dirty="0">
                <a:solidFill>
                  <a:srgbClr val="001C3D"/>
                </a:solidFill>
                <a:hlinkClick r:id="rId4">
                  <a:extLst>
                    <a:ext uri="{A12FA001-AC4F-418D-AE19-62706E023703}">
                      <ahyp:hlinkClr xmlns:ahyp="http://schemas.microsoft.com/office/drawing/2018/hyperlinkcolor" val="tx"/>
                    </a:ext>
                  </a:extLst>
                </a:hlinkClick>
              </a:rPr>
              <a:t>www.ellenmacarthurfoundation.org/</a:t>
            </a:r>
            <a:endParaRPr lang="en-GB" sz="1400" dirty="0">
              <a:solidFill>
                <a:srgbClr val="001C3D"/>
              </a:solidFill>
            </a:endParaRPr>
          </a:p>
          <a:p>
            <a:endParaRPr lang="en-US" dirty="0"/>
          </a:p>
          <a:p>
            <a:endParaRPr lang="en-US" dirty="0"/>
          </a:p>
        </p:txBody>
      </p:sp>
      <p:sp>
        <p:nvSpPr>
          <p:cNvPr id="30" name="TextBox 29">
            <a:extLst>
              <a:ext uri="{FF2B5EF4-FFF2-40B4-BE49-F238E27FC236}">
                <a16:creationId xmlns:a16="http://schemas.microsoft.com/office/drawing/2014/main" id="{DBC7F63C-455A-F445-AF7D-B4785A5B2FC7}"/>
              </a:ext>
            </a:extLst>
          </p:cNvPr>
          <p:cNvSpPr txBox="1"/>
          <p:nvPr/>
        </p:nvSpPr>
        <p:spPr>
          <a:xfrm>
            <a:off x="9378726" y="4825607"/>
            <a:ext cx="2005421" cy="369332"/>
          </a:xfrm>
          <a:prstGeom prst="rect">
            <a:avLst/>
          </a:prstGeom>
          <a:noFill/>
        </p:spPr>
        <p:txBody>
          <a:bodyPr wrap="none" rtlCol="0">
            <a:spAutoFit/>
          </a:bodyPr>
          <a:lstStyle/>
          <a:p>
            <a:r>
              <a:rPr lang="en-US" i="1" dirty="0">
                <a:solidFill>
                  <a:srgbClr val="77933C"/>
                </a:solidFill>
              </a:rPr>
              <a:t>Suggested readings</a:t>
            </a:r>
          </a:p>
        </p:txBody>
      </p:sp>
      <p:sp>
        <p:nvSpPr>
          <p:cNvPr id="17" name="TextBox 16">
            <a:extLst>
              <a:ext uri="{FF2B5EF4-FFF2-40B4-BE49-F238E27FC236}">
                <a16:creationId xmlns:a16="http://schemas.microsoft.com/office/drawing/2014/main" id="{3776607C-5BAD-5947-A822-AEC22E1066ED}"/>
              </a:ext>
            </a:extLst>
          </p:cNvPr>
          <p:cNvSpPr txBox="1"/>
          <p:nvPr/>
        </p:nvSpPr>
        <p:spPr>
          <a:xfrm>
            <a:off x="507489" y="2645527"/>
            <a:ext cx="5490812" cy="1754326"/>
          </a:xfrm>
          <a:prstGeom prst="rect">
            <a:avLst/>
          </a:prstGeom>
          <a:noFill/>
        </p:spPr>
        <p:txBody>
          <a:bodyPr wrap="square" rtlCol="0">
            <a:spAutoFit/>
          </a:bodyPr>
          <a:lstStyle/>
          <a:p>
            <a:pPr marL="285750" indent="-285750">
              <a:buFont typeface="Arial" panose="020B0604020202020204" pitchFamily="34" charset="0"/>
              <a:buChar char="•"/>
            </a:pPr>
            <a:r>
              <a:rPr lang="en-US" dirty="0"/>
              <a:t>Circular economy, closed loop</a:t>
            </a:r>
          </a:p>
          <a:p>
            <a:pPr marL="285750" indent="-285750">
              <a:buFont typeface="Arial" panose="020B0604020202020204" pitchFamily="34" charset="0"/>
              <a:buChar char="•"/>
            </a:pPr>
            <a:r>
              <a:rPr lang="en-US" dirty="0"/>
              <a:t>Industrial symbiosis</a:t>
            </a:r>
          </a:p>
          <a:p>
            <a:pPr marL="285750" indent="-285750">
              <a:buFont typeface="Arial" panose="020B0604020202020204" pitchFamily="34" charset="0"/>
              <a:buChar char="•"/>
            </a:pPr>
            <a:r>
              <a:rPr lang="en-US" dirty="0"/>
              <a:t>Cradle-2-cradle</a:t>
            </a:r>
          </a:p>
          <a:p>
            <a:pPr marL="285750" indent="-285750">
              <a:buFont typeface="Arial" panose="020B0604020202020204" pitchFamily="34" charset="0"/>
              <a:buChar char="•"/>
            </a:pPr>
            <a:r>
              <a:rPr lang="en-US" dirty="0"/>
              <a:t>Reuse, recycle, remanufacture</a:t>
            </a:r>
          </a:p>
          <a:p>
            <a:pPr marL="285750" indent="-285750">
              <a:buFont typeface="Arial" panose="020B0604020202020204" pitchFamily="34" charset="0"/>
              <a:buChar char="•"/>
            </a:pPr>
            <a:r>
              <a:rPr lang="en-US" dirty="0"/>
              <a:t>Take-back management</a:t>
            </a:r>
          </a:p>
          <a:p>
            <a:endParaRPr lang="en-US" dirty="0"/>
          </a:p>
        </p:txBody>
      </p:sp>
      <p:grpSp>
        <p:nvGrpSpPr>
          <p:cNvPr id="12" name="Group 11">
            <a:extLst>
              <a:ext uri="{FF2B5EF4-FFF2-40B4-BE49-F238E27FC236}">
                <a16:creationId xmlns:a16="http://schemas.microsoft.com/office/drawing/2014/main" id="{CCF862F2-54F9-5A55-4DE6-517827633372}"/>
              </a:ext>
            </a:extLst>
          </p:cNvPr>
          <p:cNvGrpSpPr/>
          <p:nvPr/>
        </p:nvGrpSpPr>
        <p:grpSpPr>
          <a:xfrm>
            <a:off x="0" y="267347"/>
            <a:ext cx="12196827" cy="1048673"/>
            <a:chOff x="0" y="267347"/>
            <a:chExt cx="12196827" cy="1048673"/>
          </a:xfrm>
        </p:grpSpPr>
        <p:sp>
          <p:nvSpPr>
            <p:cNvPr id="13" name="Rectangle 12">
              <a:extLst>
                <a:ext uri="{FF2B5EF4-FFF2-40B4-BE49-F238E27FC236}">
                  <a16:creationId xmlns:a16="http://schemas.microsoft.com/office/drawing/2014/main" id="{BE94F7B2-C7A1-D0A0-05BC-75368B3C30DF}"/>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SBM types (II): Closing resource loops</a:t>
              </a:r>
              <a:endParaRPr lang="en-US" sz="2800" b="1" dirty="0"/>
            </a:p>
          </p:txBody>
        </p:sp>
        <p:pic>
          <p:nvPicPr>
            <p:cNvPr id="14" name="Picture 13">
              <a:extLst>
                <a:ext uri="{FF2B5EF4-FFF2-40B4-BE49-F238E27FC236}">
                  <a16:creationId xmlns:a16="http://schemas.microsoft.com/office/drawing/2014/main" id="{F99E97BE-B362-BD7D-05B7-0CB8985BAD13}"/>
                </a:ext>
              </a:extLst>
            </p:cNvPr>
            <p:cNvPicPr>
              <a:picLocks noChangeAspect="1"/>
            </p:cNvPicPr>
            <p:nvPr/>
          </p:nvPicPr>
          <p:blipFill>
            <a:blip r:embed="rId5"/>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1685856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2EAA82-808B-3B41-A7D6-BB0242039CE0}"/>
              </a:ext>
            </a:extLst>
          </p:cNvPr>
          <p:cNvSpPr/>
          <p:nvPr/>
        </p:nvSpPr>
        <p:spPr>
          <a:xfrm>
            <a:off x="453028" y="1655431"/>
            <a:ext cx="11806518" cy="523220"/>
          </a:xfrm>
          <a:prstGeom prst="rect">
            <a:avLst/>
          </a:prstGeom>
        </p:spPr>
        <p:txBody>
          <a:bodyPr wrap="square" lIns="91440" tIns="45720" rIns="91440" bIns="45720" anchor="t">
            <a:spAutoFit/>
          </a:bodyPr>
          <a:lstStyle/>
          <a:p>
            <a:r>
              <a:rPr lang="en-GB" sz="2800" dirty="0"/>
              <a:t>Substitute with ‘green’ energy and use processes with reduced emissions</a:t>
            </a:r>
          </a:p>
        </p:txBody>
      </p:sp>
      <p:pic>
        <p:nvPicPr>
          <p:cNvPr id="3074" name="Picture 2">
            <a:extLst>
              <a:ext uri="{FF2B5EF4-FFF2-40B4-BE49-F238E27FC236}">
                <a16:creationId xmlns:a16="http://schemas.microsoft.com/office/drawing/2014/main" id="{0F78F450-5A43-BC48-8A49-8064CD6540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310" y="5227686"/>
            <a:ext cx="7866380" cy="306451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FA69CBB3-3A7A-2B4D-BB5E-723E4A0E3119}"/>
              </a:ext>
            </a:extLst>
          </p:cNvPr>
          <p:cNvSpPr txBox="1"/>
          <p:nvPr/>
        </p:nvSpPr>
        <p:spPr>
          <a:xfrm rot="16200000">
            <a:off x="7710566" y="7396611"/>
            <a:ext cx="1677964" cy="215444"/>
          </a:xfrm>
          <a:prstGeom prst="rect">
            <a:avLst/>
          </a:prstGeom>
          <a:noFill/>
        </p:spPr>
        <p:txBody>
          <a:bodyPr wrap="square" rtlCol="0">
            <a:spAutoFit/>
          </a:bodyPr>
          <a:lstStyle/>
          <a:p>
            <a:r>
              <a:rPr lang="en-SE" sz="800" dirty="0"/>
              <a:t>Bocken, Short, Evans (2014)</a:t>
            </a:r>
          </a:p>
        </p:txBody>
      </p:sp>
      <p:sp>
        <p:nvSpPr>
          <p:cNvPr id="20" name="TextBox 19">
            <a:extLst>
              <a:ext uri="{FF2B5EF4-FFF2-40B4-BE49-F238E27FC236}">
                <a16:creationId xmlns:a16="http://schemas.microsoft.com/office/drawing/2014/main" id="{169CFB57-D7DB-F44C-8A39-BADEC2EDF86B}"/>
              </a:ext>
            </a:extLst>
          </p:cNvPr>
          <p:cNvSpPr txBox="1"/>
          <p:nvPr/>
        </p:nvSpPr>
        <p:spPr>
          <a:xfrm>
            <a:off x="453028" y="4858354"/>
            <a:ext cx="1925527" cy="369332"/>
          </a:xfrm>
          <a:prstGeom prst="rect">
            <a:avLst/>
          </a:prstGeom>
          <a:noFill/>
        </p:spPr>
        <p:txBody>
          <a:bodyPr wrap="none" rtlCol="0">
            <a:spAutoFit/>
          </a:bodyPr>
          <a:lstStyle/>
          <a:p>
            <a:r>
              <a:rPr lang="en-US" i="1" dirty="0">
                <a:solidFill>
                  <a:srgbClr val="77933C"/>
                </a:solidFill>
              </a:rPr>
              <a:t>Value mechanisms</a:t>
            </a:r>
          </a:p>
        </p:txBody>
      </p:sp>
      <p:sp>
        <p:nvSpPr>
          <p:cNvPr id="21" name="TextBox 20">
            <a:extLst>
              <a:ext uri="{FF2B5EF4-FFF2-40B4-BE49-F238E27FC236}">
                <a16:creationId xmlns:a16="http://schemas.microsoft.com/office/drawing/2014/main" id="{0BB2F67B-BBE1-A446-9575-9EEDBC2ECAC5}"/>
              </a:ext>
            </a:extLst>
          </p:cNvPr>
          <p:cNvSpPr txBox="1"/>
          <p:nvPr/>
        </p:nvSpPr>
        <p:spPr>
          <a:xfrm>
            <a:off x="413270" y="2296711"/>
            <a:ext cx="1064202" cy="369332"/>
          </a:xfrm>
          <a:prstGeom prst="rect">
            <a:avLst/>
          </a:prstGeom>
          <a:noFill/>
        </p:spPr>
        <p:txBody>
          <a:bodyPr wrap="none" rtlCol="0">
            <a:spAutoFit/>
          </a:bodyPr>
          <a:lstStyle/>
          <a:p>
            <a:r>
              <a:rPr lang="en-US" i="1" dirty="0">
                <a:solidFill>
                  <a:srgbClr val="77933C"/>
                </a:solidFill>
              </a:rPr>
              <a:t>Examples</a:t>
            </a:r>
          </a:p>
        </p:txBody>
      </p:sp>
      <p:sp>
        <p:nvSpPr>
          <p:cNvPr id="24" name="TextBox 23">
            <a:extLst>
              <a:ext uri="{FF2B5EF4-FFF2-40B4-BE49-F238E27FC236}">
                <a16:creationId xmlns:a16="http://schemas.microsoft.com/office/drawing/2014/main" id="{D99E2D25-3473-E34D-BAC8-DB16B9999592}"/>
              </a:ext>
            </a:extLst>
          </p:cNvPr>
          <p:cNvSpPr txBox="1"/>
          <p:nvPr/>
        </p:nvSpPr>
        <p:spPr>
          <a:xfrm>
            <a:off x="9408223" y="5227682"/>
            <a:ext cx="2441732" cy="2970044"/>
          </a:xfrm>
          <a:prstGeom prst="rect">
            <a:avLst/>
          </a:prstGeom>
          <a:noFill/>
          <a:ln>
            <a:solidFill>
              <a:schemeClr val="tx1"/>
            </a:solidFill>
          </a:ln>
        </p:spPr>
        <p:txBody>
          <a:bodyPr wrap="square" rtlCol="0">
            <a:spAutoFit/>
          </a:bodyPr>
          <a:lstStyle/>
          <a:p>
            <a:r>
              <a:rPr lang="en-GB" sz="1300" dirty="0"/>
              <a:t>Burger, S. P., &amp; Luke, M. (2017). Business models for distributed energy resources: A review and empirical analysis.</a:t>
            </a:r>
            <a:r>
              <a:rPr lang="en-GB" sz="1300" i="1" dirty="0"/>
              <a:t> Energy Policy, 109</a:t>
            </a:r>
            <a:r>
              <a:rPr lang="en-GB" sz="1300" dirty="0"/>
              <a:t>, 230-248</a:t>
            </a:r>
          </a:p>
          <a:p>
            <a:endParaRPr lang="en-GB" sz="1300" dirty="0"/>
          </a:p>
          <a:p>
            <a:r>
              <a:rPr lang="en-GB" sz="1300" dirty="0"/>
              <a:t>Salvador, R., </a:t>
            </a:r>
            <a:r>
              <a:rPr lang="en-GB" sz="1300" dirty="0" err="1"/>
              <a:t>Puglieri</a:t>
            </a:r>
            <a:r>
              <a:rPr lang="en-GB" sz="1300" dirty="0"/>
              <a:t>, F. N., </a:t>
            </a:r>
            <a:r>
              <a:rPr lang="en-GB" sz="1300" dirty="0" err="1"/>
              <a:t>Halog</a:t>
            </a:r>
            <a:r>
              <a:rPr lang="en-GB" sz="1300" dirty="0"/>
              <a:t>, A., Andrade, F. G. D., </a:t>
            </a:r>
            <a:r>
              <a:rPr lang="en-GB" sz="1300" dirty="0" err="1"/>
              <a:t>Piekarski</a:t>
            </a:r>
            <a:r>
              <a:rPr lang="en-GB" sz="1300" dirty="0"/>
              <a:t>, C. M., &amp; De Francisco, A. C. (2021). Key aspects for designing business models for a circular bioeconomy.</a:t>
            </a:r>
            <a:r>
              <a:rPr lang="en-GB" sz="1300" i="1" dirty="0"/>
              <a:t> Journal of Cleaner Production, 278</a:t>
            </a:r>
            <a:endParaRPr lang="en-US" sz="1300" dirty="0"/>
          </a:p>
          <a:p>
            <a:endParaRPr lang="en-US" dirty="0"/>
          </a:p>
        </p:txBody>
      </p:sp>
      <p:sp>
        <p:nvSpPr>
          <p:cNvPr id="25" name="TextBox 24">
            <a:extLst>
              <a:ext uri="{FF2B5EF4-FFF2-40B4-BE49-F238E27FC236}">
                <a16:creationId xmlns:a16="http://schemas.microsoft.com/office/drawing/2014/main" id="{00E9C8BE-5AE6-384A-8094-D90A8342104D}"/>
              </a:ext>
            </a:extLst>
          </p:cNvPr>
          <p:cNvSpPr txBox="1"/>
          <p:nvPr/>
        </p:nvSpPr>
        <p:spPr>
          <a:xfrm>
            <a:off x="9339397" y="4858350"/>
            <a:ext cx="2005421" cy="369332"/>
          </a:xfrm>
          <a:prstGeom prst="rect">
            <a:avLst/>
          </a:prstGeom>
          <a:noFill/>
        </p:spPr>
        <p:txBody>
          <a:bodyPr wrap="none" rtlCol="0">
            <a:spAutoFit/>
          </a:bodyPr>
          <a:lstStyle/>
          <a:p>
            <a:r>
              <a:rPr lang="en-US" i="1" dirty="0">
                <a:solidFill>
                  <a:srgbClr val="77933C"/>
                </a:solidFill>
              </a:rPr>
              <a:t>Suggested readings</a:t>
            </a:r>
          </a:p>
        </p:txBody>
      </p:sp>
      <p:sp>
        <p:nvSpPr>
          <p:cNvPr id="22" name="TextBox 21">
            <a:extLst>
              <a:ext uri="{FF2B5EF4-FFF2-40B4-BE49-F238E27FC236}">
                <a16:creationId xmlns:a16="http://schemas.microsoft.com/office/drawing/2014/main" id="{52E5F664-650C-6747-ABA9-A20F7AC73E0D}"/>
              </a:ext>
            </a:extLst>
          </p:cNvPr>
          <p:cNvSpPr txBox="1"/>
          <p:nvPr/>
        </p:nvSpPr>
        <p:spPr>
          <a:xfrm>
            <a:off x="545310" y="2706183"/>
            <a:ext cx="6990506" cy="1754326"/>
          </a:xfrm>
          <a:prstGeom prst="rect">
            <a:avLst/>
          </a:prstGeom>
          <a:noFill/>
        </p:spPr>
        <p:txBody>
          <a:bodyPr wrap="square" rtlCol="0">
            <a:spAutoFit/>
          </a:bodyPr>
          <a:lstStyle/>
          <a:p>
            <a:pPr marL="285750" indent="-285750">
              <a:buFont typeface="Arial" panose="020B0604020202020204" pitchFamily="34" charset="0"/>
              <a:buChar char="•"/>
            </a:pPr>
            <a:r>
              <a:rPr lang="en-US" dirty="0"/>
              <a:t>Move from non-renewable to renewable energy sources</a:t>
            </a:r>
          </a:p>
          <a:p>
            <a:pPr marL="285750" indent="-285750">
              <a:buFont typeface="Arial" panose="020B0604020202020204" pitchFamily="34" charset="0"/>
              <a:buChar char="•"/>
            </a:pPr>
            <a:r>
              <a:rPr lang="en-US" dirty="0"/>
              <a:t>Bioeconomy</a:t>
            </a:r>
          </a:p>
          <a:p>
            <a:pPr marL="285750" indent="-285750">
              <a:buFont typeface="Arial" panose="020B0604020202020204" pitchFamily="34" charset="0"/>
              <a:buChar char="•"/>
            </a:pPr>
            <a:r>
              <a:rPr lang="en-US" dirty="0"/>
              <a:t>Zero emissions initiative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grpSp>
        <p:nvGrpSpPr>
          <p:cNvPr id="12" name="Group 11">
            <a:extLst>
              <a:ext uri="{FF2B5EF4-FFF2-40B4-BE49-F238E27FC236}">
                <a16:creationId xmlns:a16="http://schemas.microsoft.com/office/drawing/2014/main" id="{8DF99171-F754-5522-3A96-8171C13194CA}"/>
              </a:ext>
            </a:extLst>
          </p:cNvPr>
          <p:cNvGrpSpPr/>
          <p:nvPr/>
        </p:nvGrpSpPr>
        <p:grpSpPr>
          <a:xfrm>
            <a:off x="0" y="449537"/>
            <a:ext cx="12196827" cy="1048673"/>
            <a:chOff x="0" y="449537"/>
            <a:chExt cx="12196827" cy="1048673"/>
          </a:xfrm>
        </p:grpSpPr>
        <p:sp>
          <p:nvSpPr>
            <p:cNvPr id="13" name="Rectangle 12">
              <a:extLst>
                <a:ext uri="{FF2B5EF4-FFF2-40B4-BE49-F238E27FC236}">
                  <a16:creationId xmlns:a16="http://schemas.microsoft.com/office/drawing/2014/main" id="{12113DD5-7F0F-8F58-0012-C6E6A81D274A}"/>
                </a:ext>
              </a:extLst>
            </p:cNvPr>
            <p:cNvSpPr/>
            <p:nvPr/>
          </p:nvSpPr>
          <p:spPr>
            <a:xfrm>
              <a:off x="0" y="478149"/>
              <a:ext cx="12196827" cy="1008265"/>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SBM types (III): Substituting with natural and renewable </a:t>
              </a:r>
            </a:p>
            <a:p>
              <a:pPr marL="355600"/>
              <a:r>
                <a:rPr lang="en-US" sz="2800" b="1" dirty="0">
                  <a:cs typeface="Calibri"/>
                </a:rPr>
                <a:t>processes</a:t>
              </a:r>
              <a:endParaRPr lang="en-US" sz="2800" b="1" dirty="0"/>
            </a:p>
          </p:txBody>
        </p:sp>
        <p:pic>
          <p:nvPicPr>
            <p:cNvPr id="14" name="Picture 13">
              <a:extLst>
                <a:ext uri="{FF2B5EF4-FFF2-40B4-BE49-F238E27FC236}">
                  <a16:creationId xmlns:a16="http://schemas.microsoft.com/office/drawing/2014/main" id="{D6A4E11B-7C72-1B64-DC51-315949EFD35D}"/>
                </a:ext>
              </a:extLst>
            </p:cNvPr>
            <p:cNvPicPr>
              <a:picLocks noChangeAspect="1"/>
            </p:cNvPicPr>
            <p:nvPr/>
          </p:nvPicPr>
          <p:blipFill>
            <a:blip r:embed="rId4"/>
            <a:stretch>
              <a:fillRect/>
            </a:stretch>
          </p:blipFill>
          <p:spPr>
            <a:xfrm>
              <a:off x="9174924" y="449537"/>
              <a:ext cx="2816609" cy="1048673"/>
            </a:xfrm>
            <a:prstGeom prst="rect">
              <a:avLst/>
            </a:prstGeom>
          </p:spPr>
        </p:pic>
      </p:grpSp>
    </p:spTree>
    <p:extLst>
      <p:ext uri="{BB962C8B-B14F-4D97-AF65-F5344CB8AC3E}">
        <p14:creationId xmlns:p14="http://schemas.microsoft.com/office/powerpoint/2010/main" val="1571904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2EAA82-808B-3B41-A7D6-BB0242039CE0}"/>
              </a:ext>
            </a:extLst>
          </p:cNvPr>
          <p:cNvSpPr/>
          <p:nvPr/>
        </p:nvSpPr>
        <p:spPr>
          <a:xfrm>
            <a:off x="444536" y="1700411"/>
            <a:ext cx="11402911" cy="492443"/>
          </a:xfrm>
          <a:prstGeom prst="rect">
            <a:avLst/>
          </a:prstGeom>
        </p:spPr>
        <p:txBody>
          <a:bodyPr wrap="square" lIns="91440" tIns="45720" rIns="91440" bIns="45720" anchor="t">
            <a:spAutoFit/>
          </a:bodyPr>
          <a:lstStyle/>
          <a:p>
            <a:r>
              <a:rPr lang="en-GB" sz="2600" dirty="0"/>
              <a:t>Provide services that satisfy user needs without having to own physical products</a:t>
            </a:r>
          </a:p>
        </p:txBody>
      </p:sp>
      <p:pic>
        <p:nvPicPr>
          <p:cNvPr id="4098" name="Picture 2">
            <a:extLst>
              <a:ext uri="{FF2B5EF4-FFF2-40B4-BE49-F238E27FC236}">
                <a16:creationId xmlns:a16="http://schemas.microsoft.com/office/drawing/2014/main" id="{13B8E8F2-321B-4449-A99F-DB31AFDA80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761" y="5276959"/>
            <a:ext cx="7866380" cy="304038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6ACCBC8B-3982-904E-9822-8260F0F10786}"/>
              </a:ext>
            </a:extLst>
          </p:cNvPr>
          <p:cNvSpPr txBox="1"/>
          <p:nvPr/>
        </p:nvSpPr>
        <p:spPr>
          <a:xfrm rot="16200000">
            <a:off x="7720384" y="7390301"/>
            <a:ext cx="1677964" cy="215444"/>
          </a:xfrm>
          <a:prstGeom prst="rect">
            <a:avLst/>
          </a:prstGeom>
          <a:noFill/>
        </p:spPr>
        <p:txBody>
          <a:bodyPr wrap="square" rtlCol="0">
            <a:spAutoFit/>
          </a:bodyPr>
          <a:lstStyle/>
          <a:p>
            <a:r>
              <a:rPr lang="en-SE" sz="800" dirty="0"/>
              <a:t>Bocken, Short, Evans (2014)</a:t>
            </a:r>
          </a:p>
        </p:txBody>
      </p:sp>
      <p:sp>
        <p:nvSpPr>
          <p:cNvPr id="21" name="TextBox 20">
            <a:extLst>
              <a:ext uri="{FF2B5EF4-FFF2-40B4-BE49-F238E27FC236}">
                <a16:creationId xmlns:a16="http://schemas.microsoft.com/office/drawing/2014/main" id="{425A23EA-2BE4-234E-9C7A-9824824C1FC5}"/>
              </a:ext>
            </a:extLst>
          </p:cNvPr>
          <p:cNvSpPr txBox="1"/>
          <p:nvPr/>
        </p:nvSpPr>
        <p:spPr>
          <a:xfrm>
            <a:off x="444536" y="4885415"/>
            <a:ext cx="1925527" cy="369332"/>
          </a:xfrm>
          <a:prstGeom prst="rect">
            <a:avLst/>
          </a:prstGeom>
          <a:noFill/>
        </p:spPr>
        <p:txBody>
          <a:bodyPr wrap="none" rtlCol="0">
            <a:spAutoFit/>
          </a:bodyPr>
          <a:lstStyle/>
          <a:p>
            <a:r>
              <a:rPr lang="en-US" i="1" dirty="0">
                <a:solidFill>
                  <a:srgbClr val="77933C"/>
                </a:solidFill>
              </a:rPr>
              <a:t>Value mechanisms</a:t>
            </a:r>
          </a:p>
        </p:txBody>
      </p:sp>
      <p:sp>
        <p:nvSpPr>
          <p:cNvPr id="22" name="TextBox 21">
            <a:extLst>
              <a:ext uri="{FF2B5EF4-FFF2-40B4-BE49-F238E27FC236}">
                <a16:creationId xmlns:a16="http://schemas.microsoft.com/office/drawing/2014/main" id="{B20D5A44-9F1E-B244-B6F1-A221AABA5F8A}"/>
              </a:ext>
            </a:extLst>
          </p:cNvPr>
          <p:cNvSpPr txBox="1"/>
          <p:nvPr/>
        </p:nvSpPr>
        <p:spPr>
          <a:xfrm>
            <a:off x="421221" y="2304600"/>
            <a:ext cx="1117101" cy="369332"/>
          </a:xfrm>
          <a:prstGeom prst="rect">
            <a:avLst/>
          </a:prstGeom>
          <a:noFill/>
        </p:spPr>
        <p:txBody>
          <a:bodyPr wrap="none" rtlCol="0">
            <a:spAutoFit/>
          </a:bodyPr>
          <a:lstStyle/>
          <a:p>
            <a:r>
              <a:rPr lang="en-US" i="1" dirty="0">
                <a:solidFill>
                  <a:srgbClr val="77933C"/>
                </a:solidFill>
              </a:rPr>
              <a:t>Examples </a:t>
            </a:r>
          </a:p>
        </p:txBody>
      </p:sp>
      <p:sp>
        <p:nvSpPr>
          <p:cNvPr id="15" name="TextBox 14">
            <a:extLst>
              <a:ext uri="{FF2B5EF4-FFF2-40B4-BE49-F238E27FC236}">
                <a16:creationId xmlns:a16="http://schemas.microsoft.com/office/drawing/2014/main" id="{1EA9EFB2-80C9-5448-9F79-9288969A84D4}"/>
              </a:ext>
            </a:extLst>
          </p:cNvPr>
          <p:cNvSpPr txBox="1"/>
          <p:nvPr/>
        </p:nvSpPr>
        <p:spPr>
          <a:xfrm>
            <a:off x="9486777" y="5188810"/>
            <a:ext cx="2441732" cy="3108543"/>
          </a:xfrm>
          <a:prstGeom prst="rect">
            <a:avLst/>
          </a:prstGeom>
          <a:noFill/>
          <a:ln>
            <a:solidFill>
              <a:schemeClr val="tx1"/>
            </a:solidFill>
          </a:ln>
        </p:spPr>
        <p:txBody>
          <a:bodyPr wrap="square" rtlCol="0">
            <a:spAutoFit/>
          </a:bodyPr>
          <a:lstStyle/>
          <a:p>
            <a:r>
              <a:rPr lang="en-GB" sz="1400" dirty="0" err="1">
                <a:solidFill>
                  <a:srgbClr val="001C3D"/>
                </a:solidFill>
              </a:rPr>
              <a:t>Tukker</a:t>
            </a:r>
            <a:r>
              <a:rPr lang="en-GB" sz="1400" dirty="0">
                <a:solidFill>
                  <a:srgbClr val="001C3D"/>
                </a:solidFill>
              </a:rPr>
              <a:t>, A. (2004). Eight types of product–service system: eight ways to sustainability? Experiences from </a:t>
            </a:r>
            <a:r>
              <a:rPr lang="en-GB" sz="1400" dirty="0" err="1">
                <a:solidFill>
                  <a:srgbClr val="001C3D"/>
                </a:solidFill>
              </a:rPr>
              <a:t>SusProNet</a:t>
            </a:r>
            <a:r>
              <a:rPr lang="en-GB" sz="1400" dirty="0">
                <a:solidFill>
                  <a:srgbClr val="001C3D"/>
                </a:solidFill>
              </a:rPr>
              <a:t>. Business strategy and the environment, 13(4), 246-260.</a:t>
            </a:r>
          </a:p>
          <a:p>
            <a:br>
              <a:rPr lang="en-GB" sz="1400" dirty="0"/>
            </a:br>
            <a:r>
              <a:rPr lang="en-GB" sz="1400" dirty="0" err="1"/>
              <a:t>Reim</a:t>
            </a:r>
            <a:r>
              <a:rPr lang="en-GB" sz="1400" dirty="0"/>
              <a:t>, W., </a:t>
            </a:r>
            <a:r>
              <a:rPr lang="en-GB" sz="1400" dirty="0" err="1"/>
              <a:t>Parida</a:t>
            </a:r>
            <a:r>
              <a:rPr lang="en-GB" sz="1400" dirty="0"/>
              <a:t>, V., &amp; </a:t>
            </a:r>
            <a:r>
              <a:rPr lang="en-GB" sz="1400" dirty="0" err="1"/>
              <a:t>Örtqvist</a:t>
            </a:r>
            <a:r>
              <a:rPr lang="en-GB" sz="1400" dirty="0"/>
              <a:t>, D. (2015). Product-service systems (PSS) business models and tactics - A systematic literature review.</a:t>
            </a:r>
            <a:r>
              <a:rPr lang="en-GB" sz="1400" i="1" dirty="0"/>
              <a:t> Journal of Cleaner Production, 97</a:t>
            </a:r>
            <a:r>
              <a:rPr lang="en-GB" sz="1400" dirty="0"/>
              <a:t>, 61-75.</a:t>
            </a:r>
            <a:endParaRPr lang="en-US" sz="1400" dirty="0"/>
          </a:p>
        </p:txBody>
      </p:sp>
      <p:sp>
        <p:nvSpPr>
          <p:cNvPr id="25" name="TextBox 24">
            <a:extLst>
              <a:ext uri="{FF2B5EF4-FFF2-40B4-BE49-F238E27FC236}">
                <a16:creationId xmlns:a16="http://schemas.microsoft.com/office/drawing/2014/main" id="{EBD80A73-B018-F041-B4D2-9714AAAEC37A}"/>
              </a:ext>
            </a:extLst>
          </p:cNvPr>
          <p:cNvSpPr txBox="1"/>
          <p:nvPr/>
        </p:nvSpPr>
        <p:spPr>
          <a:xfrm>
            <a:off x="9408223" y="4839142"/>
            <a:ext cx="2005421" cy="369332"/>
          </a:xfrm>
          <a:prstGeom prst="rect">
            <a:avLst/>
          </a:prstGeom>
          <a:noFill/>
        </p:spPr>
        <p:txBody>
          <a:bodyPr wrap="none" rtlCol="0">
            <a:spAutoFit/>
          </a:bodyPr>
          <a:lstStyle/>
          <a:p>
            <a:r>
              <a:rPr lang="en-US" i="1" dirty="0">
                <a:solidFill>
                  <a:srgbClr val="77933C"/>
                </a:solidFill>
              </a:rPr>
              <a:t>Suggested readings</a:t>
            </a:r>
          </a:p>
        </p:txBody>
      </p:sp>
      <p:sp>
        <p:nvSpPr>
          <p:cNvPr id="23" name="TextBox 22">
            <a:extLst>
              <a:ext uri="{FF2B5EF4-FFF2-40B4-BE49-F238E27FC236}">
                <a16:creationId xmlns:a16="http://schemas.microsoft.com/office/drawing/2014/main" id="{230AE789-8401-3045-A2EB-C17656D1B463}"/>
              </a:ext>
            </a:extLst>
          </p:cNvPr>
          <p:cNvSpPr txBox="1"/>
          <p:nvPr/>
        </p:nvSpPr>
        <p:spPr>
          <a:xfrm>
            <a:off x="528761" y="2736122"/>
            <a:ext cx="8760669" cy="1200329"/>
          </a:xfrm>
          <a:prstGeom prst="rect">
            <a:avLst/>
          </a:prstGeom>
          <a:noFill/>
        </p:spPr>
        <p:txBody>
          <a:bodyPr wrap="square" rtlCol="0">
            <a:spAutoFit/>
          </a:bodyPr>
          <a:lstStyle/>
          <a:p>
            <a:pPr marL="285750" indent="-285750">
              <a:buFont typeface="Arial" panose="020B0604020202020204" pitchFamily="34" charset="0"/>
              <a:buChar char="•"/>
            </a:pPr>
            <a:r>
              <a:rPr lang="en-US" dirty="0"/>
              <a:t>Product-oriented product-service system: maintenance, extended warrantee</a:t>
            </a:r>
          </a:p>
          <a:p>
            <a:pPr marL="285750" indent="-285750">
              <a:buFont typeface="Arial" panose="020B0604020202020204" pitchFamily="34" charset="0"/>
              <a:buChar char="•"/>
            </a:pPr>
            <a:r>
              <a:rPr lang="en-US" dirty="0"/>
              <a:t>Use-oriented product-service system: rental, lease, shared</a:t>
            </a:r>
          </a:p>
          <a:p>
            <a:pPr marL="285750" indent="-285750">
              <a:buFont typeface="Arial" panose="020B0604020202020204" pitchFamily="34" charset="0"/>
              <a:buChar char="•"/>
            </a:pPr>
            <a:r>
              <a:rPr lang="en-US" dirty="0"/>
              <a:t>Result-oriented product-service system: pay-per-use</a:t>
            </a:r>
          </a:p>
          <a:p>
            <a:pPr marL="285750" indent="-285750">
              <a:buFont typeface="Arial" panose="020B0604020202020204" pitchFamily="34" charset="0"/>
              <a:buChar char="•"/>
            </a:pPr>
            <a:endParaRPr lang="en-US" dirty="0"/>
          </a:p>
        </p:txBody>
      </p:sp>
      <p:grpSp>
        <p:nvGrpSpPr>
          <p:cNvPr id="16" name="Group 15">
            <a:extLst>
              <a:ext uri="{FF2B5EF4-FFF2-40B4-BE49-F238E27FC236}">
                <a16:creationId xmlns:a16="http://schemas.microsoft.com/office/drawing/2014/main" id="{91F28880-5FEB-4B67-4E1D-7CD46455E776}"/>
              </a:ext>
            </a:extLst>
          </p:cNvPr>
          <p:cNvGrpSpPr/>
          <p:nvPr/>
        </p:nvGrpSpPr>
        <p:grpSpPr>
          <a:xfrm>
            <a:off x="0" y="449537"/>
            <a:ext cx="12196827" cy="1048673"/>
            <a:chOff x="0" y="449537"/>
            <a:chExt cx="12196827" cy="1048673"/>
          </a:xfrm>
        </p:grpSpPr>
        <p:sp>
          <p:nvSpPr>
            <p:cNvPr id="17" name="Rectangle 16">
              <a:extLst>
                <a:ext uri="{FF2B5EF4-FFF2-40B4-BE49-F238E27FC236}">
                  <a16:creationId xmlns:a16="http://schemas.microsoft.com/office/drawing/2014/main" id="{543F801E-557A-35C9-1828-10505FEEC776}"/>
                </a:ext>
              </a:extLst>
            </p:cNvPr>
            <p:cNvSpPr/>
            <p:nvPr/>
          </p:nvSpPr>
          <p:spPr>
            <a:xfrm>
              <a:off x="0" y="478149"/>
              <a:ext cx="12196827" cy="1008265"/>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2800" b="1" dirty="0">
                  <a:cs typeface="Calibri"/>
                </a:rPr>
                <a:t>SBM types (IV): Delivering functionality rather than </a:t>
              </a:r>
            </a:p>
            <a:p>
              <a:pPr marL="355600"/>
              <a:r>
                <a:rPr lang="en-US" sz="2800" b="1" dirty="0">
                  <a:cs typeface="Calibri"/>
                </a:rPr>
                <a:t>ownership </a:t>
              </a:r>
              <a:endParaRPr lang="en-US" sz="2800" b="1" dirty="0"/>
            </a:p>
          </p:txBody>
        </p:sp>
        <p:pic>
          <p:nvPicPr>
            <p:cNvPr id="18" name="Picture 17">
              <a:extLst>
                <a:ext uri="{FF2B5EF4-FFF2-40B4-BE49-F238E27FC236}">
                  <a16:creationId xmlns:a16="http://schemas.microsoft.com/office/drawing/2014/main" id="{DC794892-D880-CCAE-3293-CA22F3B3A9A9}"/>
                </a:ext>
              </a:extLst>
            </p:cNvPr>
            <p:cNvPicPr>
              <a:picLocks noChangeAspect="1"/>
            </p:cNvPicPr>
            <p:nvPr/>
          </p:nvPicPr>
          <p:blipFill>
            <a:blip r:embed="rId4"/>
            <a:stretch>
              <a:fillRect/>
            </a:stretch>
          </p:blipFill>
          <p:spPr>
            <a:xfrm>
              <a:off x="9174924" y="449537"/>
              <a:ext cx="2816609" cy="1048673"/>
            </a:xfrm>
            <a:prstGeom prst="rect">
              <a:avLst/>
            </a:prstGeom>
          </p:spPr>
        </p:pic>
      </p:grpSp>
    </p:spTree>
    <p:extLst>
      <p:ext uri="{BB962C8B-B14F-4D97-AF65-F5344CB8AC3E}">
        <p14:creationId xmlns:p14="http://schemas.microsoft.com/office/powerpoint/2010/main" val="4159564527"/>
      </p:ext>
    </p:extLst>
  </p:cSld>
  <p:clrMapOvr>
    <a:masterClrMapping/>
  </p:clrMapOvr>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91FBA20A2CAC34292F6F87B8CC8191E" ma:contentTypeVersion="10" ma:contentTypeDescription="Create a new document." ma:contentTypeScope="" ma:versionID="da0ed27bfe3e2c2cc72d59b3b914bc27">
  <xsd:schema xmlns:xsd="http://www.w3.org/2001/XMLSchema" xmlns:xs="http://www.w3.org/2001/XMLSchema" xmlns:p="http://schemas.microsoft.com/office/2006/metadata/properties" xmlns:ns2="95cf8923-128f-429c-b9dc-7b2a81b46226" xmlns:ns3="556a2324-33c5-4771-baf5-b3ef8974317c" targetNamespace="http://schemas.microsoft.com/office/2006/metadata/properties" ma:root="true" ma:fieldsID="b0e967e85e3904662c146f948f1afc35" ns2:_="" ns3:_="">
    <xsd:import namespace="95cf8923-128f-429c-b9dc-7b2a81b46226"/>
    <xsd:import namespace="556a2324-33c5-4771-baf5-b3ef8974317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cf8923-128f-429c-b9dc-7b2a81b462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56a2324-33c5-4771-baf5-b3ef8974317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789B30-6191-4273-A5F7-334678604008}">
  <ds:schemaRefs>
    <ds:schemaRef ds:uri="http://purl.org/dc/terms/"/>
    <ds:schemaRef ds:uri="http://schemas.microsoft.com/office/2006/documentManagement/types"/>
    <ds:schemaRef ds:uri="http://www.w3.org/XML/1998/namespace"/>
    <ds:schemaRef ds:uri="http://purl.org/dc/elements/1.1/"/>
    <ds:schemaRef ds:uri="http://schemas.openxmlformats.org/package/2006/metadata/core-properties"/>
    <ds:schemaRef ds:uri="http://purl.org/dc/dcmitype/"/>
    <ds:schemaRef ds:uri="95cf8923-128f-429c-b9dc-7b2a81b46226"/>
    <ds:schemaRef ds:uri="556a2324-33c5-4771-baf5-b3ef8974317c"/>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331F6DB7-D70E-4D68-AC9D-F5C1C6EC3E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cf8923-128f-429c-b9dc-7b2a81b46226"/>
    <ds:schemaRef ds:uri="556a2324-33c5-4771-baf5-b3ef897431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C977C59-166C-4C8D-A1BC-BEB6C3D66F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1153</TotalTime>
  <Words>3731</Words>
  <Application>Microsoft Macintosh PowerPoint</Application>
  <PresentationFormat>Custom</PresentationFormat>
  <Paragraphs>290</Paragraphs>
  <Slides>19</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Tianyi Wang</dc:creator>
  <cp:lastModifiedBy>Maximilian Elsen</cp:lastModifiedBy>
  <cp:revision>37</cp:revision>
  <cp:lastPrinted>2020-03-03T18:30:28Z</cp:lastPrinted>
  <dcterms:created xsi:type="dcterms:W3CDTF">2018-06-03T20:00:44Z</dcterms:created>
  <dcterms:modified xsi:type="dcterms:W3CDTF">2022-05-04T17:42:41Z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0x010100091FBA20A2CAC34292F6F87B8CC8191E</vt:lpwstr>
  </property>
</Properties>
</file>